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wdp" ContentType="image/vnd.ms-photo"/>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charts/chart1.xml" ContentType="application/vnd.openxmlformats-officedocument.drawingml.chart+xml"/>
  <Override PartName="/ppt/notesSlides/notesSlide16.xml" ContentType="application/vnd.openxmlformats-officedocument.presentationml.notesSlide+xml"/>
  <Override PartName="/ppt/charts/chart2.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29" r:id="rId1"/>
  </p:sldMasterIdLst>
  <p:notesMasterIdLst>
    <p:notesMasterId r:id="rId18"/>
  </p:notesMasterIdLst>
  <p:sldIdLst>
    <p:sldId id="256" r:id="rId2"/>
    <p:sldId id="292" r:id="rId3"/>
    <p:sldId id="310" r:id="rId4"/>
    <p:sldId id="312" r:id="rId5"/>
    <p:sldId id="293" r:id="rId6"/>
    <p:sldId id="311" r:id="rId7"/>
    <p:sldId id="309" r:id="rId8"/>
    <p:sldId id="308" r:id="rId9"/>
    <p:sldId id="314" r:id="rId10"/>
    <p:sldId id="315" r:id="rId11"/>
    <p:sldId id="317" r:id="rId12"/>
    <p:sldId id="318" r:id="rId13"/>
    <p:sldId id="321" r:id="rId14"/>
    <p:sldId id="323" r:id="rId15"/>
    <p:sldId id="319" r:id="rId16"/>
    <p:sldId id="320" r:id="rId17"/>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prnPr/>
  <p:clrMru>
    <a:srgbClr val="8B216A"/>
  </p:clrMru>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1821" autoAdjust="0"/>
    <p:restoredTop sz="43195" autoAdjust="0"/>
  </p:normalViewPr>
  <p:slideViewPr>
    <p:cSldViewPr snapToGrid="0" snapToObjects="1">
      <p:cViewPr varScale="1">
        <p:scale>
          <a:sx n="46" d="100"/>
          <a:sy n="46" d="100"/>
        </p:scale>
        <p:origin x="-776" y="-104"/>
      </p:cViewPr>
      <p:guideLst>
        <p:guide orient="horz" pos="2160"/>
        <p:guide pos="2880"/>
      </p:guideLst>
    </p:cSldViewPr>
  </p:slideViewPr>
  <p:outlineViewPr>
    <p:cViewPr>
      <p:scale>
        <a:sx n="33" d="100"/>
        <a:sy n="33" d="100"/>
      </p:scale>
      <p:origin x="0" y="0"/>
    </p:cViewPr>
  </p:outlineViewPr>
  <p:notesTextViewPr>
    <p:cViewPr>
      <p:scale>
        <a:sx n="100" d="100"/>
        <a:sy n="100" d="100"/>
      </p:scale>
      <p:origin x="0" y="144"/>
    </p:cViewPr>
  </p:notesText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presProps" Target="presProps.xml"/><Relationship Id="rId21" Type="http://schemas.openxmlformats.org/officeDocument/2006/relationships/viewProps" Target="viewProps.xml"/><Relationship Id="rId22" Type="http://schemas.openxmlformats.org/officeDocument/2006/relationships/theme" Target="theme/theme1.xml"/><Relationship Id="rId23"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notesMaster" Target="notesMasters/notesMaster1.xml"/><Relationship Id="rId19" Type="http://schemas.openxmlformats.org/officeDocument/2006/relationships/printerSettings" Target="printerSettings/printerSettings1.bin"/><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1" Type="http://schemas.openxmlformats.org/officeDocument/2006/relationships/oleObject" Target="Apple%20HD:Users:w3jones:Documents:Bills%20Documents:PhD%20Thesis%20Stuff:Gk-12:lessonplans:Goldfish_Growth_Experiment:Salmon_data.xlsx"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Apple%20HD:Users:w3jones:Documents:Bills%20Documents:PhD%20Thesis%20Stuff:Gk-12:lessonplans:Goldfish_Growth_Experiment:Salmon_data.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1"/>
    <c:plotArea>
      <c:layout/>
      <c:scatterChart>
        <c:scatterStyle val="lineMarker"/>
        <c:varyColors val="0"/>
        <c:ser>
          <c:idx val="0"/>
          <c:order val="0"/>
          <c:spPr>
            <a:ln w="47625">
              <a:noFill/>
            </a:ln>
          </c:spPr>
          <c:trendline>
            <c:trendlineType val="linear"/>
            <c:dispRSqr val="1"/>
            <c:dispEq val="1"/>
            <c:trendlineLbl>
              <c:layout>
                <c:manualLayout>
                  <c:x val="-0.363528017179671"/>
                  <c:y val="-0.0752203792573266"/>
                </c:manualLayout>
              </c:layout>
              <c:tx>
                <c:rich>
                  <a:bodyPr/>
                  <a:lstStyle/>
                  <a:p>
                    <a:pPr>
                      <a:defRPr sz="1600"/>
                    </a:pPr>
                    <a:r>
                      <a:rPr lang="en-US" baseline="0" dirty="0" smtClean="0"/>
                      <a:t>BL </a:t>
                    </a:r>
                    <a:r>
                      <a:rPr lang="en-US" baseline="0" dirty="0"/>
                      <a:t>= </a:t>
                    </a:r>
                    <a:r>
                      <a:rPr lang="en-US" baseline="0" dirty="0" smtClean="0"/>
                      <a:t>3. *66 (OL) </a:t>
                    </a:r>
                    <a:r>
                      <a:rPr lang="en-US" baseline="0" dirty="0"/>
                      <a:t>+ </a:t>
                    </a:r>
                    <a:r>
                      <a:rPr lang="en-US" baseline="0" dirty="0" smtClean="0"/>
                      <a:t>32.72</a:t>
                    </a:r>
                    <a:r>
                      <a:rPr lang="en-US" baseline="0" dirty="0"/>
                      <a:t>
R² = 0.57721</a:t>
                    </a:r>
                    <a:endParaRPr lang="en-US" dirty="0"/>
                  </a:p>
                </c:rich>
              </c:tx>
              <c:numFmt formatCode="General" sourceLinked="0"/>
            </c:trendlineLbl>
          </c:trendline>
          <c:xVal>
            <c:numRef>
              <c:f>GreatLakes!$D$2:$D$28</c:f>
              <c:numCache>
                <c:formatCode>General</c:formatCode>
                <c:ptCount val="27"/>
                <c:pt idx="0">
                  <c:v>8.0</c:v>
                </c:pt>
                <c:pt idx="1">
                  <c:v>5.1</c:v>
                </c:pt>
                <c:pt idx="2">
                  <c:v>5.8</c:v>
                </c:pt>
                <c:pt idx="3">
                  <c:v>9.2</c:v>
                </c:pt>
                <c:pt idx="4">
                  <c:v>7.0</c:v>
                </c:pt>
                <c:pt idx="5">
                  <c:v>8.0</c:v>
                </c:pt>
                <c:pt idx="6">
                  <c:v>7.1</c:v>
                </c:pt>
                <c:pt idx="7">
                  <c:v>8.1</c:v>
                </c:pt>
                <c:pt idx="8">
                  <c:v>10.3</c:v>
                </c:pt>
                <c:pt idx="9">
                  <c:v>10.9</c:v>
                </c:pt>
                <c:pt idx="10">
                  <c:v>5.6</c:v>
                </c:pt>
                <c:pt idx="11">
                  <c:v>6.8</c:v>
                </c:pt>
                <c:pt idx="12">
                  <c:v>11.3</c:v>
                </c:pt>
                <c:pt idx="13">
                  <c:v>12.0</c:v>
                </c:pt>
                <c:pt idx="14">
                  <c:v>12.5</c:v>
                </c:pt>
                <c:pt idx="15">
                  <c:v>10.3</c:v>
                </c:pt>
                <c:pt idx="16">
                  <c:v>11.9</c:v>
                </c:pt>
                <c:pt idx="17">
                  <c:v>12.3</c:v>
                </c:pt>
                <c:pt idx="18">
                  <c:v>12.0</c:v>
                </c:pt>
                <c:pt idx="19">
                  <c:v>10.9</c:v>
                </c:pt>
                <c:pt idx="20">
                  <c:v>12.5</c:v>
                </c:pt>
                <c:pt idx="21">
                  <c:v>13.6</c:v>
                </c:pt>
                <c:pt idx="22">
                  <c:v>12.0</c:v>
                </c:pt>
                <c:pt idx="23">
                  <c:v>13.4</c:v>
                </c:pt>
                <c:pt idx="24">
                  <c:v>11.2</c:v>
                </c:pt>
                <c:pt idx="25">
                  <c:v>13.0</c:v>
                </c:pt>
                <c:pt idx="26">
                  <c:v>13.1</c:v>
                </c:pt>
              </c:numCache>
            </c:numRef>
          </c:xVal>
          <c:yVal>
            <c:numRef>
              <c:f>GreatLakes!$C$2:$C$28</c:f>
              <c:numCache>
                <c:formatCode>General</c:formatCode>
                <c:ptCount val="27"/>
                <c:pt idx="0">
                  <c:v>40.64</c:v>
                </c:pt>
                <c:pt idx="1">
                  <c:v>50.8</c:v>
                </c:pt>
                <c:pt idx="2">
                  <c:v>53.34</c:v>
                </c:pt>
                <c:pt idx="3">
                  <c:v>55.88</c:v>
                </c:pt>
                <c:pt idx="4">
                  <c:v>58.42</c:v>
                </c:pt>
                <c:pt idx="5">
                  <c:v>58.42</c:v>
                </c:pt>
                <c:pt idx="6">
                  <c:v>60.96</c:v>
                </c:pt>
                <c:pt idx="7">
                  <c:v>63.5</c:v>
                </c:pt>
                <c:pt idx="8">
                  <c:v>63.5</c:v>
                </c:pt>
                <c:pt idx="9">
                  <c:v>63.5</c:v>
                </c:pt>
                <c:pt idx="10">
                  <c:v>66.04</c:v>
                </c:pt>
                <c:pt idx="11">
                  <c:v>68.58</c:v>
                </c:pt>
                <c:pt idx="12">
                  <c:v>68.58</c:v>
                </c:pt>
                <c:pt idx="13">
                  <c:v>68.58</c:v>
                </c:pt>
                <c:pt idx="14">
                  <c:v>68.58</c:v>
                </c:pt>
                <c:pt idx="15">
                  <c:v>71.12</c:v>
                </c:pt>
                <c:pt idx="16">
                  <c:v>73.66</c:v>
                </c:pt>
                <c:pt idx="17">
                  <c:v>73.66</c:v>
                </c:pt>
                <c:pt idx="18">
                  <c:v>76.2</c:v>
                </c:pt>
                <c:pt idx="19">
                  <c:v>81.28</c:v>
                </c:pt>
                <c:pt idx="20">
                  <c:v>81.28</c:v>
                </c:pt>
                <c:pt idx="21">
                  <c:v>81.28</c:v>
                </c:pt>
                <c:pt idx="22">
                  <c:v>83.8</c:v>
                </c:pt>
                <c:pt idx="23">
                  <c:v>83.8</c:v>
                </c:pt>
                <c:pt idx="24">
                  <c:v>88.9</c:v>
                </c:pt>
                <c:pt idx="25">
                  <c:v>88.9</c:v>
                </c:pt>
                <c:pt idx="26">
                  <c:v>91.4</c:v>
                </c:pt>
              </c:numCache>
            </c:numRef>
          </c:yVal>
          <c:smooth val="0"/>
        </c:ser>
        <c:dLbls>
          <c:showLegendKey val="0"/>
          <c:showVal val="0"/>
          <c:showCatName val="0"/>
          <c:showSerName val="0"/>
          <c:showPercent val="0"/>
          <c:showBubbleSize val="0"/>
        </c:dLbls>
        <c:axId val="2109981816"/>
        <c:axId val="2082494552"/>
      </c:scatterChart>
      <c:valAx>
        <c:axId val="2109981816"/>
        <c:scaling>
          <c:orientation val="minMax"/>
        </c:scaling>
        <c:delete val="0"/>
        <c:axPos val="b"/>
        <c:title>
          <c:tx>
            <c:rich>
              <a:bodyPr/>
              <a:lstStyle/>
              <a:p>
                <a:pPr>
                  <a:defRPr sz="1600"/>
                </a:pPr>
                <a:r>
                  <a:rPr lang="en-US" sz="1600"/>
                  <a:t>Otolith Length (mm)</a:t>
                </a:r>
              </a:p>
            </c:rich>
          </c:tx>
          <c:layout/>
          <c:overlay val="0"/>
        </c:title>
        <c:numFmt formatCode="General" sourceLinked="1"/>
        <c:majorTickMark val="out"/>
        <c:minorTickMark val="none"/>
        <c:tickLblPos val="nextTo"/>
        <c:txPr>
          <a:bodyPr/>
          <a:lstStyle/>
          <a:p>
            <a:pPr>
              <a:defRPr sz="1600"/>
            </a:pPr>
            <a:endParaRPr lang="en-US"/>
          </a:p>
        </c:txPr>
        <c:crossAx val="2082494552"/>
        <c:crosses val="autoZero"/>
        <c:crossBetween val="midCat"/>
      </c:valAx>
      <c:valAx>
        <c:axId val="2082494552"/>
        <c:scaling>
          <c:orientation val="minMax"/>
          <c:max val="100.0"/>
          <c:min val="35.0"/>
        </c:scaling>
        <c:delete val="0"/>
        <c:axPos val="l"/>
        <c:majorGridlines/>
        <c:title>
          <c:tx>
            <c:rich>
              <a:bodyPr rot="-5400000" vert="horz"/>
              <a:lstStyle/>
              <a:p>
                <a:pPr>
                  <a:defRPr sz="1600"/>
                </a:pPr>
                <a:r>
                  <a:rPr lang="en-US" sz="1600"/>
                  <a:t>Salmon</a:t>
                </a:r>
                <a:r>
                  <a:rPr lang="en-US" sz="1600" baseline="0"/>
                  <a:t> Length (cm)</a:t>
                </a:r>
              </a:p>
            </c:rich>
          </c:tx>
          <c:layout/>
          <c:overlay val="0"/>
        </c:title>
        <c:numFmt formatCode="General" sourceLinked="1"/>
        <c:majorTickMark val="out"/>
        <c:minorTickMark val="none"/>
        <c:tickLblPos val="nextTo"/>
        <c:txPr>
          <a:bodyPr/>
          <a:lstStyle/>
          <a:p>
            <a:pPr>
              <a:defRPr sz="1600"/>
            </a:pPr>
            <a:endParaRPr lang="en-US"/>
          </a:p>
        </c:txPr>
        <c:crossAx val="2109981816"/>
        <c:crosses val="autoZero"/>
        <c:crossBetween val="midCat"/>
      </c:valAx>
    </c:plotArea>
    <c:plotVisOnly val="1"/>
    <c:dispBlanksAs val="gap"/>
    <c:showDLblsOverMax val="0"/>
  </c:chart>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title>
      <c:tx>
        <c:rich>
          <a:bodyPr/>
          <a:lstStyle/>
          <a:p>
            <a:pPr>
              <a:defRPr sz="2000"/>
            </a:pPr>
            <a:r>
              <a:rPr lang="en-US" sz="2000"/>
              <a:t>Chinook Salmon Size Distribution</a:t>
            </a:r>
            <a:r>
              <a:rPr lang="en-US" sz="2000" baseline="0"/>
              <a:t> - </a:t>
            </a:r>
            <a:r>
              <a:rPr lang="en-US" sz="2000"/>
              <a:t>Lake</a:t>
            </a:r>
            <a:r>
              <a:rPr lang="en-US" sz="2000" baseline="0"/>
              <a:t> Michigan vs. Alaskan</a:t>
            </a:r>
            <a:endParaRPr lang="en-US" sz="2000"/>
          </a:p>
        </c:rich>
      </c:tx>
      <c:layout>
        <c:manualLayout>
          <c:xMode val="edge"/>
          <c:yMode val="edge"/>
          <c:x val="0.139649835126794"/>
          <c:y val="0.0307692307692308"/>
        </c:manualLayout>
      </c:layout>
      <c:overlay val="1"/>
    </c:title>
    <c:autoTitleDeleted val="0"/>
    <c:plotArea>
      <c:layout>
        <c:manualLayout>
          <c:layoutTarget val="inner"/>
          <c:xMode val="edge"/>
          <c:yMode val="edge"/>
          <c:x val="0.0732400812044545"/>
          <c:y val="0.0363636363636364"/>
          <c:w val="0.893061595691001"/>
          <c:h val="0.808261219095865"/>
        </c:manualLayout>
      </c:layout>
      <c:barChart>
        <c:barDir val="col"/>
        <c:grouping val="clustered"/>
        <c:varyColors val="0"/>
        <c:ser>
          <c:idx val="0"/>
          <c:order val="0"/>
          <c:tx>
            <c:v>Lake Michigan</c:v>
          </c:tx>
          <c:invertIfNegative val="0"/>
          <c:cat>
            <c:strRef>
              <c:f>GreatLakes!$E$47:$E$56</c:f>
              <c:strCache>
                <c:ptCount val="10"/>
                <c:pt idx="0">
                  <c:v>40.1-45</c:v>
                </c:pt>
                <c:pt idx="1">
                  <c:v>45.1-50</c:v>
                </c:pt>
                <c:pt idx="2">
                  <c:v>50.1-55</c:v>
                </c:pt>
                <c:pt idx="3">
                  <c:v>55.1-60</c:v>
                </c:pt>
                <c:pt idx="4">
                  <c:v>60.1-65</c:v>
                </c:pt>
                <c:pt idx="5">
                  <c:v>65.1-70</c:v>
                </c:pt>
                <c:pt idx="6">
                  <c:v>70.1-75</c:v>
                </c:pt>
                <c:pt idx="7">
                  <c:v>75.1-80</c:v>
                </c:pt>
                <c:pt idx="8">
                  <c:v>80.1-85</c:v>
                </c:pt>
                <c:pt idx="9">
                  <c:v>85.1-90</c:v>
                </c:pt>
              </c:strCache>
            </c:strRef>
          </c:cat>
          <c:val>
            <c:numRef>
              <c:f>GreatLakes!$F$47:$F$56</c:f>
              <c:numCache>
                <c:formatCode>General</c:formatCode>
                <c:ptCount val="10"/>
                <c:pt idx="0">
                  <c:v>1.0</c:v>
                </c:pt>
                <c:pt idx="1">
                  <c:v>0.0</c:v>
                </c:pt>
                <c:pt idx="2">
                  <c:v>2.0</c:v>
                </c:pt>
                <c:pt idx="3">
                  <c:v>3.0</c:v>
                </c:pt>
                <c:pt idx="4">
                  <c:v>4.0</c:v>
                </c:pt>
                <c:pt idx="5">
                  <c:v>5.0</c:v>
                </c:pt>
                <c:pt idx="6">
                  <c:v>3.0</c:v>
                </c:pt>
                <c:pt idx="7">
                  <c:v>1.0</c:v>
                </c:pt>
                <c:pt idx="8">
                  <c:v>5.0</c:v>
                </c:pt>
                <c:pt idx="9">
                  <c:v>1.0</c:v>
                </c:pt>
              </c:numCache>
            </c:numRef>
          </c:val>
        </c:ser>
        <c:ser>
          <c:idx val="1"/>
          <c:order val="1"/>
          <c:tx>
            <c:v>Alaskan</c:v>
          </c:tx>
          <c:invertIfNegative val="0"/>
          <c:cat>
            <c:strRef>
              <c:f>GreatLakes!$E$47:$E$56</c:f>
              <c:strCache>
                <c:ptCount val="10"/>
                <c:pt idx="0">
                  <c:v>40.1-45</c:v>
                </c:pt>
                <c:pt idx="1">
                  <c:v>45.1-50</c:v>
                </c:pt>
                <c:pt idx="2">
                  <c:v>50.1-55</c:v>
                </c:pt>
                <c:pt idx="3">
                  <c:v>55.1-60</c:v>
                </c:pt>
                <c:pt idx="4">
                  <c:v>60.1-65</c:v>
                </c:pt>
                <c:pt idx="5">
                  <c:v>65.1-70</c:v>
                </c:pt>
                <c:pt idx="6">
                  <c:v>70.1-75</c:v>
                </c:pt>
                <c:pt idx="7">
                  <c:v>75.1-80</c:v>
                </c:pt>
                <c:pt idx="8">
                  <c:v>80.1-85</c:v>
                </c:pt>
                <c:pt idx="9">
                  <c:v>85.1-90</c:v>
                </c:pt>
              </c:strCache>
            </c:strRef>
          </c:cat>
          <c:val>
            <c:numRef>
              <c:f>GreatLakes!$G$47:$G$56</c:f>
              <c:numCache>
                <c:formatCode>General</c:formatCode>
                <c:ptCount val="10"/>
                <c:pt idx="0">
                  <c:v>0.0</c:v>
                </c:pt>
                <c:pt idx="1">
                  <c:v>0.0</c:v>
                </c:pt>
                <c:pt idx="2">
                  <c:v>7.0</c:v>
                </c:pt>
                <c:pt idx="3">
                  <c:v>5.0</c:v>
                </c:pt>
                <c:pt idx="4">
                  <c:v>0.0</c:v>
                </c:pt>
                <c:pt idx="5">
                  <c:v>0.0</c:v>
                </c:pt>
                <c:pt idx="6">
                  <c:v>0.0</c:v>
                </c:pt>
                <c:pt idx="7">
                  <c:v>0.0</c:v>
                </c:pt>
                <c:pt idx="8">
                  <c:v>0.0</c:v>
                </c:pt>
                <c:pt idx="9">
                  <c:v>0.0</c:v>
                </c:pt>
              </c:numCache>
            </c:numRef>
          </c:val>
        </c:ser>
        <c:dLbls>
          <c:showLegendKey val="0"/>
          <c:showVal val="0"/>
          <c:showCatName val="0"/>
          <c:showSerName val="0"/>
          <c:showPercent val="0"/>
          <c:showBubbleSize val="0"/>
        </c:dLbls>
        <c:gapWidth val="150"/>
        <c:axId val="2082710856"/>
        <c:axId val="2082720120"/>
      </c:barChart>
      <c:catAx>
        <c:axId val="2082710856"/>
        <c:scaling>
          <c:orientation val="minMax"/>
        </c:scaling>
        <c:delete val="0"/>
        <c:axPos val="b"/>
        <c:title>
          <c:tx>
            <c:rich>
              <a:bodyPr/>
              <a:lstStyle/>
              <a:p>
                <a:pPr>
                  <a:defRPr sz="1600"/>
                </a:pPr>
                <a:r>
                  <a:rPr lang="en-US" sz="1600"/>
                  <a:t>Body Length Range - cm</a:t>
                </a:r>
              </a:p>
            </c:rich>
          </c:tx>
          <c:layout/>
          <c:overlay val="0"/>
        </c:title>
        <c:majorTickMark val="out"/>
        <c:minorTickMark val="none"/>
        <c:tickLblPos val="nextTo"/>
        <c:txPr>
          <a:bodyPr/>
          <a:lstStyle/>
          <a:p>
            <a:pPr>
              <a:defRPr sz="1400"/>
            </a:pPr>
            <a:endParaRPr lang="en-US"/>
          </a:p>
        </c:txPr>
        <c:crossAx val="2082720120"/>
        <c:crosses val="autoZero"/>
        <c:auto val="1"/>
        <c:lblAlgn val="ctr"/>
        <c:lblOffset val="100"/>
        <c:noMultiLvlLbl val="0"/>
      </c:catAx>
      <c:valAx>
        <c:axId val="2082720120"/>
        <c:scaling>
          <c:orientation val="minMax"/>
        </c:scaling>
        <c:delete val="0"/>
        <c:axPos val="l"/>
        <c:majorGridlines/>
        <c:title>
          <c:tx>
            <c:rich>
              <a:bodyPr rot="-5400000" vert="horz"/>
              <a:lstStyle/>
              <a:p>
                <a:pPr>
                  <a:defRPr sz="1600"/>
                </a:pPr>
                <a:r>
                  <a:rPr lang="en-US" sz="1600"/>
                  <a:t>Number of Fish (frequency)</a:t>
                </a:r>
              </a:p>
            </c:rich>
          </c:tx>
          <c:layout/>
          <c:overlay val="0"/>
        </c:title>
        <c:numFmt formatCode="General" sourceLinked="1"/>
        <c:majorTickMark val="out"/>
        <c:minorTickMark val="none"/>
        <c:tickLblPos val="nextTo"/>
        <c:txPr>
          <a:bodyPr/>
          <a:lstStyle/>
          <a:p>
            <a:pPr>
              <a:defRPr sz="1400"/>
            </a:pPr>
            <a:endParaRPr lang="en-US"/>
          </a:p>
        </c:txPr>
        <c:crossAx val="2082710856"/>
        <c:crosses val="autoZero"/>
        <c:crossBetween val="between"/>
      </c:valAx>
    </c:plotArea>
    <c:legend>
      <c:legendPos val="r"/>
      <c:layout>
        <c:manualLayout>
          <c:xMode val="edge"/>
          <c:yMode val="edge"/>
          <c:x val="0.650355328162221"/>
          <c:y val="0.146630031385937"/>
          <c:w val="0.176768367813934"/>
          <c:h val="0.281565112053301"/>
        </c:manualLayout>
      </c:layout>
      <c:overlay val="0"/>
      <c:txPr>
        <a:bodyPr/>
        <a:lstStyle/>
        <a:p>
          <a:pPr>
            <a:defRPr sz="1600"/>
          </a:pPr>
          <a:endParaRPr lang="en-US"/>
        </a:p>
      </c:txPr>
    </c:legend>
    <c:plotVisOnly val="1"/>
    <c:dispBlanksAs val="gap"/>
    <c:showDLblsOverMax val="0"/>
  </c:chart>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8279E69-B91A-0A4F-B91B-25A8CA6AD886}" type="datetimeFigureOut">
              <a:rPr lang="en-US" smtClean="0"/>
              <a:pPr/>
              <a:t>8/3/14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0F6B30C-4948-AC4E-A971-35152792416C}" type="slidenum">
              <a:rPr lang="en-US" smtClean="0"/>
              <a:pPr/>
              <a:t>‹#›</a:t>
            </a:fld>
            <a:endParaRPr lang="en-US"/>
          </a:p>
        </p:txBody>
      </p:sp>
    </p:spTree>
    <p:extLst>
      <p:ext uri="{BB962C8B-B14F-4D97-AF65-F5344CB8AC3E}">
        <p14:creationId xmlns:p14="http://schemas.microsoft.com/office/powerpoint/2010/main" val="3108379530"/>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www.chefs-resources.com/Salmon-Facts-Identifying-Types-of-Salmon%23ixzz2yEk1B4FP" TargetMode="External"/><Relationship Id="rId4" Type="http://schemas.openxmlformats.org/officeDocument/2006/relationships/hyperlink" Target="http://www.chefs-resources.com/Salmon-Facts-Identifying-Types-of-Salmon%23ixzz2yEkUflbm" TargetMode="External"/><Relationship Id="rId5" Type="http://schemas.openxmlformats.org/officeDocument/2006/relationships/hyperlink" Target="https://www.youtube.com/watch?v=kuWd28VONZY" TargetMode="External"/><Relationship Id="rId6" Type="http://schemas.openxmlformats.org/officeDocument/2006/relationships/hyperlink" Target="https://www.youtube.com/watch?v=sf62o1dCGkc" TargetMode="External"/><Relationship Id="rId7" Type="http://schemas.openxmlformats.org/officeDocument/2006/relationships/hyperlink" Target="file://localhost/tel/619.704.3638" TargetMode="External"/><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images.fws.gov/" TargetMode="External"/><Relationship Id="rId4" Type="http://schemas.openxmlformats.org/officeDocument/2006/relationships/hyperlink" Target="http://www.flickr.com/people/14549450@N03" TargetMode="External"/><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 Id="rId3" Type="http://schemas.openxmlformats.org/officeDocument/2006/relationships/hyperlink" Target="http://www.chefs-resources.com/AtlanticSalmon" TargetMode="Externa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William Jones (Graduate Student, Scripps Institution of Oceanography)</a:t>
            </a:r>
          </a:p>
          <a:p>
            <a:r>
              <a:rPr lang="en-US" sz="1200" kern="1200" dirty="0" smtClean="0">
                <a:solidFill>
                  <a:schemeClr val="tx1"/>
                </a:solidFill>
                <a:effectLst/>
                <a:latin typeface="+mn-lt"/>
                <a:ea typeface="+mn-ea"/>
                <a:cs typeface="+mn-cs"/>
              </a:rPr>
              <a:t>Steve Walters (Teacher, Mission Bay High School, San Diego, CA)</a:t>
            </a:r>
          </a:p>
          <a:p>
            <a:r>
              <a:rPr lang="en-US" sz="1200" kern="1200" dirty="0" smtClean="0">
                <a:solidFill>
                  <a:schemeClr val="tx1"/>
                </a:solidFill>
                <a:effectLst/>
                <a:latin typeface="+mn-lt"/>
                <a:ea typeface="+mn-ea"/>
                <a:cs typeface="+mn-cs"/>
              </a:rPr>
              <a:t> </a:t>
            </a: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WHY:  </a:t>
            </a:r>
            <a:r>
              <a:rPr lang="en-US" sz="1200" kern="1200" baseline="0" dirty="0" smtClean="0">
                <a:solidFill>
                  <a:schemeClr val="tx1"/>
                </a:solidFill>
                <a:effectLst/>
                <a:latin typeface="+mn-lt"/>
                <a:ea typeface="+mn-ea"/>
                <a:cs typeface="+mn-cs"/>
              </a:rPr>
              <a:t> Fish otoliths, or” ear bones”, are important structures for both a fish and scientists.  In a fish, they function like the inner ear of a human, helping with balance, orientation, and sometimes hearing.   For a </a:t>
            </a:r>
            <a:r>
              <a:rPr lang="en-US" sz="1200" kern="1200" baseline="0" dirty="0" smtClean="0">
                <a:solidFill>
                  <a:schemeClr val="tx1"/>
                </a:solidFill>
                <a:effectLst/>
                <a:latin typeface="+mn-lt"/>
                <a:ea typeface="+mn-ea"/>
                <a:cs typeface="+mn-cs"/>
              </a:rPr>
              <a:t>scientist, </a:t>
            </a:r>
            <a:r>
              <a:rPr lang="en-US" sz="1200" kern="1200" baseline="0" dirty="0" smtClean="0">
                <a:solidFill>
                  <a:schemeClr val="tx1"/>
                </a:solidFill>
                <a:effectLst/>
                <a:latin typeface="+mn-lt"/>
                <a:ea typeface="+mn-ea"/>
                <a:cs typeface="+mn-cs"/>
              </a:rPr>
              <a:t>otoliths can reveal information about the age, size, and growth of a fish.  In this lesson, students will learn hands-on </a:t>
            </a:r>
            <a:r>
              <a:rPr lang="en-US" sz="1200" kern="1200" dirty="0" smtClean="0">
                <a:solidFill>
                  <a:schemeClr val="tx1"/>
                </a:solidFill>
                <a:effectLst/>
                <a:latin typeface="+mn-lt"/>
                <a:ea typeface="+mn-ea"/>
                <a:cs typeface="+mn-cs"/>
              </a:rPr>
              <a:t>why and how fisheries scientist dissect fish.  The first part of this lesson is a dissection lab where students will learn the external and </a:t>
            </a:r>
            <a:r>
              <a:rPr lang="en-US" sz="1200" kern="1200" smtClean="0">
                <a:solidFill>
                  <a:schemeClr val="tx1"/>
                </a:solidFill>
                <a:effectLst/>
                <a:latin typeface="+mn-lt"/>
                <a:ea typeface="+mn-ea"/>
                <a:cs typeface="+mn-cs"/>
              </a:rPr>
              <a:t>internal </a:t>
            </a:r>
            <a:r>
              <a:rPr lang="en-US" sz="1200" kern="1200" smtClean="0">
                <a:solidFill>
                  <a:schemeClr val="tx1"/>
                </a:solidFill>
                <a:effectLst/>
                <a:latin typeface="+mn-lt"/>
                <a:ea typeface="+mn-ea"/>
                <a:cs typeface="+mn-cs"/>
              </a:rPr>
              <a:t>structures </a:t>
            </a:r>
            <a:r>
              <a:rPr lang="en-US" sz="1200" kern="1200" dirty="0" smtClean="0">
                <a:solidFill>
                  <a:schemeClr val="tx1"/>
                </a:solidFill>
                <a:effectLst/>
                <a:latin typeface="+mn-lt"/>
                <a:ea typeface="+mn-ea"/>
                <a:cs typeface="+mn-cs"/>
              </a:rPr>
              <a:t>on a fish, focusing primarily on the head.  They will then extract the otoliths, or ear bones, from the salmon head</a:t>
            </a:r>
            <a:r>
              <a:rPr lang="en-US" sz="1200" kern="1200" baseline="0" dirty="0" smtClean="0">
                <a:solidFill>
                  <a:schemeClr val="tx1"/>
                </a:solidFill>
                <a:effectLst/>
                <a:latin typeface="+mn-lt"/>
                <a:ea typeface="+mn-ea"/>
                <a:cs typeface="+mn-cs"/>
              </a:rPr>
              <a:t> and measure the length of the otoliths.</a:t>
            </a:r>
            <a:r>
              <a:rPr lang="en-US" sz="1200" kern="1200" dirty="0" smtClean="0">
                <a:solidFill>
                  <a:schemeClr val="tx1"/>
                </a:solidFill>
                <a:effectLst/>
                <a:latin typeface="+mn-lt"/>
                <a:ea typeface="+mn-ea"/>
                <a:cs typeface="+mn-cs"/>
              </a:rPr>
              <a:t> The students will use these</a:t>
            </a:r>
            <a:r>
              <a:rPr lang="en-US" sz="1200" kern="1200" baseline="0" dirty="0" smtClean="0">
                <a:solidFill>
                  <a:schemeClr val="tx1"/>
                </a:solidFill>
                <a:effectLst/>
                <a:latin typeface="+mn-lt"/>
                <a:ea typeface="+mn-ea"/>
                <a:cs typeface="+mn-cs"/>
              </a:rPr>
              <a:t> measurements</a:t>
            </a:r>
            <a:r>
              <a:rPr lang="en-US" sz="1200" kern="1200" dirty="0" smtClean="0">
                <a:solidFill>
                  <a:schemeClr val="tx1"/>
                </a:solidFill>
                <a:effectLst/>
                <a:latin typeface="+mn-lt"/>
                <a:ea typeface="+mn-ea"/>
                <a:cs typeface="+mn-cs"/>
              </a:rPr>
              <a:t> to reconstruct the original body length size of salmon. Finally, </a:t>
            </a:r>
            <a:r>
              <a:rPr lang="en-US" sz="1200" kern="1200" baseline="0" dirty="0" smtClean="0">
                <a:solidFill>
                  <a:schemeClr val="tx1"/>
                </a:solidFill>
                <a:effectLst/>
                <a:latin typeface="+mn-lt"/>
                <a:ea typeface="+mn-ea"/>
                <a:cs typeface="+mn-cs"/>
              </a:rPr>
              <a:t>s</a:t>
            </a:r>
            <a:r>
              <a:rPr lang="en-US" sz="1200" kern="1200" dirty="0" smtClean="0">
                <a:solidFill>
                  <a:schemeClr val="tx1"/>
                </a:solidFill>
                <a:effectLst/>
                <a:latin typeface="+mn-lt"/>
                <a:ea typeface="+mn-ea"/>
                <a:cs typeface="+mn-cs"/>
              </a:rPr>
              <a:t>tudents will</a:t>
            </a:r>
            <a:r>
              <a:rPr lang="en-US" sz="1200" kern="1200" baseline="0" dirty="0" smtClean="0">
                <a:solidFill>
                  <a:schemeClr val="tx1"/>
                </a:solidFill>
                <a:effectLst/>
                <a:latin typeface="+mn-lt"/>
                <a:ea typeface="+mn-ea"/>
                <a:cs typeface="+mn-cs"/>
              </a:rPr>
              <a:t> extend their roll as a scientist by </a:t>
            </a:r>
            <a:r>
              <a:rPr lang="en-US" sz="1200" kern="1200" dirty="0" smtClean="0">
                <a:solidFill>
                  <a:schemeClr val="tx1"/>
                </a:solidFill>
                <a:effectLst/>
                <a:latin typeface="+mn-lt"/>
                <a:ea typeface="+mn-ea"/>
                <a:cs typeface="+mn-cs"/>
              </a:rPr>
              <a:t>analyzing the fish size structure results,</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looking for similarities and differences between the size of the farmed Atlantic and wild caught Chinook salmon they dissected.</a:t>
            </a:r>
            <a:r>
              <a:rPr lang="en-US" dirty="0" smtClean="0">
                <a:effectLst/>
              </a:rPr>
              <a:t> </a:t>
            </a:r>
          </a:p>
          <a:p>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OBJECTIVES for Students:</a:t>
            </a:r>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Learn </a:t>
            </a:r>
            <a:r>
              <a:rPr lang="en-US" sz="1200" kern="1200" dirty="0" smtClean="0">
                <a:solidFill>
                  <a:schemeClr val="tx1"/>
                </a:solidFill>
                <a:effectLst/>
                <a:latin typeface="+mn-lt"/>
                <a:ea typeface="+mn-ea"/>
                <a:cs typeface="+mn-cs"/>
              </a:rPr>
              <a:t>why and how fisheries scientist dissect fish</a:t>
            </a:r>
          </a:p>
          <a:p>
            <a:r>
              <a:rPr lang="en-US" sz="1200" b="1" kern="1200" dirty="0" smtClean="0">
                <a:solidFill>
                  <a:schemeClr val="tx1"/>
                </a:solidFill>
                <a:effectLst/>
                <a:latin typeface="+mn-lt"/>
                <a:ea typeface="+mn-ea"/>
                <a:cs typeface="+mn-cs"/>
              </a:rPr>
              <a:t>Identify and describe</a:t>
            </a:r>
            <a:r>
              <a:rPr lang="en-US" sz="1200" kern="1200" dirty="0" smtClean="0">
                <a:solidFill>
                  <a:schemeClr val="tx1"/>
                </a:solidFill>
                <a:effectLst/>
                <a:latin typeface="+mn-lt"/>
                <a:ea typeface="+mn-ea"/>
                <a:cs typeface="+mn-cs"/>
              </a:rPr>
              <a:t> the appearance and function of external and internal structures of fish anatomy,</a:t>
            </a:r>
            <a:r>
              <a:rPr lang="en-US" sz="1200" kern="1200" baseline="0" dirty="0" smtClean="0">
                <a:solidFill>
                  <a:schemeClr val="tx1"/>
                </a:solidFill>
                <a:effectLst/>
                <a:latin typeface="+mn-lt"/>
                <a:ea typeface="+mn-ea"/>
                <a:cs typeface="+mn-cs"/>
              </a:rPr>
              <a:t> focusing on the head</a:t>
            </a:r>
            <a:r>
              <a:rPr lang="en-US" sz="1200" kern="1200" dirty="0" smtClean="0">
                <a:solidFill>
                  <a:schemeClr val="tx1"/>
                </a:solidFill>
                <a:effectLst/>
                <a:latin typeface="+mn-lt"/>
                <a:ea typeface="+mn-ea"/>
                <a:cs typeface="+mn-cs"/>
              </a:rPr>
              <a:t>.</a:t>
            </a:r>
          </a:p>
          <a:p>
            <a:r>
              <a:rPr lang="en-US" sz="1200" b="1" kern="1200" dirty="0" smtClean="0">
                <a:solidFill>
                  <a:schemeClr val="tx1"/>
                </a:solidFill>
                <a:effectLst/>
                <a:latin typeface="+mn-lt"/>
                <a:ea typeface="+mn-ea"/>
                <a:cs typeface="+mn-cs"/>
              </a:rPr>
              <a:t>Compare and contrast</a:t>
            </a:r>
            <a:r>
              <a:rPr lang="en-US" sz="1200" kern="1200" dirty="0" smtClean="0">
                <a:solidFill>
                  <a:schemeClr val="tx1"/>
                </a:solidFill>
                <a:effectLst/>
                <a:latin typeface="+mn-lt"/>
                <a:ea typeface="+mn-ea"/>
                <a:cs typeface="+mn-cs"/>
              </a:rPr>
              <a:t> the features of a salmon to other organisms, including other fish. </a:t>
            </a:r>
          </a:p>
          <a:p>
            <a:r>
              <a:rPr lang="en-US" sz="1200" b="1" kern="1200" dirty="0" smtClean="0">
                <a:solidFill>
                  <a:schemeClr val="tx1"/>
                </a:solidFill>
                <a:effectLst/>
                <a:latin typeface="+mn-lt"/>
                <a:ea typeface="+mn-ea"/>
                <a:cs typeface="+mn-cs"/>
              </a:rPr>
              <a:t>Dissect</a:t>
            </a:r>
            <a:r>
              <a:rPr lang="en-US" sz="1200" kern="1200" dirty="0" smtClean="0">
                <a:solidFill>
                  <a:schemeClr val="tx1"/>
                </a:solidFill>
                <a:effectLst/>
                <a:latin typeface="+mn-lt"/>
                <a:ea typeface="+mn-ea"/>
                <a:cs typeface="+mn-cs"/>
              </a:rPr>
              <a:t> a salmon head, including the removal of the </a:t>
            </a:r>
            <a:r>
              <a:rPr lang="en-US" sz="1200" u="sng" kern="1200" dirty="0" smtClean="0">
                <a:solidFill>
                  <a:schemeClr val="tx1"/>
                </a:solidFill>
                <a:effectLst/>
                <a:latin typeface="+mn-lt"/>
                <a:ea typeface="+mn-ea"/>
                <a:cs typeface="+mn-cs"/>
              </a:rPr>
              <a:t>otoliths</a:t>
            </a:r>
            <a:r>
              <a:rPr lang="en-US" sz="1200" kern="1200" dirty="0" smtClean="0">
                <a:solidFill>
                  <a:schemeClr val="tx1"/>
                </a:solidFill>
                <a:effectLst/>
                <a:latin typeface="+mn-lt"/>
                <a:ea typeface="+mn-ea"/>
                <a:cs typeface="+mn-cs"/>
              </a:rPr>
              <a:t>, or “ear bones”.</a:t>
            </a:r>
          </a:p>
          <a:p>
            <a:r>
              <a:rPr lang="en-US" sz="1200" b="1" kern="1200" dirty="0" smtClean="0">
                <a:solidFill>
                  <a:schemeClr val="tx1"/>
                </a:solidFill>
                <a:effectLst/>
                <a:latin typeface="+mn-lt"/>
                <a:ea typeface="+mn-ea"/>
                <a:cs typeface="+mn-cs"/>
              </a:rPr>
              <a:t>Reconstruct</a:t>
            </a:r>
            <a:r>
              <a:rPr lang="en-US" sz="1200" kern="1200" dirty="0" smtClean="0">
                <a:solidFill>
                  <a:schemeClr val="tx1"/>
                </a:solidFill>
                <a:effectLst/>
                <a:latin typeface="+mn-lt"/>
                <a:ea typeface="+mn-ea"/>
                <a:cs typeface="+mn-cs"/>
              </a:rPr>
              <a:t> the original size of the fish using the otolith size.</a:t>
            </a:r>
          </a:p>
          <a:p>
            <a:r>
              <a:rPr lang="en-US" sz="1200" b="1" kern="1200" dirty="0" smtClean="0">
                <a:solidFill>
                  <a:schemeClr val="tx1"/>
                </a:solidFill>
                <a:effectLst/>
                <a:latin typeface="+mn-lt"/>
                <a:ea typeface="+mn-ea"/>
                <a:cs typeface="+mn-cs"/>
              </a:rPr>
              <a:t>Analyze</a:t>
            </a:r>
            <a:r>
              <a:rPr lang="en-US" sz="1200" kern="1200" dirty="0" smtClean="0">
                <a:solidFill>
                  <a:schemeClr val="tx1"/>
                </a:solidFill>
                <a:effectLst/>
                <a:latin typeface="+mn-lt"/>
                <a:ea typeface="+mn-ea"/>
                <a:cs typeface="+mn-cs"/>
              </a:rPr>
              <a:t> the fish size results, noting differences between the two salmon species.</a:t>
            </a:r>
          </a:p>
          <a:p>
            <a:r>
              <a:rPr lang="en-US" sz="1200" b="1" kern="1200" dirty="0" smtClean="0">
                <a:solidFill>
                  <a:schemeClr val="tx1"/>
                </a:solidFill>
                <a:effectLst/>
                <a:latin typeface="+mn-lt"/>
                <a:ea typeface="+mn-ea"/>
                <a:cs typeface="+mn-cs"/>
              </a:rPr>
              <a:t>Understand</a:t>
            </a:r>
            <a:r>
              <a:rPr lang="en-US" sz="1200" kern="1200" dirty="0" smtClean="0">
                <a:solidFill>
                  <a:schemeClr val="tx1"/>
                </a:solidFill>
                <a:effectLst/>
                <a:latin typeface="+mn-lt"/>
                <a:ea typeface="+mn-ea"/>
                <a:cs typeface="+mn-cs"/>
              </a:rPr>
              <a:t> the function/role of the otolith for the fish and fisheries scientists.</a:t>
            </a:r>
          </a:p>
          <a:p>
            <a:endParaRPr lang="en-US" sz="1200" kern="1200" dirty="0" smtClean="0">
              <a:solidFill>
                <a:schemeClr val="tx1"/>
              </a:solidFill>
              <a:effectLst/>
              <a:latin typeface="+mn-lt"/>
              <a:ea typeface="+mn-ea"/>
              <a:cs typeface="+mn-cs"/>
            </a:endParaRP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SUMMARY:  </a:t>
            </a:r>
          </a:p>
          <a:p>
            <a:r>
              <a:rPr lang="en-US" sz="1200" kern="1200" dirty="0" smtClean="0">
                <a:solidFill>
                  <a:schemeClr val="tx1"/>
                </a:solidFill>
                <a:effectLst/>
                <a:latin typeface="+mn-lt"/>
                <a:ea typeface="+mn-ea"/>
                <a:cs typeface="+mn-cs"/>
              </a:rPr>
              <a:t>Students will initially be given a brief lecture on the basics of fish anatomy and what a dissection involves.  This presentation is found in the file called</a:t>
            </a:r>
            <a:r>
              <a:rPr lang="en-US" sz="1200" kern="1200" baseline="0" dirty="0" smtClean="0">
                <a:solidFill>
                  <a:schemeClr val="tx1"/>
                </a:solidFill>
                <a:effectLst/>
                <a:latin typeface="+mn-lt"/>
                <a:ea typeface="+mn-ea"/>
                <a:cs typeface="+mn-cs"/>
              </a:rPr>
              <a:t> “Lesson 3</a:t>
            </a:r>
            <a:r>
              <a:rPr lang="en-US" sz="1200" kern="1200" dirty="0" smtClean="0">
                <a:solidFill>
                  <a:schemeClr val="tx1"/>
                </a:solidFill>
                <a:effectLst/>
                <a:latin typeface="+mn-lt"/>
                <a:ea typeface="+mn-ea"/>
                <a:cs typeface="+mn-cs"/>
              </a:rPr>
              <a:t> Fish Head Dissection PPT”.  The teacher will lead the students through a discussion of the external anatomy of a fish and adaptations that make it a fish. The class will be divided into groups of 4. Each group will dissect one fish head following the instructions laid out on the “Fish Head Dissection Instruction Sheet”.  During the dissection, students will answer the questions on the “Fish Head Dissection Observations Worksheet”.  Toward the end of the dissection, students will remove the otoliths from the fish head.  Students</a:t>
            </a:r>
            <a:r>
              <a:rPr lang="en-US" sz="1200" kern="1200" baseline="0" dirty="0" smtClean="0">
                <a:solidFill>
                  <a:schemeClr val="tx1"/>
                </a:solidFill>
                <a:effectLst/>
                <a:latin typeface="+mn-lt"/>
                <a:ea typeface="+mn-ea"/>
                <a:cs typeface="+mn-cs"/>
              </a:rPr>
              <a:t> will measure the width and length of the otolith.  On the second day, the students will explore the otolith length data and use it</a:t>
            </a:r>
            <a:r>
              <a:rPr lang="en-US" sz="1200" kern="1200" dirty="0" smtClean="0">
                <a:solidFill>
                  <a:schemeClr val="tx1"/>
                </a:solidFill>
                <a:effectLst/>
                <a:latin typeface="+mn-lt"/>
                <a:ea typeface="+mn-ea"/>
                <a:cs typeface="+mn-cs"/>
              </a:rPr>
              <a:t> to reconstruct the reconstruct the original size of the</a:t>
            </a:r>
            <a:r>
              <a:rPr lang="en-US" sz="1200" kern="1200" baseline="0" dirty="0" smtClean="0">
                <a:solidFill>
                  <a:schemeClr val="tx1"/>
                </a:solidFill>
                <a:effectLst/>
                <a:latin typeface="+mn-lt"/>
                <a:ea typeface="+mn-ea"/>
                <a:cs typeface="+mn-cs"/>
              </a:rPr>
              <a:t> fish. Finally, they will compare the size distribution of Alaskan vs. farmed salmon. </a:t>
            </a: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PICTURE/GRAPHICS CREDITS: Images: All images in this </a:t>
            </a:r>
            <a:r>
              <a:rPr lang="en-US" sz="1200" kern="1200" dirty="0" err="1" smtClean="0">
                <a:solidFill>
                  <a:schemeClr val="tx1"/>
                </a:solidFill>
                <a:effectLst/>
                <a:latin typeface="+mn-lt"/>
                <a:ea typeface="+mn-ea"/>
                <a:cs typeface="+mn-cs"/>
              </a:rPr>
              <a:t>powerpoint</a:t>
            </a:r>
            <a:r>
              <a:rPr lang="en-US" sz="1200" kern="1200" dirty="0" smtClean="0">
                <a:solidFill>
                  <a:schemeClr val="tx1"/>
                </a:solidFill>
                <a:effectLst/>
                <a:latin typeface="+mn-lt"/>
                <a:ea typeface="+mn-ea"/>
                <a:cs typeface="+mn-cs"/>
              </a:rPr>
              <a:t> from W. Jones unless otherwise noted.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ADDITIONAL READING:  </a:t>
            </a:r>
          </a:p>
          <a:p>
            <a:r>
              <a:rPr lang="en-US" sz="1200" kern="1200" dirty="0" smtClean="0">
                <a:solidFill>
                  <a:schemeClr val="tx1"/>
                </a:solidFill>
                <a:effectLst/>
                <a:latin typeface="+mn-lt"/>
                <a:ea typeface="+mn-ea"/>
                <a:cs typeface="+mn-cs"/>
              </a:rPr>
              <a:t>More info on otoliths:</a:t>
            </a:r>
          </a:p>
          <a:p>
            <a:r>
              <a:rPr lang="en-US" sz="1200" kern="1200" dirty="0" smtClean="0">
                <a:solidFill>
                  <a:schemeClr val="tx1"/>
                </a:solidFill>
                <a:effectLst/>
                <a:latin typeface="+mn-lt"/>
                <a:ea typeface="+mn-ea"/>
                <a:cs typeface="+mn-cs"/>
              </a:rPr>
              <a:t>Online Otolith Lab: UAS Fisheries Technology Program</a:t>
            </a:r>
          </a:p>
          <a:p>
            <a:r>
              <a:rPr lang="en-US" sz="1200" kern="1200" dirty="0" smtClean="0">
                <a:solidFill>
                  <a:schemeClr val="tx1"/>
                </a:solidFill>
                <a:effectLst/>
                <a:latin typeface="+mn-lt"/>
                <a:ea typeface="+mn-ea"/>
                <a:cs typeface="+mn-cs"/>
              </a:rPr>
              <a:t>http://</a:t>
            </a:r>
            <a:r>
              <a:rPr lang="en-US" sz="1200" kern="1200" dirty="0" err="1" smtClean="0">
                <a:solidFill>
                  <a:schemeClr val="tx1"/>
                </a:solidFill>
                <a:effectLst/>
                <a:latin typeface="+mn-lt"/>
                <a:ea typeface="+mn-ea"/>
                <a:cs typeface="+mn-cs"/>
              </a:rPr>
              <a:t>elearning.uaf.edu</a:t>
            </a:r>
            <a:r>
              <a:rPr lang="en-US" sz="1200" kern="1200" dirty="0" smtClean="0">
                <a:solidFill>
                  <a:schemeClr val="tx1"/>
                </a:solidFill>
                <a:effectLst/>
                <a:latin typeface="+mn-lt"/>
                <a:ea typeface="+mn-ea"/>
                <a:cs typeface="+mn-cs"/>
              </a:rPr>
              <a:t>/cc/otolith/</a:t>
            </a:r>
            <a:r>
              <a:rPr lang="en-US" sz="1200" kern="1200" dirty="0" err="1" smtClean="0">
                <a:solidFill>
                  <a:schemeClr val="tx1"/>
                </a:solidFill>
                <a:effectLst/>
                <a:latin typeface="+mn-lt"/>
                <a:ea typeface="+mn-ea"/>
                <a:cs typeface="+mn-cs"/>
              </a:rPr>
              <a:t>whatis.htm</a:t>
            </a: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Fish identification:</a:t>
            </a:r>
          </a:p>
          <a:p>
            <a:r>
              <a:rPr lang="en-US" sz="1200" u="sng" kern="1200" dirty="0" smtClean="0">
                <a:solidFill>
                  <a:schemeClr val="tx1"/>
                </a:solidFill>
                <a:effectLst/>
                <a:latin typeface="+mn-lt"/>
                <a:ea typeface="+mn-ea"/>
                <a:cs typeface="+mn-cs"/>
                <a:hlinkClick r:id="rId3"/>
              </a:rPr>
              <a:t>http://www.chefs-resources.com/Salmon-Facts-Identifying-Types-of-Salmon#ixzz2yEk1B4FP</a:t>
            </a: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 </a:t>
            </a:r>
            <a:r>
              <a:rPr lang="en-US" sz="1200" u="sng" kern="1200" dirty="0" smtClean="0">
                <a:solidFill>
                  <a:schemeClr val="tx1"/>
                </a:solidFill>
                <a:effectLst/>
                <a:latin typeface="+mn-lt"/>
                <a:ea typeface="+mn-ea"/>
                <a:cs typeface="+mn-cs"/>
                <a:hlinkClick r:id="rId4"/>
              </a:rPr>
              <a:t>http://www.chefs-resources.com/Salmon-Facts-Identifying-Types-of-Salmon#ixzz2yEkUflbm</a:t>
            </a: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Also</a:t>
            </a:r>
            <a:r>
              <a:rPr lang="en-US" sz="1200" kern="1200" baseline="0" dirty="0" smtClean="0">
                <a:solidFill>
                  <a:schemeClr val="tx1"/>
                </a:solidFill>
                <a:effectLst/>
                <a:latin typeface="+mn-lt"/>
                <a:ea typeface="+mn-ea"/>
                <a:cs typeface="+mn-cs"/>
              </a:rPr>
              <a:t> see </a:t>
            </a:r>
            <a:r>
              <a:rPr lang="en-US" sz="1200" kern="1200" baseline="0" dirty="0" err="1" smtClean="0">
                <a:solidFill>
                  <a:schemeClr val="tx1"/>
                </a:solidFill>
                <a:effectLst/>
                <a:latin typeface="+mn-lt"/>
                <a:ea typeface="+mn-ea"/>
                <a:cs typeface="+mn-cs"/>
              </a:rPr>
              <a:t>youtube</a:t>
            </a:r>
            <a:r>
              <a:rPr lang="en-US" sz="1200" kern="1200" baseline="0" dirty="0" smtClean="0">
                <a:solidFill>
                  <a:schemeClr val="tx1"/>
                </a:solidFill>
                <a:effectLst/>
                <a:latin typeface="+mn-lt"/>
                <a:ea typeface="+mn-ea"/>
                <a:cs typeface="+mn-cs"/>
              </a:rPr>
              <a:t> videos on how to remove otoliths under “Teaching Notes”. </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CONTEXT  FOR USE:</a:t>
            </a:r>
          </a:p>
          <a:p>
            <a:r>
              <a:rPr lang="en-US" sz="1200" kern="1200" dirty="0" smtClean="0">
                <a:solidFill>
                  <a:schemeClr val="tx1"/>
                </a:solidFill>
                <a:effectLst/>
                <a:latin typeface="+mn-lt"/>
                <a:ea typeface="+mn-ea"/>
                <a:cs typeface="+mn-cs"/>
              </a:rPr>
              <a:t>This lesson can take the place of a regular perch dissection. </a:t>
            </a:r>
          </a:p>
          <a:p>
            <a:r>
              <a:rPr lang="en-US" sz="1200" kern="1200" dirty="0" smtClean="0">
                <a:solidFill>
                  <a:schemeClr val="tx1"/>
                </a:solidFill>
                <a:effectLst/>
                <a:latin typeface="+mn-lt"/>
                <a:ea typeface="+mn-ea"/>
                <a:cs typeface="+mn-cs"/>
              </a:rPr>
              <a:t>This learning activity is anticipated for use in 9</a:t>
            </a:r>
            <a:r>
              <a:rPr lang="en-US" sz="1200" kern="1200" baseline="30000" dirty="0" smtClean="0">
                <a:solidFill>
                  <a:schemeClr val="tx1"/>
                </a:solidFill>
                <a:effectLst/>
                <a:latin typeface="+mn-lt"/>
                <a:ea typeface="+mn-ea"/>
                <a:cs typeface="+mn-cs"/>
              </a:rPr>
              <a:t>th</a:t>
            </a:r>
            <a:r>
              <a:rPr lang="en-US" sz="1200" kern="1200" dirty="0" smtClean="0">
                <a:solidFill>
                  <a:schemeClr val="tx1"/>
                </a:solidFill>
                <a:effectLst/>
                <a:latin typeface="+mn-lt"/>
                <a:ea typeface="+mn-ea"/>
                <a:cs typeface="+mn-cs"/>
              </a:rPr>
              <a:t> grade biology or higher. It is best suited for a 90-minute class period.</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MISCONCEPTIONS: </a:t>
            </a:r>
          </a:p>
          <a:p>
            <a:r>
              <a:rPr lang="en-US" sz="1200" kern="1200" dirty="0" smtClean="0">
                <a:solidFill>
                  <a:schemeClr val="tx1"/>
                </a:solidFill>
                <a:effectLst/>
                <a:latin typeface="+mn-lt"/>
                <a:ea typeface="+mn-ea"/>
                <a:cs typeface="+mn-cs"/>
              </a:rPr>
              <a:t>Fish are gross</a:t>
            </a:r>
          </a:p>
          <a:p>
            <a:r>
              <a:rPr lang="en-US" sz="1200" kern="1200" dirty="0" smtClean="0">
                <a:solidFill>
                  <a:schemeClr val="tx1"/>
                </a:solidFill>
                <a:effectLst/>
                <a:latin typeface="+mn-lt"/>
                <a:ea typeface="+mn-ea"/>
                <a:cs typeface="+mn-cs"/>
              </a:rPr>
              <a:t>Eels are not fish </a:t>
            </a:r>
          </a:p>
          <a:p>
            <a:r>
              <a:rPr lang="en-US" sz="1200" kern="1200" dirty="0" smtClean="0">
                <a:solidFill>
                  <a:schemeClr val="tx1"/>
                </a:solidFill>
                <a:effectLst/>
                <a:latin typeface="+mn-lt"/>
                <a:ea typeface="+mn-ea"/>
                <a:cs typeface="+mn-cs"/>
              </a:rPr>
              <a:t>Fish look the same</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EVALUATION TIPS: </a:t>
            </a:r>
          </a:p>
          <a:p>
            <a:r>
              <a:rPr lang="en-US" sz="1200" kern="1200" dirty="0" smtClean="0">
                <a:solidFill>
                  <a:schemeClr val="tx1"/>
                </a:solidFill>
                <a:effectLst/>
                <a:latin typeface="+mn-lt"/>
                <a:ea typeface="+mn-ea"/>
                <a:cs typeface="+mn-cs"/>
              </a:rPr>
              <a:t>Students will answer questions about fish anatomy and function while they are carrying out the fish dissection on the Fish Head Dissection Worksheet. Students will then measure the size of the otolith. In the</a:t>
            </a:r>
            <a:r>
              <a:rPr lang="en-US" sz="1200" kern="1200" baseline="0" dirty="0" smtClean="0">
                <a:solidFill>
                  <a:schemeClr val="tx1"/>
                </a:solidFill>
                <a:effectLst/>
                <a:latin typeface="+mn-lt"/>
                <a:ea typeface="+mn-ea"/>
                <a:cs typeface="+mn-cs"/>
              </a:rPr>
              <a:t> second part of the</a:t>
            </a:r>
            <a:r>
              <a:rPr lang="en-US" sz="1200" kern="1200" dirty="0" smtClean="0">
                <a:solidFill>
                  <a:schemeClr val="tx1"/>
                </a:solidFill>
                <a:effectLst/>
                <a:latin typeface="+mn-lt"/>
                <a:ea typeface="+mn-ea"/>
                <a:cs typeface="+mn-cs"/>
              </a:rPr>
              <a:t> lesson,</a:t>
            </a:r>
            <a:r>
              <a:rPr lang="en-US" sz="1200" kern="1200" baseline="0" dirty="0" smtClean="0">
                <a:solidFill>
                  <a:schemeClr val="tx1"/>
                </a:solidFill>
                <a:effectLst/>
                <a:latin typeface="+mn-lt"/>
                <a:ea typeface="+mn-ea"/>
                <a:cs typeface="+mn-cs"/>
              </a:rPr>
              <a:t> they will use this measurement to</a:t>
            </a:r>
            <a:r>
              <a:rPr lang="en-US" sz="1200" kern="1200" dirty="0" smtClean="0">
                <a:solidFill>
                  <a:schemeClr val="tx1"/>
                </a:solidFill>
                <a:effectLst/>
                <a:latin typeface="+mn-lt"/>
                <a:ea typeface="+mn-ea"/>
                <a:cs typeface="+mn-cs"/>
              </a:rPr>
              <a:t> estimate the size of the fish that the otolith was removed from</a:t>
            </a:r>
            <a:r>
              <a:rPr lang="en-US" sz="1200" kern="1200" baseline="0" dirty="0" smtClean="0">
                <a:solidFill>
                  <a:schemeClr val="tx1"/>
                </a:solidFill>
                <a:effectLst/>
                <a:latin typeface="+mn-lt"/>
                <a:ea typeface="+mn-ea"/>
                <a:cs typeface="+mn-cs"/>
              </a:rPr>
              <a:t> while they complete the “Exploring Otolith Data” worksheet.  </a:t>
            </a:r>
            <a:r>
              <a:rPr lang="en-US" sz="1200" kern="1200" dirty="0" smtClean="0">
                <a:solidFill>
                  <a:schemeClr val="tx1"/>
                </a:solidFill>
                <a:effectLst/>
                <a:latin typeface="+mn-lt"/>
                <a:ea typeface="+mn-ea"/>
                <a:cs typeface="+mn-cs"/>
              </a:rPr>
              <a:t>Students are also expected to participate in the discussion about what makes a fish a fish in the beginning of the </a:t>
            </a:r>
            <a:r>
              <a:rPr lang="en-US" sz="1200" kern="1200" dirty="0" err="1" smtClean="0">
                <a:solidFill>
                  <a:schemeClr val="tx1"/>
                </a:solidFill>
                <a:effectLst/>
                <a:latin typeface="+mn-lt"/>
                <a:ea typeface="+mn-ea"/>
                <a:cs typeface="+mn-cs"/>
              </a:rPr>
              <a:t>powerpoint</a:t>
            </a:r>
            <a:r>
              <a:rPr lang="en-US" sz="1200" kern="1200" dirty="0" smtClean="0">
                <a:solidFill>
                  <a:schemeClr val="tx1"/>
                </a:solidFill>
                <a:effectLst/>
                <a:latin typeface="+mn-lt"/>
                <a:ea typeface="+mn-ea"/>
                <a:cs typeface="+mn-cs"/>
              </a:rPr>
              <a:t> presentation. </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TEACHING NOTES. </a:t>
            </a:r>
          </a:p>
          <a:p>
            <a:r>
              <a:rPr lang="en-US" sz="1200" b="1" u="sng" kern="1200" dirty="0" smtClean="0">
                <a:solidFill>
                  <a:schemeClr val="tx1"/>
                </a:solidFill>
                <a:effectLst/>
                <a:latin typeface="+mn-lt"/>
                <a:ea typeface="+mn-ea"/>
                <a:cs typeface="+mn-cs"/>
              </a:rPr>
              <a:t>On day one, </a:t>
            </a:r>
            <a:r>
              <a:rPr lang="en-US" sz="1200" kern="1200" dirty="0" smtClean="0">
                <a:solidFill>
                  <a:schemeClr val="tx1"/>
                </a:solidFill>
                <a:effectLst/>
                <a:latin typeface="+mn-lt"/>
                <a:ea typeface="+mn-ea"/>
                <a:cs typeface="+mn-cs"/>
              </a:rPr>
              <a:t>students will initially be given a brief lecture on the basics of fish anatomy and what a dissection involves.  This presentation is found in the file called Fish Head Dissection Presentation. The class will be divided into groups of 4. Each group will dissect one fish head following the instructions laid out on the “Fish Head Dissection Instruction”.  During the dissection, students will answer the questions on the “Fish Head Dissection Worksheet”.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The otolith dissection will be the most difficult task.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Here is a video showing the technique used in the dissection guide of this lesson:</a:t>
            </a:r>
          </a:p>
          <a:p>
            <a:r>
              <a:rPr lang="en-US" sz="1200" u="sng" kern="1200" dirty="0" smtClean="0">
                <a:solidFill>
                  <a:schemeClr val="tx1"/>
                </a:solidFill>
                <a:effectLst/>
                <a:latin typeface="+mn-lt"/>
                <a:ea typeface="+mn-ea"/>
                <a:cs typeface="+mn-cs"/>
                <a:hlinkClick r:id="rId5"/>
              </a:rPr>
              <a:t>https://www.youtube.com/watch?v=kuWd28VONZY</a:t>
            </a: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Note, in this video they use small scissors. Since our fish are larger than the fish in the video, the small wire cutters will be used instead of scissors.  The final cut made in the video (after the gills are cut away) is the most difficult cut.  The cut with the wire cutters into the salmon must be made very deep and you will have to pry away /break the backbone to get through it.  Stunts may need help with this. The most common error is that the cut isn’t made deep enough. The second most common error is that the cut is made in the wrong place.  It would be best if the teacher practices the technique on a few salmon heads before giving the lesson.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A second technique is to cut through the whole head (video below).  If you are unsuccessful with the first method, you might try this second method. However, it requires the use of a much larger cutting tool (large knife or hack saw). For this reason, the first method is recommended.  This is also a very good video to show the internal structures of the head – particularly the otolith and brain cavities (the large hole inside of the head in the video). Pay close attention to where the otoliths are located – knowing the exact location and the bone structure around the otoliths will help finding the otoliths using the first technique.</a:t>
            </a:r>
          </a:p>
          <a:p>
            <a:r>
              <a:rPr lang="en-US" sz="1200" u="sng" kern="1200" dirty="0" smtClean="0">
                <a:solidFill>
                  <a:schemeClr val="tx1"/>
                </a:solidFill>
                <a:effectLst/>
                <a:latin typeface="+mn-lt"/>
                <a:ea typeface="+mn-ea"/>
                <a:cs typeface="+mn-cs"/>
                <a:hlinkClick r:id="rId6"/>
              </a:rPr>
              <a:t>https://www.youtube.com/watch?v=sf62o1dCGkc</a:t>
            </a: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After students dissect out the otolith (they might need help with this), the teacher should help the students clean them gently with water (many of the otoliths will have a membrane sac still around it – fine tip tweezers can be used to pull the material off the otolith).  After they are cleaned, the students need to measure the length and width of the otoliths. The measurement will be used in the next lesson.  The best way to do this is to have 3-4 dissection microscopes set up in the front of the classroom, where students can bring their otoliths up and measure them with a small ruler under the scope.  Be sure to record all the otolith length measurements.  The otoliths should be cleaned and air-dried before being stored in a small glass or plastic vial.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Salmon heads were donated by Catalina Offshore Products in San Diego – contact info below. They were extremely nice and willing to donate more in the future.  </a:t>
            </a:r>
          </a:p>
          <a:p>
            <a:r>
              <a:rPr lang="en-US" sz="1200" kern="1200" dirty="0" smtClean="0">
                <a:solidFill>
                  <a:schemeClr val="tx1"/>
                </a:solidFill>
                <a:effectLst/>
                <a:latin typeface="+mn-lt"/>
                <a:ea typeface="+mn-ea"/>
                <a:cs typeface="+mn-cs"/>
              </a:rPr>
              <a:t> </a:t>
            </a:r>
          </a:p>
          <a:p>
            <a:r>
              <a:rPr lang="en-US" sz="1200" kern="1200" dirty="0" err="1" smtClean="0">
                <a:solidFill>
                  <a:schemeClr val="tx1"/>
                </a:solidFill>
                <a:effectLst/>
                <a:latin typeface="+mn-lt"/>
                <a:ea typeface="+mn-ea"/>
                <a:cs typeface="+mn-cs"/>
              </a:rPr>
              <a:t>Arlin</a:t>
            </a:r>
            <a:r>
              <a:rPr lang="en-US" sz="1200" kern="1200" dirty="0" smtClean="0">
                <a:solidFill>
                  <a:schemeClr val="tx1"/>
                </a:solidFill>
                <a:effectLst/>
                <a:latin typeface="+mn-lt"/>
                <a:ea typeface="+mn-ea"/>
                <a:cs typeface="+mn-cs"/>
              </a:rPr>
              <a:t> Gold</a:t>
            </a:r>
          </a:p>
          <a:p>
            <a:r>
              <a:rPr lang="en-US" sz="1200" kern="1200" dirty="0" smtClean="0">
                <a:solidFill>
                  <a:schemeClr val="tx1"/>
                </a:solidFill>
                <a:effectLst/>
                <a:latin typeface="+mn-lt"/>
                <a:ea typeface="+mn-ea"/>
                <a:cs typeface="+mn-cs"/>
              </a:rPr>
              <a:t>Retail Coordinator</a:t>
            </a:r>
          </a:p>
          <a:p>
            <a:r>
              <a:rPr lang="en-US" sz="1200" kern="1200" dirty="0" smtClean="0">
                <a:solidFill>
                  <a:schemeClr val="tx1"/>
                </a:solidFill>
                <a:effectLst/>
                <a:latin typeface="+mn-lt"/>
                <a:ea typeface="+mn-ea"/>
                <a:cs typeface="+mn-cs"/>
              </a:rPr>
              <a:t>Catalina Offshore Products</a:t>
            </a:r>
          </a:p>
          <a:p>
            <a:r>
              <a:rPr lang="en-US" sz="1200" u="sng" kern="1200" dirty="0" smtClean="0">
                <a:solidFill>
                  <a:schemeClr val="tx1"/>
                </a:solidFill>
                <a:effectLst/>
                <a:latin typeface="+mn-lt"/>
                <a:ea typeface="+mn-ea"/>
                <a:cs typeface="+mn-cs"/>
                <a:hlinkClick r:id="rId7" action="ppaction://hlinkfile"/>
              </a:rPr>
              <a:t>619.704.3638</a:t>
            </a:r>
            <a:endParaRPr lang="en-US" sz="1200" kern="1200" dirty="0" smtClean="0">
              <a:solidFill>
                <a:schemeClr val="tx1"/>
              </a:solidFill>
              <a:effectLst/>
              <a:latin typeface="+mn-lt"/>
              <a:ea typeface="+mn-ea"/>
              <a:cs typeface="+mn-cs"/>
            </a:endParaRPr>
          </a:p>
          <a:p>
            <a:r>
              <a:rPr lang="en-US" sz="1200" kern="1200" dirty="0" err="1" smtClean="0">
                <a:solidFill>
                  <a:schemeClr val="tx1"/>
                </a:solidFill>
                <a:effectLst/>
                <a:latin typeface="+mn-lt"/>
                <a:ea typeface="+mn-ea"/>
                <a:cs typeface="+mn-cs"/>
              </a:rPr>
              <a:t>Arlin@catalinaop.com</a:t>
            </a: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A couple of the questions on the “Fish head dissection worksheet” require the students to observe and compare the body form of different fish and to speculate about its potential living environment (open ocean, deep sea, bottom, coastal, </a:t>
            </a:r>
            <a:r>
              <a:rPr lang="en-US" sz="1200" kern="1200" dirty="0" err="1" smtClean="0">
                <a:solidFill>
                  <a:schemeClr val="tx1"/>
                </a:solidFill>
                <a:effectLst/>
                <a:latin typeface="+mn-lt"/>
                <a:ea typeface="+mn-ea"/>
                <a:cs typeface="+mn-cs"/>
              </a:rPr>
              <a:t>etc</a:t>
            </a:r>
            <a:r>
              <a:rPr lang="en-US" sz="1200" kern="1200" dirty="0" smtClean="0">
                <a:solidFill>
                  <a:schemeClr val="tx1"/>
                </a:solidFill>
                <a:effectLst/>
                <a:latin typeface="+mn-lt"/>
                <a:ea typeface="+mn-ea"/>
                <a:cs typeface="+mn-cs"/>
              </a:rPr>
              <a:t>). This required having several different types of fish available for the students to look at.  Different fish species can be obtained form a variety of locations - </a:t>
            </a:r>
            <a:r>
              <a:rPr lang="en-US" sz="1200" kern="1200" dirty="0" err="1" smtClean="0">
                <a:solidFill>
                  <a:schemeClr val="tx1"/>
                </a:solidFill>
                <a:effectLst/>
                <a:latin typeface="+mn-lt"/>
                <a:ea typeface="+mn-ea"/>
                <a:cs typeface="+mn-cs"/>
              </a:rPr>
              <a:t>asian</a:t>
            </a:r>
            <a:r>
              <a:rPr lang="en-US" sz="1200" kern="1200" dirty="0" smtClean="0">
                <a:solidFill>
                  <a:schemeClr val="tx1"/>
                </a:solidFill>
                <a:effectLst/>
                <a:latin typeface="+mn-lt"/>
                <a:ea typeface="+mn-ea"/>
                <a:cs typeface="+mn-cs"/>
              </a:rPr>
              <a:t> markets, bait shops, aquarium shops, Scripps oceanography (or other university) fish collections, or from students if any of them are fisherman.   The students should also be provided with a copy of the “Fish Body Form” </a:t>
            </a:r>
            <a:r>
              <a:rPr lang="en-US" sz="1200" kern="1200" dirty="0" err="1" smtClean="0">
                <a:solidFill>
                  <a:schemeClr val="tx1"/>
                </a:solidFill>
                <a:effectLst/>
                <a:latin typeface="+mn-lt"/>
                <a:ea typeface="+mn-ea"/>
                <a:cs typeface="+mn-cs"/>
              </a:rPr>
              <a:t>pdf</a:t>
            </a:r>
            <a:r>
              <a:rPr lang="en-US" sz="1200" kern="1200" dirty="0" smtClean="0">
                <a:solidFill>
                  <a:schemeClr val="tx1"/>
                </a:solidFill>
                <a:effectLst/>
                <a:latin typeface="+mn-lt"/>
                <a:ea typeface="+mn-ea"/>
                <a:cs typeface="+mn-cs"/>
              </a:rPr>
              <a:t> to help them speculate about the possible environment that the fish lives in.  For</a:t>
            </a:r>
            <a:r>
              <a:rPr lang="en-US" sz="1200" kern="1200" baseline="0" dirty="0" smtClean="0">
                <a:solidFill>
                  <a:schemeClr val="tx1"/>
                </a:solidFill>
                <a:effectLst/>
                <a:latin typeface="+mn-lt"/>
                <a:ea typeface="+mn-ea"/>
                <a:cs typeface="+mn-cs"/>
              </a:rPr>
              <a:t> this question, remind them about the Michael Phelps vs. fish example from the </a:t>
            </a:r>
            <a:r>
              <a:rPr lang="en-US" sz="1200" kern="1200" baseline="0" dirty="0" err="1" smtClean="0">
                <a:solidFill>
                  <a:schemeClr val="tx1"/>
                </a:solidFill>
                <a:effectLst/>
                <a:latin typeface="+mn-lt"/>
                <a:ea typeface="+mn-ea"/>
                <a:cs typeface="+mn-cs"/>
              </a:rPr>
              <a:t>powerpoint</a:t>
            </a:r>
            <a:r>
              <a:rPr lang="en-US" sz="1200" kern="1200" baseline="0" dirty="0" smtClean="0">
                <a:solidFill>
                  <a:schemeClr val="tx1"/>
                </a:solidFill>
                <a:effectLst/>
                <a:latin typeface="+mn-lt"/>
                <a:ea typeface="+mn-ea"/>
                <a:cs typeface="+mn-cs"/>
              </a:rPr>
              <a:t>.  They can do the same thing comparing the similarities and differences between two different species of fish.</a:t>
            </a: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Fish used in the original lesson by William Jones and Steve Walters;</a:t>
            </a:r>
          </a:p>
          <a:p>
            <a:r>
              <a:rPr lang="en-US" sz="1200" b="1" kern="1200" dirty="0" smtClean="0">
                <a:solidFill>
                  <a:schemeClr val="tx1"/>
                </a:solidFill>
                <a:effectLst/>
                <a:latin typeface="+mn-lt"/>
                <a:ea typeface="+mn-ea"/>
                <a:cs typeface="+mn-cs"/>
              </a:rPr>
              <a:t>Sardine </a:t>
            </a:r>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Anchovy</a:t>
            </a:r>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Hake </a:t>
            </a:r>
            <a:endParaRPr lang="en-US" sz="1200" kern="1200" dirty="0" smtClean="0">
              <a:solidFill>
                <a:schemeClr val="tx1"/>
              </a:solidFill>
              <a:effectLst/>
              <a:latin typeface="+mn-lt"/>
              <a:ea typeface="+mn-ea"/>
              <a:cs typeface="+mn-cs"/>
            </a:endParaRPr>
          </a:p>
          <a:p>
            <a:r>
              <a:rPr lang="en-US" sz="1200" b="1" kern="1200" dirty="0" err="1" smtClean="0">
                <a:solidFill>
                  <a:schemeClr val="tx1"/>
                </a:solidFill>
                <a:effectLst/>
                <a:latin typeface="+mn-lt"/>
                <a:ea typeface="+mn-ea"/>
                <a:cs typeface="+mn-cs"/>
              </a:rPr>
              <a:t>Myctophid</a:t>
            </a:r>
            <a:r>
              <a:rPr lang="en-US" sz="1200" b="1" kern="1200" dirty="0" smtClean="0">
                <a:solidFill>
                  <a:schemeClr val="tx1"/>
                </a:solidFill>
                <a:effectLst/>
                <a:latin typeface="+mn-lt"/>
                <a:ea typeface="+mn-ea"/>
                <a:cs typeface="+mn-cs"/>
              </a:rPr>
              <a:t> (lantern fish)</a:t>
            </a:r>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Flatfish (</a:t>
            </a:r>
            <a:r>
              <a:rPr lang="en-US" sz="1200" b="1" kern="1200" dirty="0" err="1" smtClean="0">
                <a:solidFill>
                  <a:schemeClr val="tx1"/>
                </a:solidFill>
                <a:effectLst/>
                <a:latin typeface="+mn-lt"/>
                <a:ea typeface="+mn-ea"/>
                <a:cs typeface="+mn-cs"/>
              </a:rPr>
              <a:t>Sandab</a:t>
            </a:r>
            <a:r>
              <a:rPr lang="en-US" sz="1200" b="1" kern="1200" dirty="0" smtClean="0">
                <a:solidFill>
                  <a:schemeClr val="tx1"/>
                </a:solidFill>
                <a:effectLst/>
                <a:latin typeface="+mn-lt"/>
                <a:ea typeface="+mn-ea"/>
                <a:cs typeface="+mn-cs"/>
              </a:rPr>
              <a:t>)</a:t>
            </a:r>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Rockfish</a:t>
            </a:r>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Hatchet fish </a:t>
            </a:r>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Deep sea eel (viper eel)</a:t>
            </a:r>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White </a:t>
            </a:r>
            <a:r>
              <a:rPr lang="en-US" sz="1200" b="1" kern="1200" dirty="0" err="1" smtClean="0">
                <a:solidFill>
                  <a:schemeClr val="tx1"/>
                </a:solidFill>
                <a:effectLst/>
                <a:latin typeface="+mn-lt"/>
                <a:ea typeface="+mn-ea"/>
                <a:cs typeface="+mn-cs"/>
              </a:rPr>
              <a:t>seabass</a:t>
            </a: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 </a:t>
            </a:r>
          </a:p>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If the teacher does not have access to a fish collection or live specimens from a market, they can print of pictures of different types of fish. Suggestions: benthic species (</a:t>
            </a:r>
            <a:r>
              <a:rPr lang="en-US" baseline="0" dirty="0" err="1" smtClean="0"/>
              <a:t>sandab</a:t>
            </a:r>
            <a:r>
              <a:rPr lang="en-US" baseline="0" dirty="0" smtClean="0"/>
              <a:t>, flounder, halibut), deep sea species (viper eel, snipe eel), mesopelagic species (lantern fish, hatchet fish), pelagic species (anchovy, sardine). </a:t>
            </a:r>
            <a:endParaRPr lang="en-US" dirty="0" smtClean="0"/>
          </a:p>
          <a:p>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Teaching Materials for dissection</a:t>
            </a: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Each dissection group needs:</a:t>
            </a:r>
          </a:p>
          <a:p>
            <a:r>
              <a:rPr lang="en-US" sz="1200" kern="1200" dirty="0" smtClean="0">
                <a:solidFill>
                  <a:schemeClr val="tx1"/>
                </a:solidFill>
                <a:effectLst/>
                <a:latin typeface="+mn-lt"/>
                <a:ea typeface="+mn-ea"/>
                <a:cs typeface="+mn-cs"/>
              </a:rPr>
              <a:t>Dissection kit; dissecting pins, tray, forceps, scissors, scalpel, probe. </a:t>
            </a:r>
          </a:p>
          <a:p>
            <a:r>
              <a:rPr lang="en-US" sz="1200" kern="1200" dirty="0" smtClean="0">
                <a:solidFill>
                  <a:schemeClr val="tx1"/>
                </a:solidFill>
                <a:effectLst/>
                <a:latin typeface="+mn-lt"/>
                <a:ea typeface="+mn-ea"/>
                <a:cs typeface="+mn-cs"/>
              </a:rPr>
              <a:t>Hand lens / magnifying lens</a:t>
            </a:r>
          </a:p>
          <a:p>
            <a:r>
              <a:rPr lang="en-US" sz="1200" kern="1200" dirty="0" smtClean="0">
                <a:solidFill>
                  <a:schemeClr val="tx1"/>
                </a:solidFill>
                <a:effectLst/>
                <a:latin typeface="+mn-lt"/>
                <a:ea typeface="+mn-ea"/>
                <a:cs typeface="+mn-cs"/>
              </a:rPr>
              <a:t>Dissecting microscope</a:t>
            </a:r>
          </a:p>
          <a:p>
            <a:r>
              <a:rPr lang="en-US" sz="1200" kern="1200" dirty="0" smtClean="0">
                <a:solidFill>
                  <a:schemeClr val="tx1"/>
                </a:solidFill>
                <a:effectLst/>
                <a:latin typeface="+mn-lt"/>
                <a:ea typeface="+mn-ea"/>
                <a:cs typeface="+mn-cs"/>
              </a:rPr>
              <a:t>Small wire cutters </a:t>
            </a:r>
          </a:p>
          <a:p>
            <a:r>
              <a:rPr lang="en-US" sz="1200" kern="1200" dirty="0" smtClean="0">
                <a:solidFill>
                  <a:schemeClr val="tx1"/>
                </a:solidFill>
                <a:effectLst/>
                <a:latin typeface="+mn-lt"/>
                <a:ea typeface="+mn-ea"/>
                <a:cs typeface="+mn-cs"/>
              </a:rPr>
              <a:t>Salmon head</a:t>
            </a:r>
          </a:p>
          <a:p>
            <a:r>
              <a:rPr lang="en-US" sz="1200" kern="1200" dirty="0" smtClean="0">
                <a:solidFill>
                  <a:schemeClr val="tx1"/>
                </a:solidFill>
                <a:effectLst/>
                <a:latin typeface="+mn-lt"/>
                <a:ea typeface="+mn-ea"/>
                <a:cs typeface="+mn-cs"/>
              </a:rPr>
              <a:t>4-8 different fish species</a:t>
            </a:r>
          </a:p>
          <a:p>
            <a:r>
              <a:rPr lang="en-US" sz="1200" kern="1200" dirty="0" smtClean="0">
                <a:solidFill>
                  <a:schemeClr val="tx1"/>
                </a:solidFill>
                <a:effectLst/>
                <a:latin typeface="+mn-lt"/>
                <a:ea typeface="+mn-ea"/>
                <a:cs typeface="+mn-cs"/>
              </a:rPr>
              <a:t>Fish Body Form PDF</a:t>
            </a:r>
          </a:p>
          <a:p>
            <a:r>
              <a:rPr lang="en-US" sz="1200" kern="1200" dirty="0" smtClean="0">
                <a:solidFill>
                  <a:schemeClr val="tx1"/>
                </a:solidFill>
                <a:effectLst/>
                <a:latin typeface="+mn-lt"/>
                <a:ea typeface="+mn-ea"/>
                <a:cs typeface="+mn-cs"/>
              </a:rPr>
              <a:t>Fish Head Dissection Instruction Sheet</a:t>
            </a:r>
          </a:p>
          <a:p>
            <a:r>
              <a:rPr lang="en-US" sz="1200" kern="1200" dirty="0" smtClean="0">
                <a:solidFill>
                  <a:schemeClr val="tx1"/>
                </a:solidFill>
                <a:effectLst/>
                <a:latin typeface="+mn-lt"/>
                <a:ea typeface="+mn-ea"/>
                <a:cs typeface="+mn-cs"/>
              </a:rPr>
              <a:t>Fish Head Dissection Observations Worksheet</a:t>
            </a:r>
          </a:p>
          <a:p>
            <a:r>
              <a:rPr lang="en-US" sz="1200" kern="1200" dirty="0" smtClean="0">
                <a:solidFill>
                  <a:schemeClr val="tx1"/>
                </a:solidFill>
                <a:effectLst/>
                <a:latin typeface="+mn-lt"/>
                <a:ea typeface="+mn-ea"/>
                <a:cs typeface="+mn-cs"/>
              </a:rPr>
              <a:t>Safety goggles</a:t>
            </a:r>
          </a:p>
          <a:p>
            <a:r>
              <a:rPr lang="en-US" sz="1200" kern="1200" dirty="0" smtClean="0">
                <a:solidFill>
                  <a:schemeClr val="tx1"/>
                </a:solidFill>
                <a:effectLst/>
                <a:latin typeface="+mn-lt"/>
                <a:ea typeface="+mn-ea"/>
                <a:cs typeface="+mn-cs"/>
              </a:rPr>
              <a:t>Lab apron</a:t>
            </a:r>
          </a:p>
          <a:p>
            <a:r>
              <a:rPr lang="en-US" sz="1200" kern="1200" dirty="0" smtClean="0">
                <a:solidFill>
                  <a:schemeClr val="tx1"/>
                </a:solidFill>
                <a:effectLst/>
                <a:latin typeface="+mn-lt"/>
                <a:ea typeface="+mn-ea"/>
                <a:cs typeface="+mn-cs"/>
              </a:rPr>
              <a:t>Gloves</a:t>
            </a:r>
          </a:p>
          <a:p>
            <a:endParaRPr lang="en-US" sz="1200" kern="1200" dirty="0" smtClean="0">
              <a:solidFill>
                <a:schemeClr val="tx1"/>
              </a:solidFill>
              <a:effectLst/>
              <a:latin typeface="+mn-lt"/>
              <a:ea typeface="+mn-ea"/>
              <a:cs typeface="+mn-cs"/>
            </a:endParaRPr>
          </a:p>
          <a:p>
            <a:endParaRPr lang="en-US" sz="1200" kern="1200" dirty="0" smtClean="0">
              <a:solidFill>
                <a:schemeClr val="tx1"/>
              </a:solidFill>
              <a:effectLst/>
              <a:latin typeface="+mn-lt"/>
              <a:ea typeface="+mn-ea"/>
              <a:cs typeface="+mn-cs"/>
            </a:endParaRPr>
          </a:p>
          <a:p>
            <a:r>
              <a:rPr lang="en-US" sz="1200" b="1" u="sng" kern="1200" dirty="0" smtClean="0">
                <a:solidFill>
                  <a:schemeClr val="tx1"/>
                </a:solidFill>
                <a:effectLst/>
                <a:latin typeface="+mn-lt"/>
                <a:ea typeface="+mn-ea"/>
                <a:cs typeface="+mn-cs"/>
              </a:rPr>
              <a:t>On day</a:t>
            </a:r>
            <a:r>
              <a:rPr lang="en-US" sz="1200" b="1" u="sng" kern="1200" baseline="0" dirty="0" smtClean="0">
                <a:solidFill>
                  <a:schemeClr val="tx1"/>
                </a:solidFill>
                <a:effectLst/>
                <a:latin typeface="+mn-lt"/>
                <a:ea typeface="+mn-ea"/>
                <a:cs typeface="+mn-cs"/>
              </a:rPr>
              <a:t> two</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Students</a:t>
            </a:r>
            <a:r>
              <a:rPr lang="en-US" sz="1200" kern="1200" baseline="0" dirty="0" smtClean="0">
                <a:solidFill>
                  <a:schemeClr val="tx1"/>
                </a:solidFill>
                <a:effectLst/>
                <a:latin typeface="+mn-lt"/>
                <a:ea typeface="+mn-ea"/>
                <a:cs typeface="+mn-cs"/>
              </a:rPr>
              <a:t> will measure the width and length of the otolith and use that</a:t>
            </a:r>
            <a:r>
              <a:rPr lang="en-US" sz="1200" kern="1200" dirty="0" smtClean="0">
                <a:solidFill>
                  <a:schemeClr val="tx1"/>
                </a:solidFill>
                <a:effectLst/>
                <a:latin typeface="+mn-lt"/>
                <a:ea typeface="+mn-ea"/>
                <a:cs typeface="+mn-cs"/>
              </a:rPr>
              <a:t> to reconstruct the reconstruct the original size of the</a:t>
            </a:r>
            <a:r>
              <a:rPr lang="en-US" sz="1200" kern="1200" baseline="0" dirty="0" smtClean="0">
                <a:solidFill>
                  <a:schemeClr val="tx1"/>
                </a:solidFill>
                <a:effectLst/>
                <a:latin typeface="+mn-lt"/>
                <a:ea typeface="+mn-ea"/>
                <a:cs typeface="+mn-cs"/>
              </a:rPr>
              <a:t> fish.  In their</a:t>
            </a:r>
            <a:r>
              <a:rPr lang="en-US" sz="1200" kern="1200" dirty="0" smtClean="0">
                <a:solidFill>
                  <a:schemeClr val="tx1"/>
                </a:solidFill>
                <a:effectLst/>
                <a:latin typeface="+mn-lt"/>
                <a:ea typeface="+mn-ea"/>
                <a:cs typeface="+mn-cs"/>
              </a:rPr>
              <a:t> worksheet (“Exploring Otolith Data” worksheet), they</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will compare the size distribution of two groups of Chinook salmon caught using two different fishing methods; Lake Michigan salmon caught by recreational fisherman using pole and line and Alaskan salmon caught by commercial fisherman with nets.  The first step will be to plot the otolith vs. body length data for the Lake Michigan salmon and describe the relationship.  Next they will use this relationship to estimate the size of the Alaskan salmon based on the length of the otoliths they removed in the previous less. They will then make a histogram (also called a bar graph), which will allow them to compare the size distribution of the two groups of fish. The final step is analyzing</a:t>
            </a:r>
            <a:r>
              <a:rPr lang="en-US" sz="1200" kern="1200" baseline="0" dirty="0" smtClean="0">
                <a:solidFill>
                  <a:schemeClr val="tx1"/>
                </a:solidFill>
                <a:effectLst/>
                <a:latin typeface="+mn-lt"/>
                <a:ea typeface="+mn-ea"/>
                <a:cs typeface="+mn-cs"/>
              </a:rPr>
              <a:t> or interpreting the results. This is perhaps the most important step where the teacher can check the understanding of the students. They must be able to explain the graphs to someone who has never seen the graph before (and doesn’t have the graph in front of them).</a:t>
            </a:r>
            <a:endParaRPr lang="en-US" sz="1200" kern="1200" dirty="0" smtClean="0">
              <a:solidFill>
                <a:schemeClr val="tx1"/>
              </a:solidFill>
              <a:effectLst/>
              <a:latin typeface="+mn-lt"/>
              <a:ea typeface="+mn-ea"/>
              <a:cs typeface="+mn-cs"/>
            </a:endParaRPr>
          </a:p>
          <a:p>
            <a:endParaRPr lang="en-US" sz="1200" kern="1200" baseline="0" dirty="0" smtClean="0">
              <a:solidFill>
                <a:schemeClr val="tx1"/>
              </a:solidFill>
              <a:effectLst/>
              <a:latin typeface="+mn-lt"/>
              <a:ea typeface="+mn-ea"/>
              <a:cs typeface="+mn-cs"/>
            </a:endParaRPr>
          </a:p>
          <a:p>
            <a:r>
              <a:rPr lang="en-US" sz="1200" kern="1200" baseline="0" dirty="0" smtClean="0">
                <a:solidFill>
                  <a:schemeClr val="tx1"/>
                </a:solidFill>
                <a:effectLst/>
                <a:latin typeface="+mn-lt"/>
                <a:ea typeface="+mn-ea"/>
                <a:cs typeface="+mn-cs"/>
              </a:rPr>
              <a:t>All of the data from 2014 Mission bay high school is in the excel document “</a:t>
            </a:r>
            <a:r>
              <a:rPr lang="en-US" sz="1200" kern="1200" baseline="0" dirty="0" err="1" smtClean="0">
                <a:solidFill>
                  <a:schemeClr val="tx1"/>
                </a:solidFill>
                <a:effectLst/>
                <a:latin typeface="+mn-lt"/>
                <a:ea typeface="+mn-ea"/>
                <a:cs typeface="+mn-cs"/>
              </a:rPr>
              <a:t>Salmon_Otolith_Data</a:t>
            </a:r>
            <a:r>
              <a:rPr lang="en-US" sz="1200" kern="1200" baseline="0" dirty="0" smtClean="0">
                <a:solidFill>
                  <a:schemeClr val="tx1"/>
                </a:solidFill>
                <a:effectLst/>
                <a:latin typeface="+mn-lt"/>
                <a:ea typeface="+mn-ea"/>
                <a:cs typeface="+mn-cs"/>
              </a:rPr>
              <a:t>”. </a:t>
            </a:r>
          </a:p>
          <a:p>
            <a:endParaRPr lang="en-US" sz="1200" kern="1200" baseline="0" dirty="0" smtClean="0">
              <a:solidFill>
                <a:schemeClr val="tx1"/>
              </a:solidFill>
              <a:effectLst/>
              <a:latin typeface="+mn-lt"/>
              <a:ea typeface="+mn-ea"/>
              <a:cs typeface="+mn-cs"/>
            </a:endParaRPr>
          </a:p>
          <a:p>
            <a:r>
              <a:rPr lang="en-US" sz="1200" kern="1200" baseline="0" dirty="0" smtClean="0">
                <a:solidFill>
                  <a:schemeClr val="tx1"/>
                </a:solidFill>
                <a:effectLst/>
                <a:latin typeface="+mn-lt"/>
                <a:ea typeface="+mn-ea"/>
                <a:cs typeface="+mn-cs"/>
              </a:rPr>
              <a:t>NOTE FOR THE TEACHER:</a:t>
            </a:r>
          </a:p>
          <a:p>
            <a:r>
              <a:rPr lang="en-US" sz="1200" b="0" i="0" u="none" strike="noStrike" kern="1200" dirty="0" smtClean="0">
                <a:solidFill>
                  <a:schemeClr val="tx1"/>
                </a:solidFill>
                <a:effectLst/>
                <a:latin typeface="+mn-lt"/>
                <a:ea typeface="+mn-ea"/>
                <a:cs typeface="+mn-cs"/>
              </a:rPr>
              <a:t>All of the salmon provided by Catalina Offshore products were Alaskan Salmon. No farmed salmon were provided. They originally promised a mix</a:t>
            </a:r>
            <a:r>
              <a:rPr lang="en-US" sz="1200" b="0" i="0" u="none" strike="noStrike" kern="1200" baseline="0" dirty="0" smtClean="0">
                <a:solidFill>
                  <a:schemeClr val="tx1"/>
                </a:solidFill>
                <a:effectLst/>
                <a:latin typeface="+mn-lt"/>
                <a:ea typeface="+mn-ea"/>
                <a:cs typeface="+mn-cs"/>
              </a:rPr>
              <a:t> of both Alaskan salmon and farmed salmon. We started the dissection lab thinking we’d have both types of fish head. After a couple of classes, however we realized all the salmon were Alaskan salmon.  We therefore had to modify the lesson</a:t>
            </a:r>
            <a:r>
              <a:rPr lang="en-US" sz="1200" b="0" i="0" u="none" strike="noStrike" kern="1200" dirty="0" smtClean="0">
                <a:solidFill>
                  <a:schemeClr val="tx1"/>
                </a:solidFill>
                <a:effectLst/>
                <a:latin typeface="+mn-lt"/>
                <a:ea typeface="+mn-ea"/>
                <a:cs typeface="+mn-cs"/>
              </a:rPr>
              <a:t>. Instead of comparing farmed and wild caught salmon, we compared data Chinook salmon caught from Lake Michigan vs. the wild caught Alaskan salmon (all</a:t>
            </a:r>
            <a:r>
              <a:rPr lang="en-US" sz="1200" b="0" i="0" u="none" strike="noStrike" kern="1200" baseline="0" dirty="0" smtClean="0">
                <a:solidFill>
                  <a:schemeClr val="tx1"/>
                </a:solidFill>
                <a:effectLst/>
                <a:latin typeface="+mn-lt"/>
                <a:ea typeface="+mn-ea"/>
                <a:cs typeface="+mn-cs"/>
              </a:rPr>
              <a:t> the data is on the “</a:t>
            </a:r>
            <a:r>
              <a:rPr lang="en-US" sz="1200" b="0" i="0" u="none" strike="noStrike" kern="1200" baseline="0" dirty="0" err="1" smtClean="0">
                <a:solidFill>
                  <a:schemeClr val="tx1"/>
                </a:solidFill>
                <a:effectLst/>
                <a:latin typeface="+mn-lt"/>
                <a:ea typeface="+mn-ea"/>
                <a:cs typeface="+mn-cs"/>
              </a:rPr>
              <a:t>Salmon_Otolith_Data</a:t>
            </a:r>
            <a:r>
              <a:rPr lang="en-US" sz="1200" b="0" i="0" u="none" strike="noStrike" kern="1200" baseline="0" dirty="0" smtClean="0">
                <a:solidFill>
                  <a:schemeClr val="tx1"/>
                </a:solidFill>
                <a:effectLst/>
                <a:latin typeface="+mn-lt"/>
                <a:ea typeface="+mn-ea"/>
                <a:cs typeface="+mn-cs"/>
              </a:rPr>
              <a:t>” excel file</a:t>
            </a:r>
            <a:r>
              <a:rPr lang="en-US" sz="1200" b="0" i="0" u="none" strike="noStrike" kern="1200" dirty="0" smtClean="0">
                <a:solidFill>
                  <a:schemeClr val="tx1"/>
                </a:solidFill>
                <a:effectLst/>
                <a:latin typeface="+mn-lt"/>
                <a:ea typeface="+mn-ea"/>
                <a:cs typeface="+mn-cs"/>
              </a:rPr>
              <a:t>.</a:t>
            </a:r>
            <a:r>
              <a:rPr lang="en-US" sz="1200" b="0" i="0" u="none" strike="noStrike" kern="1200" baseline="0" dirty="0" smtClean="0">
                <a:solidFill>
                  <a:schemeClr val="tx1"/>
                </a:solidFill>
                <a:effectLst/>
                <a:latin typeface="+mn-lt"/>
                <a:ea typeface="+mn-ea"/>
                <a:cs typeface="+mn-cs"/>
              </a:rPr>
              <a:t> </a:t>
            </a:r>
            <a:r>
              <a:rPr lang="en-US" sz="1200" b="0" i="0" u="none" strike="noStrike" kern="1200" dirty="0" smtClean="0">
                <a:solidFill>
                  <a:schemeClr val="tx1"/>
                </a:solidFill>
                <a:effectLst/>
                <a:latin typeface="+mn-lt"/>
                <a:ea typeface="+mn-ea"/>
                <a:cs typeface="+mn-cs"/>
              </a:rPr>
              <a:t>This turned out to be a very interesting comparison.  The wild caught salmon are commercially fished with large nets. Fisherman target large schools as they are returning to the rivers to spawn. One might expect that this would result in a catch of fish</a:t>
            </a:r>
            <a:r>
              <a:rPr lang="en-US" dirty="0" smtClean="0"/>
              <a:t> </a:t>
            </a:r>
            <a:r>
              <a:rPr lang="en-US" sz="1200" b="0" i="0" u="none" strike="noStrike" kern="1200" dirty="0" smtClean="0">
                <a:solidFill>
                  <a:schemeClr val="tx1"/>
                </a:solidFill>
                <a:effectLst/>
                <a:latin typeface="+mn-lt"/>
                <a:ea typeface="+mn-ea"/>
                <a:cs typeface="+mn-cs"/>
              </a:rPr>
              <a:t>that is all around the same size.  In fact, as you can see this at the end of this </a:t>
            </a:r>
            <a:r>
              <a:rPr lang="en-US" sz="1200" b="0" i="0" u="none" strike="noStrike" kern="1200" dirty="0" err="1" smtClean="0">
                <a:solidFill>
                  <a:schemeClr val="tx1"/>
                </a:solidFill>
                <a:effectLst/>
                <a:latin typeface="+mn-lt"/>
                <a:ea typeface="+mn-ea"/>
                <a:cs typeface="+mn-cs"/>
              </a:rPr>
              <a:t>powerpoint</a:t>
            </a:r>
            <a:r>
              <a:rPr lang="en-US" sz="1200" b="0" i="0" u="none" strike="noStrike" kern="1200" dirty="0" smtClean="0">
                <a:solidFill>
                  <a:schemeClr val="tx1"/>
                </a:solidFill>
                <a:effectLst/>
                <a:latin typeface="+mn-lt"/>
                <a:ea typeface="+mn-ea"/>
                <a:cs typeface="+mn-cs"/>
              </a:rPr>
              <a:t> in the graph on the  “teacher only slides”.</a:t>
            </a:r>
            <a:r>
              <a:rPr lang="en-US" sz="1200" b="0" i="0" u="none" strike="noStrike" kern="1200" baseline="0" dirty="0" smtClean="0">
                <a:solidFill>
                  <a:schemeClr val="tx1"/>
                </a:solidFill>
                <a:effectLst/>
                <a:latin typeface="+mn-lt"/>
                <a:ea typeface="+mn-ea"/>
                <a:cs typeface="+mn-cs"/>
              </a:rPr>
              <a:t> </a:t>
            </a:r>
            <a:r>
              <a:rPr lang="en-US" sz="1200" b="0" i="0" u="none" strike="noStrike" kern="1200" dirty="0" smtClean="0">
                <a:solidFill>
                  <a:schemeClr val="tx1"/>
                </a:solidFill>
                <a:effectLst/>
                <a:latin typeface="+mn-lt"/>
                <a:ea typeface="+mn-ea"/>
                <a:cs typeface="+mn-cs"/>
              </a:rPr>
              <a:t>The fish ranged in size from 51 cm to 59 cm.  The other set of fish were caught by recreational fisherman from lake Michigan.</a:t>
            </a:r>
            <a:r>
              <a:rPr lang="en-US" dirty="0" smtClean="0"/>
              <a:t> </a:t>
            </a:r>
            <a:r>
              <a:rPr lang="en-US" sz="1200" b="0" i="0" u="none" strike="noStrike" kern="1200" dirty="0" smtClean="0">
                <a:solidFill>
                  <a:schemeClr val="tx1"/>
                </a:solidFill>
                <a:effectLst/>
                <a:latin typeface="+mn-lt"/>
                <a:ea typeface="+mn-ea"/>
                <a:cs typeface="+mn-cs"/>
              </a:rPr>
              <a:t>Fisherman in Lake Michigan use pole and line to catch the salmon. Taking one individual at a time - rather than a group from a large school.  One would expect that the fish caught using pole and line would therefore show a much larger size distribution.</a:t>
            </a:r>
            <a:r>
              <a:rPr lang="en-US" dirty="0" smtClean="0"/>
              <a:t>  Again you can see this in the graph at the end of this </a:t>
            </a:r>
            <a:r>
              <a:rPr lang="en-US" dirty="0" err="1" smtClean="0"/>
              <a:t>powerpoint</a:t>
            </a:r>
            <a:r>
              <a:rPr lang="en-US" baseline="0" dirty="0" smtClean="0"/>
              <a:t> (This is the graph the students are trying to create on the second day of the lesson)</a:t>
            </a:r>
            <a:r>
              <a:rPr lang="en-US" sz="1200" b="0" i="0" u="none" strike="noStrike" kern="1200" dirty="0" smtClean="0">
                <a:solidFill>
                  <a:schemeClr val="tx1"/>
                </a:solidFill>
                <a:effectLst/>
                <a:latin typeface="+mn-lt"/>
                <a:ea typeface="+mn-ea"/>
                <a:cs typeface="+mn-cs"/>
              </a:rPr>
              <a:t>.  This is one of the things we wanted our students to take</a:t>
            </a:r>
            <a:r>
              <a:rPr lang="en-US" sz="1200" b="0" i="0" u="none" strike="noStrike" kern="1200" baseline="0" dirty="0" smtClean="0">
                <a:solidFill>
                  <a:schemeClr val="tx1"/>
                </a:solidFill>
                <a:effectLst/>
                <a:latin typeface="+mn-lt"/>
                <a:ea typeface="+mn-ea"/>
                <a:cs typeface="+mn-cs"/>
              </a:rPr>
              <a:t> away</a:t>
            </a:r>
            <a:r>
              <a:rPr lang="en-US" sz="1200" b="0" i="0" u="none" strike="noStrike" kern="1200" dirty="0" smtClean="0">
                <a:solidFill>
                  <a:schemeClr val="tx1"/>
                </a:solidFill>
                <a:effectLst/>
                <a:latin typeface="+mn-lt"/>
                <a:ea typeface="+mn-ea"/>
                <a:cs typeface="+mn-cs"/>
              </a:rPr>
              <a:t> from this lesson: different fishing methods target different size fish.</a:t>
            </a:r>
            <a:r>
              <a:rPr lang="en-US" dirty="0" smtClean="0"/>
              <a:t>  </a:t>
            </a:r>
            <a:r>
              <a:rPr lang="en-US" sz="1200" b="0" i="0" u="none" strike="noStrike" kern="1200" dirty="0" smtClean="0">
                <a:solidFill>
                  <a:schemeClr val="tx1"/>
                </a:solidFill>
                <a:effectLst/>
                <a:latin typeface="+mn-lt"/>
                <a:ea typeface="+mn-ea"/>
                <a:cs typeface="+mn-cs"/>
              </a:rPr>
              <a:t>We knew the body size and the otolith size of the Lake Michigan Salmon (shown in table 1 in “</a:t>
            </a:r>
            <a:r>
              <a:rPr lang="en-US" sz="1200" b="0" i="0" u="none" strike="noStrike" kern="1200" dirty="0" err="1" smtClean="0">
                <a:solidFill>
                  <a:schemeClr val="tx1"/>
                </a:solidFill>
                <a:effectLst/>
                <a:latin typeface="+mn-lt"/>
                <a:ea typeface="+mn-ea"/>
                <a:cs typeface="+mn-cs"/>
              </a:rPr>
              <a:t>Salmon_Otolith_Data</a:t>
            </a:r>
            <a:r>
              <a:rPr lang="en-US" sz="1200" b="0" i="0" u="none" strike="noStrike" kern="1200" dirty="0" smtClean="0">
                <a:solidFill>
                  <a:schemeClr val="tx1"/>
                </a:solidFill>
                <a:effectLst/>
                <a:latin typeface="+mn-lt"/>
                <a:ea typeface="+mn-ea"/>
                <a:cs typeface="+mn-cs"/>
              </a:rPr>
              <a:t>”). We then used this data to create a linear relationship between the BL and OL (I did this in excel by plotting the data points as a scatter plot and then selecting “add linear trend line” and “show equation on graph”).  This is plotted shown at</a:t>
            </a:r>
            <a:r>
              <a:rPr lang="en-US" sz="1200" b="0" i="0" u="none" strike="noStrike" kern="1200" baseline="0" dirty="0" smtClean="0">
                <a:solidFill>
                  <a:schemeClr val="tx1"/>
                </a:solidFill>
                <a:effectLst/>
                <a:latin typeface="+mn-lt"/>
                <a:ea typeface="+mn-ea"/>
                <a:cs typeface="+mn-cs"/>
              </a:rPr>
              <a:t> the end of this </a:t>
            </a:r>
            <a:r>
              <a:rPr lang="en-US" sz="1200" b="0" i="0" u="none" strike="noStrike" kern="1200" baseline="0" dirty="0" err="1" smtClean="0">
                <a:solidFill>
                  <a:schemeClr val="tx1"/>
                </a:solidFill>
                <a:effectLst/>
                <a:latin typeface="+mn-lt"/>
                <a:ea typeface="+mn-ea"/>
                <a:cs typeface="+mn-cs"/>
              </a:rPr>
              <a:t>powerpoint</a:t>
            </a:r>
            <a:r>
              <a:rPr lang="en-US" sz="1200" b="0" i="0" u="none" strike="noStrike" kern="1200" baseline="0" dirty="0" smtClean="0">
                <a:solidFill>
                  <a:schemeClr val="tx1"/>
                </a:solidFill>
                <a:effectLst/>
                <a:latin typeface="+mn-lt"/>
                <a:ea typeface="+mn-ea"/>
                <a:cs typeface="+mn-cs"/>
              </a:rPr>
              <a:t> under the “teacher only slides”</a:t>
            </a:r>
            <a:r>
              <a:rPr lang="en-US" sz="1200" b="0" i="0" u="none" strike="noStrike" kern="1200" dirty="0" smtClean="0">
                <a:solidFill>
                  <a:schemeClr val="tx1"/>
                </a:solidFill>
                <a:effectLst/>
                <a:latin typeface="+mn-lt"/>
                <a:ea typeface="+mn-ea"/>
                <a:cs typeface="+mn-cs"/>
              </a:rPr>
              <a:t>. The equation is: BL = 3.66 * (OL) + 32.7.  To find the estimated body length of an Alaskan salmon, simply plug in the otolith length measurement (in mm). The output will</a:t>
            </a:r>
            <a:r>
              <a:rPr lang="en-US" dirty="0" smtClean="0"/>
              <a:t> </a:t>
            </a:r>
            <a:r>
              <a:rPr lang="en-US" sz="1200" b="0" i="0" u="none" strike="noStrike" kern="1200" dirty="0" smtClean="0">
                <a:solidFill>
                  <a:schemeClr val="tx1"/>
                </a:solidFill>
                <a:effectLst/>
                <a:latin typeface="+mn-lt"/>
                <a:ea typeface="+mn-ea"/>
                <a:cs typeface="+mn-cs"/>
              </a:rPr>
              <a:t>be the body length in cm. </a:t>
            </a:r>
            <a:endParaRPr lang="en-US" sz="1200" kern="1200" baseline="0" dirty="0" smtClean="0">
              <a:solidFill>
                <a:schemeClr val="tx1"/>
              </a:solidFill>
              <a:effectLst/>
              <a:latin typeface="+mn-lt"/>
              <a:ea typeface="+mn-ea"/>
              <a:cs typeface="+mn-cs"/>
            </a:endParaRPr>
          </a:p>
          <a:p>
            <a:endParaRPr lang="en-US" sz="1200" kern="1200" baseline="0" dirty="0" smtClean="0">
              <a:solidFill>
                <a:schemeClr val="tx1"/>
              </a:solidFill>
              <a:effectLst/>
              <a:latin typeface="+mn-lt"/>
              <a:ea typeface="+mn-ea"/>
              <a:cs typeface="+mn-cs"/>
            </a:endParaRPr>
          </a:p>
          <a:p>
            <a:endParaRPr lang="en-US" sz="1200" kern="1200" dirty="0" smtClean="0">
              <a:solidFill>
                <a:schemeClr val="tx1"/>
              </a:solidFill>
              <a:effectLst/>
              <a:latin typeface="+mn-lt"/>
              <a:ea typeface="+mn-ea"/>
              <a:cs typeface="+mn-cs"/>
            </a:endParaRPr>
          </a:p>
          <a:p>
            <a:pPr eaLnBrk="1" hangingPunct="1">
              <a:spcBef>
                <a:spcPct val="0"/>
              </a:spcBef>
            </a:pPr>
            <a:endParaRPr lang="en-US" baseline="0" dirty="0" smtClean="0">
              <a:latin typeface="Calibri" charset="0"/>
            </a:endParaRPr>
          </a:p>
        </p:txBody>
      </p:sp>
      <p:sp>
        <p:nvSpPr>
          <p:cNvPr id="4" name="Slide Number Placeholder 3"/>
          <p:cNvSpPr>
            <a:spLocks noGrp="1"/>
          </p:cNvSpPr>
          <p:nvPr>
            <p:ph type="sldNum" sz="quarter" idx="10"/>
          </p:nvPr>
        </p:nvSpPr>
        <p:spPr/>
        <p:txBody>
          <a:bodyPr/>
          <a:lstStyle/>
          <a:p>
            <a:fld id="{00F6B30C-4948-AC4E-A971-35152792416C}" type="slidenum">
              <a:rPr lang="en-US" smtClean="0"/>
              <a:pPr/>
              <a:t>1</a:t>
            </a:fld>
            <a:endParaRPr lang="en-US"/>
          </a:p>
        </p:txBody>
      </p:sp>
    </p:spTree>
    <p:extLst>
      <p:ext uri="{BB962C8B-B14F-4D97-AF65-F5344CB8AC3E}">
        <p14:creationId xmlns:p14="http://schemas.microsoft.com/office/powerpoint/2010/main" val="400964025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Purpose of the slide: </a:t>
            </a:r>
            <a:r>
              <a:rPr lang="en-US" sz="1200" kern="1200" baseline="0" dirty="0" smtClean="0">
                <a:solidFill>
                  <a:schemeClr val="tx1"/>
                </a:solidFill>
                <a:effectLst/>
                <a:latin typeface="+mn-lt"/>
                <a:ea typeface="+mn-ea"/>
                <a:cs typeface="+mn-cs"/>
              </a:rPr>
              <a:t> To e</a:t>
            </a:r>
            <a:r>
              <a:rPr lang="en-US" sz="1200" kern="1200" dirty="0" smtClean="0">
                <a:solidFill>
                  <a:schemeClr val="tx1"/>
                </a:solidFill>
                <a:effectLst/>
                <a:latin typeface="+mn-lt"/>
                <a:ea typeface="+mn-ea"/>
                <a:cs typeface="+mn-cs"/>
              </a:rPr>
              <a:t>ngage</a:t>
            </a:r>
            <a:r>
              <a:rPr lang="en-US" sz="1200" kern="1200" baseline="0" dirty="0" smtClean="0">
                <a:solidFill>
                  <a:schemeClr val="tx1"/>
                </a:solidFill>
                <a:effectLst/>
                <a:latin typeface="+mn-lt"/>
                <a:ea typeface="+mn-ea"/>
                <a:cs typeface="+mn-cs"/>
              </a:rPr>
              <a:t> the students and get them thinking about the external / internal adaptations/characters that are unique to a fish.  Draw out prior knowledge. The goal is to get students to understand that a fish has unique adaptations that allow it to live in water. </a:t>
            </a:r>
          </a:p>
          <a:p>
            <a:endParaRPr lang="en-US" sz="1200" kern="1200" dirty="0" smtClean="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First, ask</a:t>
            </a:r>
            <a:r>
              <a:rPr lang="en-US" sz="1200" kern="1200" baseline="0" dirty="0" smtClean="0">
                <a:solidFill>
                  <a:schemeClr val="tx1"/>
                </a:solidFill>
                <a:effectLst/>
                <a:latin typeface="+mn-lt"/>
                <a:ea typeface="+mn-ea"/>
                <a:cs typeface="+mn-cs"/>
              </a:rPr>
              <a:t> the students what features Michael Phelps and the fish share. </a:t>
            </a:r>
            <a:r>
              <a:rPr lang="en-US" sz="1200" kern="1200" dirty="0" smtClean="0">
                <a:solidFill>
                  <a:schemeClr val="tx1"/>
                </a:solidFill>
                <a:effectLst/>
                <a:latin typeface="+mn-lt"/>
                <a:ea typeface="+mn-ea"/>
                <a:cs typeface="+mn-cs"/>
              </a:rPr>
              <a:t>A typical fish has many organs that are found in other vertebrates like reptiles, birds and mammals.  As different as these groups of animals are, they share similar organs such as a brain, eyes, inner ears, spinal cord, nostrils, etc.</a:t>
            </a:r>
            <a:r>
              <a:rPr lang="en-US" sz="1200" kern="1200" baseline="0" dirty="0" smtClean="0">
                <a:solidFill>
                  <a:schemeClr val="tx1"/>
                </a:solidFill>
                <a:effectLst/>
                <a:latin typeface="+mn-lt"/>
                <a:ea typeface="+mn-ea"/>
                <a:cs typeface="+mn-cs"/>
              </a:rPr>
              <a:t>  </a:t>
            </a: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Next,</a:t>
            </a:r>
            <a:r>
              <a:rPr lang="en-US" sz="1200" kern="1200" baseline="0" dirty="0" smtClean="0">
                <a:solidFill>
                  <a:schemeClr val="tx1"/>
                </a:solidFill>
                <a:effectLst/>
                <a:latin typeface="+mn-lt"/>
                <a:ea typeface="+mn-ea"/>
                <a:cs typeface="+mn-cs"/>
              </a:rPr>
              <a:t> a</a:t>
            </a:r>
            <a:r>
              <a:rPr lang="en-US" sz="1200" kern="1200" dirty="0" smtClean="0">
                <a:solidFill>
                  <a:schemeClr val="tx1"/>
                </a:solidFill>
                <a:effectLst/>
                <a:latin typeface="+mn-lt"/>
                <a:ea typeface="+mn-ea"/>
                <a:cs typeface="+mn-cs"/>
              </a:rPr>
              <a:t>sk the students</a:t>
            </a:r>
            <a:r>
              <a:rPr lang="en-US" sz="1200" kern="1200" baseline="0" dirty="0" smtClean="0">
                <a:solidFill>
                  <a:schemeClr val="tx1"/>
                </a:solidFill>
                <a:effectLst/>
                <a:latin typeface="+mn-lt"/>
                <a:ea typeface="+mn-ea"/>
                <a:cs typeface="+mn-cs"/>
              </a:rPr>
              <a:t> w</a:t>
            </a:r>
            <a:r>
              <a:rPr lang="en-US" sz="1200" kern="1200" dirty="0" smtClean="0">
                <a:solidFill>
                  <a:schemeClr val="tx1"/>
                </a:solidFill>
                <a:effectLst/>
                <a:latin typeface="+mn-lt"/>
                <a:ea typeface="+mn-ea"/>
                <a:cs typeface="+mn-cs"/>
              </a:rPr>
              <a:t>hat makes a fish, a fish?  Facilitate</a:t>
            </a:r>
            <a:r>
              <a:rPr lang="en-US" sz="1200" kern="1200" baseline="0" dirty="0" smtClean="0">
                <a:solidFill>
                  <a:schemeClr val="tx1"/>
                </a:solidFill>
                <a:effectLst/>
                <a:latin typeface="+mn-lt"/>
                <a:ea typeface="+mn-ea"/>
                <a:cs typeface="+mn-cs"/>
              </a:rPr>
              <a:t> a class discussion with the questions below. Write the features/adaptations unique to a fish on the board. You could make a </a:t>
            </a:r>
            <a:r>
              <a:rPr lang="en-US" sz="1200" kern="1200" baseline="0" dirty="0" err="1" smtClean="0">
                <a:solidFill>
                  <a:schemeClr val="tx1"/>
                </a:solidFill>
                <a:effectLst/>
                <a:latin typeface="+mn-lt"/>
                <a:ea typeface="+mn-ea"/>
                <a:cs typeface="+mn-cs"/>
              </a:rPr>
              <a:t>venn</a:t>
            </a:r>
            <a:r>
              <a:rPr lang="en-US" sz="1200" kern="1200" baseline="0" dirty="0" smtClean="0">
                <a:solidFill>
                  <a:schemeClr val="tx1"/>
                </a:solidFill>
                <a:effectLst/>
                <a:latin typeface="+mn-lt"/>
                <a:ea typeface="+mn-ea"/>
                <a:cs typeface="+mn-cs"/>
              </a:rPr>
              <a:t>-diagram comparing the features of Michael Phelps and a fish. </a:t>
            </a:r>
            <a:endParaRPr lang="en-US" sz="1200" kern="1200" dirty="0" smtClean="0">
              <a:solidFill>
                <a:schemeClr val="tx1"/>
              </a:solidFill>
              <a:effectLst/>
              <a:latin typeface="+mn-lt"/>
              <a:ea typeface="+mn-ea"/>
              <a:cs typeface="+mn-cs"/>
            </a:endParaRP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If</a:t>
            </a:r>
            <a:r>
              <a:rPr lang="en-US" sz="1200" kern="1200" baseline="0" dirty="0" smtClean="0">
                <a:solidFill>
                  <a:schemeClr val="tx1"/>
                </a:solidFill>
                <a:effectLst/>
                <a:latin typeface="+mn-lt"/>
                <a:ea typeface="+mn-ea"/>
                <a:cs typeface="+mn-cs"/>
              </a:rPr>
              <a:t> the students are quiet, you can help lead them on:</a:t>
            </a: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What about fins? Do fins make a fish a fish? </a:t>
            </a:r>
          </a:p>
          <a:p>
            <a:r>
              <a:rPr lang="en-US" sz="1200" kern="1200" dirty="0" smtClean="0">
                <a:solidFill>
                  <a:schemeClr val="tx1"/>
                </a:solidFill>
                <a:effectLst/>
                <a:latin typeface="+mn-lt"/>
                <a:ea typeface="+mn-ea"/>
                <a:cs typeface="+mn-cs"/>
              </a:rPr>
              <a:t>Whales</a:t>
            </a:r>
            <a:r>
              <a:rPr lang="en-US" sz="1200" kern="1200" baseline="0" dirty="0" smtClean="0">
                <a:solidFill>
                  <a:schemeClr val="tx1"/>
                </a:solidFill>
                <a:effectLst/>
                <a:latin typeface="+mn-lt"/>
                <a:ea typeface="+mn-ea"/>
                <a:cs typeface="+mn-cs"/>
              </a:rPr>
              <a:t> have fins, are they fish?  (no they are not fish, they are mammals).  </a:t>
            </a:r>
          </a:p>
          <a:p>
            <a:r>
              <a:rPr lang="en-US" sz="1200" kern="1200" baseline="0" dirty="0" smtClean="0">
                <a:solidFill>
                  <a:schemeClr val="tx1"/>
                </a:solidFill>
                <a:effectLst/>
                <a:latin typeface="+mn-lt"/>
                <a:ea typeface="+mn-ea"/>
                <a:cs typeface="+mn-cs"/>
              </a:rPr>
              <a:t>What about scales? L</a:t>
            </a:r>
            <a:r>
              <a:rPr lang="en-US" sz="1200" kern="1200" dirty="0" smtClean="0">
                <a:solidFill>
                  <a:schemeClr val="tx1"/>
                </a:solidFill>
                <a:effectLst/>
                <a:latin typeface="+mn-lt"/>
                <a:ea typeface="+mn-ea"/>
                <a:cs typeface="+mn-cs"/>
              </a:rPr>
              <a:t>izards have scales.</a:t>
            </a:r>
            <a:r>
              <a:rPr lang="en-US" sz="1200" kern="1200" baseline="0" dirty="0" smtClean="0">
                <a:solidFill>
                  <a:schemeClr val="tx1"/>
                </a:solidFill>
                <a:effectLst/>
                <a:latin typeface="+mn-lt"/>
                <a:ea typeface="+mn-ea"/>
                <a:cs typeface="+mn-cs"/>
              </a:rPr>
              <a:t> </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.Encourage the students look at the</a:t>
            </a:r>
            <a:r>
              <a:rPr lang="en-US" sz="1200" kern="1200" baseline="0" dirty="0" smtClean="0">
                <a:solidFill>
                  <a:schemeClr val="tx1"/>
                </a:solidFill>
                <a:effectLst/>
                <a:latin typeface="+mn-lt"/>
                <a:ea typeface="+mn-ea"/>
                <a:cs typeface="+mn-cs"/>
              </a:rPr>
              <a:t> shape and location of fish features. </a:t>
            </a:r>
          </a:p>
          <a:p>
            <a:r>
              <a:rPr lang="en-US" sz="1200" kern="1200" dirty="0" smtClean="0">
                <a:solidFill>
                  <a:schemeClr val="tx1"/>
                </a:solidFill>
                <a:effectLst/>
                <a:latin typeface="+mn-lt"/>
                <a:ea typeface="+mn-ea"/>
                <a:cs typeface="+mn-cs"/>
              </a:rPr>
              <a:t> Why is the mouth on the end?</a:t>
            </a:r>
          </a:p>
          <a:p>
            <a:r>
              <a:rPr lang="en-US" sz="1200" kern="1200" dirty="0" smtClean="0">
                <a:solidFill>
                  <a:schemeClr val="tx1"/>
                </a:solidFill>
                <a:effectLst/>
                <a:latin typeface="+mn-lt"/>
                <a:ea typeface="+mn-ea"/>
                <a:cs typeface="+mn-cs"/>
              </a:rPr>
              <a:t> Where is the neck?</a:t>
            </a:r>
          </a:p>
          <a:p>
            <a:r>
              <a:rPr lang="en-US" sz="1200" kern="1200" dirty="0" smtClean="0">
                <a:solidFill>
                  <a:schemeClr val="tx1"/>
                </a:solidFill>
                <a:effectLst/>
                <a:latin typeface="+mn-lt"/>
                <a:ea typeface="+mn-ea"/>
                <a:cs typeface="+mn-cs"/>
              </a:rPr>
              <a:t> Why are there no eyelids? etc.</a:t>
            </a: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Do all fish look the same? Why not? </a:t>
            </a:r>
          </a:p>
          <a:p>
            <a:endParaRPr lang="en-US" sz="1200" kern="1200" baseline="0" dirty="0" smtClean="0">
              <a:solidFill>
                <a:schemeClr val="tx1"/>
              </a:solidFill>
              <a:effectLst/>
              <a:latin typeface="+mn-lt"/>
              <a:ea typeface="+mn-ea"/>
              <a:cs typeface="+mn-cs"/>
            </a:endParaRPr>
          </a:p>
          <a:p>
            <a:r>
              <a:rPr lang="en-US" sz="1200" kern="1200" baseline="0" dirty="0" smtClean="0">
                <a:solidFill>
                  <a:schemeClr val="tx1"/>
                </a:solidFill>
                <a:effectLst/>
                <a:latin typeface="+mn-lt"/>
                <a:ea typeface="+mn-ea"/>
                <a:cs typeface="+mn-cs"/>
              </a:rPr>
              <a:t>Final question: </a:t>
            </a:r>
          </a:p>
          <a:p>
            <a:r>
              <a:rPr lang="en-US" sz="1200" kern="1200" baseline="0" dirty="0" smtClean="0">
                <a:solidFill>
                  <a:schemeClr val="tx1"/>
                </a:solidFill>
                <a:effectLst/>
                <a:latin typeface="+mn-lt"/>
                <a:ea typeface="+mn-ea"/>
                <a:cs typeface="+mn-cs"/>
              </a:rPr>
              <a:t>What organism (Michael Phelps) or the fish is better adapted to the water? Why?!</a:t>
            </a:r>
          </a:p>
          <a:p>
            <a:endParaRPr lang="en-US" sz="1200" kern="1200" dirty="0" smtClean="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Draw out the understanding that this animal</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is well suited for its environmental niche</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because of its adaptations.</a:t>
            </a:r>
          </a:p>
          <a:p>
            <a:pPr marL="0" marR="0" indent="0" algn="l" defTabSz="457200" rtl="0" eaLnBrk="1" fontAlgn="auto" latinLnBrk="0" hangingPunct="1">
              <a:lnSpc>
                <a:spcPct val="100000"/>
              </a:lnSpc>
              <a:spcBef>
                <a:spcPts val="0"/>
              </a:spcBef>
              <a:spcAft>
                <a:spcPts val="0"/>
              </a:spcAft>
              <a:buClrTx/>
              <a:buSzTx/>
              <a:buFontTx/>
              <a:buNone/>
              <a:tabLst/>
              <a:defRPr/>
            </a:pPr>
            <a:endParaRPr lang="en-US"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Characteristics of a fish (that Michael Phelps</a:t>
            </a:r>
            <a:r>
              <a:rPr lang="en-US" baseline="0" dirty="0" smtClean="0"/>
              <a:t> does not have)</a:t>
            </a:r>
            <a:r>
              <a:rPr lang="en-US" dirty="0" smtClean="0"/>
              <a:t>:</a:t>
            </a:r>
          </a:p>
          <a:p>
            <a:pPr marL="171450" indent="-171450">
              <a:buFontTx/>
              <a:buChar char="-"/>
            </a:pPr>
            <a:r>
              <a:rPr lang="en-US" sz="1200" kern="1200" dirty="0" smtClean="0">
                <a:solidFill>
                  <a:schemeClr val="tx1"/>
                </a:solidFill>
                <a:effectLst/>
                <a:latin typeface="+mn-lt"/>
                <a:ea typeface="+mn-ea"/>
                <a:cs typeface="+mn-cs"/>
              </a:rPr>
              <a:t>Fish are somewhat torpedo-shaped (although not all fish are like</a:t>
            </a:r>
            <a:r>
              <a:rPr lang="en-US" sz="1200" kern="1200" baseline="0" dirty="0" smtClean="0">
                <a:solidFill>
                  <a:schemeClr val="tx1"/>
                </a:solidFill>
                <a:effectLst/>
                <a:latin typeface="+mn-lt"/>
                <a:ea typeface="+mn-ea"/>
                <a:cs typeface="+mn-cs"/>
              </a:rPr>
              <a:t> this… such as flounder)</a:t>
            </a:r>
            <a:r>
              <a:rPr lang="en-US" sz="1200" kern="1200" dirty="0" smtClean="0">
                <a:solidFill>
                  <a:schemeClr val="tx1"/>
                </a:solidFill>
                <a:effectLst/>
                <a:latin typeface="+mn-lt"/>
                <a:ea typeface="+mn-ea"/>
                <a:cs typeface="+mn-cs"/>
              </a:rPr>
              <a:t>. Having a shape like</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this makes it easier to glide</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through the water.</a:t>
            </a:r>
          </a:p>
          <a:p>
            <a:pPr marL="171450" indent="-171450">
              <a:buFontTx/>
              <a:buChar char="-"/>
            </a:pPr>
            <a:r>
              <a:rPr lang="en-US" sz="1200" kern="1200" baseline="0" dirty="0" smtClean="0">
                <a:solidFill>
                  <a:schemeClr val="tx1"/>
                </a:solidFill>
                <a:effectLst/>
                <a:latin typeface="+mn-lt"/>
                <a:ea typeface="+mn-ea"/>
                <a:cs typeface="+mn-cs"/>
              </a:rPr>
              <a:t> fins for locomotion. </a:t>
            </a:r>
          </a:p>
          <a:p>
            <a:pPr marL="171450" indent="-171450">
              <a:buFontTx/>
              <a:buChar char="-"/>
            </a:pPr>
            <a:r>
              <a:rPr lang="en-US" sz="1200" kern="1200" baseline="0" dirty="0" smtClean="0">
                <a:solidFill>
                  <a:schemeClr val="tx1"/>
                </a:solidFill>
                <a:effectLst/>
                <a:latin typeface="+mn-lt"/>
                <a:ea typeface="+mn-ea"/>
                <a:cs typeface="+mn-cs"/>
              </a:rPr>
              <a:t>swim bladders – helps maintain buoyancy and moving up and down in the water column</a:t>
            </a:r>
          </a:p>
          <a:p>
            <a:pPr marL="171450" indent="-171450">
              <a:buFontTx/>
              <a:buChar char="-"/>
            </a:pPr>
            <a:r>
              <a:rPr lang="en-US" sz="1200" kern="1200" baseline="0" dirty="0" smtClean="0">
                <a:solidFill>
                  <a:schemeClr val="tx1"/>
                </a:solidFill>
                <a:effectLst/>
                <a:latin typeface="+mn-lt"/>
                <a:ea typeface="+mn-ea"/>
                <a:cs typeface="+mn-cs"/>
              </a:rPr>
              <a:t>Gills – how fish ‘breath’. Gil filaments contain many tiny blood vessels that exchange gases (Co2 for oxygen) as water passes over them. </a:t>
            </a:r>
          </a:p>
          <a:p>
            <a:pPr marL="171450" indent="-171450">
              <a:buFontTx/>
              <a:buChar char="-"/>
            </a:pPr>
            <a:endParaRPr lang="en-US" sz="1200" kern="1200" dirty="0" smtClean="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endParaRPr lang="en-US" dirty="0" smtClean="0"/>
          </a:p>
          <a:p>
            <a:pPr marL="0" marR="0" indent="0" algn="l" defTabSz="457200" rtl="0" eaLnBrk="1" fontAlgn="auto" latinLnBrk="0" hangingPunct="1">
              <a:lnSpc>
                <a:spcPct val="100000"/>
              </a:lnSpc>
              <a:spcBef>
                <a:spcPts val="0"/>
              </a:spcBef>
              <a:spcAft>
                <a:spcPts val="0"/>
              </a:spcAft>
              <a:buClrTx/>
              <a:buSzTx/>
              <a:buFontTx/>
              <a:buNone/>
              <a:tabLst/>
              <a:defRPr/>
            </a:pPr>
            <a:endParaRPr lang="en-US"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Salmon pic: </a:t>
            </a:r>
            <a:r>
              <a:rPr lang="en-US" dirty="0" smtClean="0">
                <a:hlinkClick r:id="rId3"/>
              </a:rPr>
              <a:t>http://images.fws.gov/</a:t>
            </a:r>
            <a:r>
              <a:rPr lang="en-US" dirty="0" smtClean="0"/>
              <a:t> Author </a:t>
            </a:r>
            <a:r>
              <a:rPr lang="en-US" dirty="0" err="1" smtClean="0"/>
              <a:t>Knepp</a:t>
            </a:r>
            <a:r>
              <a:rPr lang="en-US" dirty="0" smtClean="0"/>
              <a:t>, Timothy.</a:t>
            </a:r>
          </a:p>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M. Phelps</a:t>
            </a:r>
            <a:r>
              <a:rPr lang="en-US" baseline="0" dirty="0" smtClean="0"/>
              <a:t> swimming:  </a:t>
            </a:r>
            <a:r>
              <a:rPr lang="en-US" dirty="0" smtClean="0">
                <a:hlinkClick r:id="rId4"/>
              </a:rPr>
              <a:t>Karen Blaha</a:t>
            </a:r>
            <a:r>
              <a:rPr lang="en-US" dirty="0" smtClean="0"/>
              <a:t> from Columbia, MO</a:t>
            </a:r>
          </a:p>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http://</a:t>
            </a:r>
            <a:r>
              <a:rPr lang="en-US" dirty="0" err="1" smtClean="0"/>
              <a:t>commons.wikimedia.org</a:t>
            </a:r>
            <a:r>
              <a:rPr lang="en-US" dirty="0" smtClean="0"/>
              <a:t>/wiki/File:Phelps_400m_IM_Missouri_GP_2008.jpg</a:t>
            </a:r>
          </a:p>
          <a:p>
            <a:pPr marL="0" marR="0" indent="0" algn="l" defTabSz="457200" rtl="0" eaLnBrk="1" fontAlgn="auto" latinLnBrk="0" hangingPunct="1">
              <a:lnSpc>
                <a:spcPct val="100000"/>
              </a:lnSpc>
              <a:spcBef>
                <a:spcPts val="0"/>
              </a:spcBef>
              <a:spcAft>
                <a:spcPts val="0"/>
              </a:spcAft>
              <a:buClrTx/>
              <a:buSzTx/>
              <a:buFontTx/>
              <a:buNone/>
              <a:tabLst/>
              <a:defRPr/>
            </a:pPr>
            <a:endParaRPr lang="en-US" dirty="0" smtClean="0"/>
          </a:p>
          <a:p>
            <a:pPr marL="0" marR="0" indent="0" algn="l" defTabSz="4572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fld id="{00F6B30C-4948-AC4E-A971-35152792416C}" type="slidenum">
              <a:rPr lang="en-US" smtClean="0"/>
              <a:pPr/>
              <a:t>2</a:t>
            </a:fld>
            <a:endParaRPr lang="en-US"/>
          </a:p>
        </p:txBody>
      </p:sp>
    </p:spTree>
    <p:extLst>
      <p:ext uri="{BB962C8B-B14F-4D97-AF65-F5344CB8AC3E}">
        <p14:creationId xmlns:p14="http://schemas.microsoft.com/office/powerpoint/2010/main" val="346662379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Purpose of this slide</a:t>
            </a:r>
            <a:r>
              <a:rPr lang="en-US" baseline="0" dirty="0" smtClean="0"/>
              <a:t> is to review the extern fish anatomy. </a:t>
            </a:r>
          </a:p>
          <a:p>
            <a:r>
              <a:rPr lang="en-US" sz="1200" kern="1200" dirty="0" smtClean="0">
                <a:solidFill>
                  <a:schemeClr val="tx1"/>
                </a:solidFill>
                <a:effectLst/>
                <a:latin typeface="+mn-lt"/>
                <a:ea typeface="+mn-ea"/>
                <a:cs typeface="+mn-cs"/>
              </a:rPr>
              <a:t>1.Basics: eye, mouth, scales</a:t>
            </a:r>
          </a:p>
          <a:p>
            <a:r>
              <a:rPr lang="en-US" sz="1200" kern="1200" dirty="0" smtClean="0">
                <a:solidFill>
                  <a:schemeClr val="tx1"/>
                </a:solidFill>
                <a:effectLst/>
                <a:latin typeface="+mn-lt"/>
                <a:ea typeface="+mn-ea"/>
                <a:cs typeface="+mn-cs"/>
              </a:rPr>
              <a:t>2.Fins: dorsal, caudal, pelvic, pectoral</a:t>
            </a:r>
          </a:p>
          <a:p>
            <a:r>
              <a:rPr lang="en-US" sz="1200" kern="1200" dirty="0" smtClean="0">
                <a:solidFill>
                  <a:schemeClr val="tx1"/>
                </a:solidFill>
                <a:effectLst/>
                <a:latin typeface="+mn-lt"/>
                <a:ea typeface="+mn-ea"/>
                <a:cs typeface="+mn-cs"/>
              </a:rPr>
              <a:t>3.Senses: nares and lateral line</a:t>
            </a:r>
          </a:p>
          <a:p>
            <a:endParaRPr lang="en-US" dirty="0" smtClean="0"/>
          </a:p>
          <a:p>
            <a:r>
              <a:rPr lang="en-US" dirty="0" smtClean="0"/>
              <a:t>Source: http://</a:t>
            </a:r>
            <a:r>
              <a:rPr lang="en-US" dirty="0" err="1" smtClean="0"/>
              <a:t>www.marine.usf.edu</a:t>
            </a:r>
            <a:r>
              <a:rPr lang="en-US" dirty="0" smtClean="0"/>
              <a:t>/</a:t>
            </a:r>
            <a:r>
              <a:rPr lang="en-US" dirty="0" err="1" smtClean="0"/>
              <a:t>pjocean</a:t>
            </a:r>
            <a:r>
              <a:rPr lang="en-US" dirty="0" smtClean="0"/>
              <a:t>/packets/f99/f99u2le2.pdf</a:t>
            </a:r>
          </a:p>
          <a:p>
            <a:endParaRPr lang="en-US" dirty="0" smtClean="0"/>
          </a:p>
          <a:p>
            <a:r>
              <a:rPr lang="en-US" dirty="0" smtClean="0"/>
              <a:t>General body form: </a:t>
            </a:r>
            <a:r>
              <a:rPr lang="en-US" baseline="0" dirty="0" smtClean="0"/>
              <a:t> </a:t>
            </a:r>
            <a:r>
              <a:rPr lang="en-US" sz="1200" kern="1200" dirty="0" smtClean="0">
                <a:solidFill>
                  <a:schemeClr val="tx1"/>
                </a:solidFill>
                <a:effectLst/>
                <a:latin typeface="+mn-lt"/>
                <a:ea typeface="+mn-ea"/>
                <a:cs typeface="+mn-cs"/>
              </a:rPr>
              <a:t>Fish are somewhat torpedo-</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shaped. Having a shape like</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this makes it easier to glide</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through the water. This is</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called a Fusiform</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body shape.</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The body is compressed at the</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sides and tapers more at the</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tail than at the head. Each fish</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has a set of vertebrae and</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segmented muscles that repeat</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from head to tail. This group of</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bones and muscles help the</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fish to propel itself from side to</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side as it swims through the</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water.</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Fins:</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A fish has a number of fins. A</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fin is a membrane supported by</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rays or spines that function in</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swimming or orientation in the</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water. One or more dorsal fins</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may be located along the</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center of the back. A caudal fin</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lies at the end of the tail and is</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the primary organ for</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generating thrust to move</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through the water. One or</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more anal fins are situated on the ventral</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midline near the</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caudal fin. There are two pairs</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of Lateral</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fins on fish. The first</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lateral fin is the pectoral fin. It</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is usually found on the body</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behind the gills. The second</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lateral fin, the pelvic fins, are</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found on the belly behind the</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head, and before the anal fins.</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Scales / Skin: Fish need scales to protect</a:t>
            </a:r>
          </a:p>
          <a:p>
            <a:r>
              <a:rPr lang="en-US" sz="1200" kern="1200" dirty="0" smtClean="0">
                <a:solidFill>
                  <a:schemeClr val="tx1"/>
                </a:solidFill>
                <a:effectLst/>
                <a:latin typeface="+mn-lt"/>
                <a:ea typeface="+mn-ea"/>
                <a:cs typeface="+mn-cs"/>
              </a:rPr>
              <a:t>their bodies. The bodies of</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most fish are covered with</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overlapping rows of scales. A thin layer of skin, the</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epidermis, lies</a:t>
            </a:r>
            <a:r>
              <a:rPr lang="en-US" sz="1200" kern="1200" baseline="0" dirty="0" smtClean="0">
                <a:solidFill>
                  <a:schemeClr val="tx1"/>
                </a:solidFill>
                <a:effectLst/>
                <a:latin typeface="+mn-lt"/>
                <a:ea typeface="+mn-ea"/>
                <a:cs typeface="+mn-cs"/>
              </a:rPr>
              <a:t> under</a:t>
            </a:r>
            <a:r>
              <a:rPr lang="en-US" sz="1200" kern="1200" dirty="0" smtClean="0">
                <a:solidFill>
                  <a:schemeClr val="tx1"/>
                </a:solidFill>
                <a:effectLst/>
                <a:latin typeface="+mn-lt"/>
                <a:ea typeface="+mn-ea"/>
                <a:cs typeface="+mn-cs"/>
              </a:rPr>
              <a:t> the scales.</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This layer contains the pigment</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cells that give the fish its color</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and cells that secrete a slippery</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mucous layer that covers the</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entire body. This mucous layer</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protects the fish from harmful</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bacteria and toxins that may be</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present in it’s watery habitat.</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Mucous also helps to protect</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fish when humans handle them!</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Swim Bladder</a:t>
            </a:r>
          </a:p>
          <a:p>
            <a:r>
              <a:rPr lang="en-US" sz="1200" kern="1200" dirty="0" smtClean="0">
                <a:solidFill>
                  <a:schemeClr val="tx1"/>
                </a:solidFill>
                <a:effectLst/>
                <a:latin typeface="+mn-lt"/>
                <a:ea typeface="+mn-ea"/>
                <a:cs typeface="+mn-cs"/>
              </a:rPr>
              <a:t>Most fish have an organ called the swim bladder. It is a flexible, gas-filled sac located in the dorsal or top portion of the body cavity and helps to control the fish's buoyancy. Since fish have a density that is heavier than water, they need this swim bladder to not sink when they stop</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swimming. </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Gills</a:t>
            </a:r>
          </a:p>
          <a:p>
            <a:r>
              <a:rPr lang="en-US" sz="1200" kern="1200" dirty="0" smtClean="0">
                <a:solidFill>
                  <a:schemeClr val="tx1"/>
                </a:solidFill>
                <a:effectLst/>
                <a:latin typeface="+mn-lt"/>
                <a:ea typeface="+mn-ea"/>
                <a:cs typeface="+mn-cs"/>
              </a:rPr>
              <a:t>Located on either side of a fish’s head, gills remove oxygen from the water and diffuse carbon dioxide from the body. The gills are covered by a flexible bony plate called the operculum. Some fish have spines located on the operculum as a defense mechanism</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to protect them from predators. </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Lateral Line</a:t>
            </a:r>
          </a:p>
          <a:p>
            <a:r>
              <a:rPr lang="en-US" sz="1200" kern="1200" dirty="0" smtClean="0">
                <a:solidFill>
                  <a:schemeClr val="tx1"/>
                </a:solidFill>
                <a:effectLst/>
                <a:latin typeface="+mn-lt"/>
                <a:ea typeface="+mn-ea"/>
                <a:cs typeface="+mn-cs"/>
              </a:rPr>
              <a:t>Running down the length of a fish’s body is the lateral line. It is made up of a series of microscopic holes located just under the scales of the fish. One of the fish's primary sense organs, the lateral line</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can sense low vibrations in the water, and is capable of determining the direction of their source.</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Nares</a:t>
            </a:r>
          </a:p>
          <a:p>
            <a:r>
              <a:rPr lang="en-US" sz="1200" kern="1200" dirty="0" smtClean="0">
                <a:solidFill>
                  <a:schemeClr val="tx1"/>
                </a:solidFill>
                <a:effectLst/>
                <a:latin typeface="+mn-lt"/>
                <a:ea typeface="+mn-ea"/>
                <a:cs typeface="+mn-cs"/>
              </a:rPr>
              <a:t>All fish possess a sense of smell. Paired holes called nares, are used for detecting odors in the </a:t>
            </a:r>
          </a:p>
          <a:p>
            <a:r>
              <a:rPr lang="en-US" sz="1200" kern="1200" dirty="0" smtClean="0">
                <a:solidFill>
                  <a:schemeClr val="tx1"/>
                </a:solidFill>
                <a:effectLst/>
                <a:latin typeface="+mn-lt"/>
                <a:ea typeface="+mn-ea"/>
                <a:cs typeface="+mn-cs"/>
              </a:rPr>
              <a:t>water, and are located on a fish’s snout. Some fish, such as some shark varieties, catfish, and eels, have a very sharp sense of smell. </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Mouth</a:t>
            </a:r>
          </a:p>
          <a:p>
            <a:r>
              <a:rPr lang="en-US" sz="1200" kern="1200" dirty="0" smtClean="0">
                <a:solidFill>
                  <a:schemeClr val="tx1"/>
                </a:solidFill>
                <a:effectLst/>
                <a:latin typeface="+mn-lt"/>
                <a:ea typeface="+mn-ea"/>
                <a:cs typeface="+mn-cs"/>
              </a:rPr>
              <a:t>The mouth parts of a fish will vary in size and may or may not contain teeth. The location of the mouth on a fish’s body can also give us a clue as to what may be the fish’s diet. A superior mouth, a mouth pointing upward, means the fish will eat food located above it; where as a fish with an inferior mouth, a mouth pointing downward, will eat food located below it.</a:t>
            </a:r>
          </a:p>
          <a:p>
            <a:endParaRPr lang="en-US" sz="1200" kern="1200" dirty="0" smtClean="0">
              <a:solidFill>
                <a:schemeClr val="tx1"/>
              </a:solidFill>
              <a:effectLst/>
              <a:latin typeface="+mn-lt"/>
              <a:ea typeface="+mn-ea"/>
              <a:cs typeface="+mn-cs"/>
            </a:endParaRPr>
          </a:p>
          <a:p>
            <a:endParaRPr lang="en-US" sz="1200" kern="1200" dirty="0" smtClean="0">
              <a:solidFill>
                <a:schemeClr val="tx1"/>
              </a:solidFill>
              <a:effectLst/>
              <a:latin typeface="+mn-lt"/>
              <a:ea typeface="+mn-ea"/>
              <a:cs typeface="+mn-cs"/>
            </a:endParaRP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Vocabulary</a:t>
            </a:r>
          </a:p>
          <a:p>
            <a:r>
              <a:rPr lang="en-US" sz="1200" kern="1200" dirty="0" smtClean="0">
                <a:solidFill>
                  <a:schemeClr val="tx1"/>
                </a:solidFill>
                <a:effectLst/>
                <a:latin typeface="+mn-lt"/>
                <a:ea typeface="+mn-ea"/>
                <a:cs typeface="+mn-cs"/>
              </a:rPr>
              <a:t>-Anal Fin -fin located near the anal opening; used for balance and steering.</a:t>
            </a:r>
          </a:p>
          <a:p>
            <a:r>
              <a:rPr lang="en-US" sz="1200" kern="1200" dirty="0" smtClean="0">
                <a:solidFill>
                  <a:schemeClr val="tx1"/>
                </a:solidFill>
                <a:effectLst/>
                <a:latin typeface="+mn-lt"/>
                <a:ea typeface="+mn-ea"/>
                <a:cs typeface="+mn-cs"/>
              </a:rPr>
              <a:t>-Caudal or Tail Fin-fin at the tail of a fish; used for propulsion.</a:t>
            </a:r>
          </a:p>
          <a:p>
            <a:r>
              <a:rPr lang="en-US" sz="1200" kern="1200" dirty="0" smtClean="0">
                <a:solidFill>
                  <a:schemeClr val="tx1"/>
                </a:solidFill>
                <a:effectLst/>
                <a:latin typeface="+mn-lt"/>
                <a:ea typeface="+mn-ea"/>
                <a:cs typeface="+mn-cs"/>
              </a:rPr>
              <a:t>-Circulatory System-delivers blood and oxygen throughout the body via the heart.</a:t>
            </a:r>
          </a:p>
          <a:p>
            <a:r>
              <a:rPr lang="en-US" sz="1200" kern="1200" dirty="0" smtClean="0">
                <a:solidFill>
                  <a:schemeClr val="tx1"/>
                </a:solidFill>
                <a:effectLst/>
                <a:latin typeface="+mn-lt"/>
                <a:ea typeface="+mn-ea"/>
                <a:cs typeface="+mn-cs"/>
              </a:rPr>
              <a:t>-Digestive System–breaks down and processes proteins, carbohydrates and fats.</a:t>
            </a:r>
          </a:p>
          <a:p>
            <a:r>
              <a:rPr lang="en-US" sz="1200" kern="1200" dirty="0" smtClean="0">
                <a:solidFill>
                  <a:schemeClr val="tx1"/>
                </a:solidFill>
                <a:effectLst/>
                <a:latin typeface="+mn-lt"/>
                <a:ea typeface="+mn-ea"/>
                <a:cs typeface="+mn-cs"/>
              </a:rPr>
              <a:t>-Dorsal Fin–backside (top) fin on a fish; used for balance and protection.</a:t>
            </a:r>
          </a:p>
          <a:p>
            <a:r>
              <a:rPr lang="en-US" sz="1200" kern="1200" dirty="0" smtClean="0">
                <a:solidFill>
                  <a:schemeClr val="tx1"/>
                </a:solidFill>
                <a:effectLst/>
                <a:latin typeface="+mn-lt"/>
                <a:ea typeface="+mn-ea"/>
                <a:cs typeface="+mn-cs"/>
              </a:rPr>
              <a:t>-External Anatomy-the outside body parts, such as, fins, scales, mouth.</a:t>
            </a:r>
          </a:p>
          <a:p>
            <a:r>
              <a:rPr lang="en-US" sz="1200" kern="1200" dirty="0" smtClean="0">
                <a:solidFill>
                  <a:schemeClr val="tx1"/>
                </a:solidFill>
                <a:effectLst/>
                <a:latin typeface="+mn-lt"/>
                <a:ea typeface="+mn-ea"/>
                <a:cs typeface="+mn-cs"/>
              </a:rPr>
              <a:t>-Gills–organ used to obtain oxygen from the water and rid carbon dioxide.</a:t>
            </a:r>
          </a:p>
          <a:p>
            <a:r>
              <a:rPr lang="en-US" sz="1200" kern="1200" dirty="0" smtClean="0">
                <a:solidFill>
                  <a:schemeClr val="tx1"/>
                </a:solidFill>
                <a:effectLst/>
                <a:latin typeface="+mn-lt"/>
                <a:ea typeface="+mn-ea"/>
                <a:cs typeface="+mn-cs"/>
              </a:rPr>
              <a:t>-Gill </a:t>
            </a:r>
            <a:r>
              <a:rPr lang="en-US" sz="1200" kern="1200" dirty="0" err="1" smtClean="0">
                <a:solidFill>
                  <a:schemeClr val="tx1"/>
                </a:solidFill>
                <a:effectLst/>
                <a:latin typeface="+mn-lt"/>
                <a:ea typeface="+mn-ea"/>
                <a:cs typeface="+mn-cs"/>
              </a:rPr>
              <a:t>Rakers</a:t>
            </a:r>
            <a:r>
              <a:rPr lang="en-US" sz="1200" kern="1200" dirty="0" smtClean="0">
                <a:solidFill>
                  <a:schemeClr val="tx1"/>
                </a:solidFill>
                <a:effectLst/>
                <a:latin typeface="+mn-lt"/>
                <a:ea typeface="+mn-ea"/>
                <a:cs typeface="+mn-cs"/>
              </a:rPr>
              <a:t>–filter feed tiny prey; appendages along the front edge of the gill arch.</a:t>
            </a:r>
          </a:p>
          <a:p>
            <a:r>
              <a:rPr lang="en-US" sz="1200" kern="1200" dirty="0" smtClean="0">
                <a:solidFill>
                  <a:schemeClr val="tx1"/>
                </a:solidFill>
                <a:effectLst/>
                <a:latin typeface="+mn-lt"/>
                <a:ea typeface="+mn-ea"/>
                <a:cs typeface="+mn-cs"/>
              </a:rPr>
              <a:t>-Gonads–the sex organs; males have testes, females have ovaries. Some fish are </a:t>
            </a:r>
          </a:p>
          <a:p>
            <a:r>
              <a:rPr lang="en-US" sz="1200" kern="1200" dirty="0" smtClean="0">
                <a:solidFill>
                  <a:schemeClr val="tx1"/>
                </a:solidFill>
                <a:effectLst/>
                <a:latin typeface="+mn-lt"/>
                <a:ea typeface="+mn-ea"/>
                <a:cs typeface="+mn-cs"/>
              </a:rPr>
              <a:t>hermaphroditic, meaning having both sets of gonads (male &amp;</a:t>
            </a:r>
          </a:p>
          <a:p>
            <a:r>
              <a:rPr lang="en-US" sz="1200" kern="1200" dirty="0" smtClean="0">
                <a:solidFill>
                  <a:schemeClr val="tx1"/>
                </a:solidFill>
                <a:effectLst/>
                <a:latin typeface="+mn-lt"/>
                <a:ea typeface="+mn-ea"/>
                <a:cs typeface="+mn-cs"/>
              </a:rPr>
              <a:t>female) in one fish.</a:t>
            </a:r>
          </a:p>
          <a:p>
            <a:r>
              <a:rPr lang="en-US" sz="1200" kern="1200" dirty="0" smtClean="0">
                <a:solidFill>
                  <a:schemeClr val="tx1"/>
                </a:solidFill>
                <a:effectLst/>
                <a:latin typeface="+mn-lt"/>
                <a:ea typeface="+mn-ea"/>
                <a:cs typeface="+mn-cs"/>
              </a:rPr>
              <a:t>-Lateral Line–organ of microscopic pores that sense low vibrations and water pressure.</a:t>
            </a:r>
          </a:p>
          <a:p>
            <a:r>
              <a:rPr lang="en-US" sz="1200" kern="1200" dirty="0" smtClean="0">
                <a:solidFill>
                  <a:schemeClr val="tx1"/>
                </a:solidFill>
                <a:effectLst/>
                <a:latin typeface="+mn-lt"/>
                <a:ea typeface="+mn-ea"/>
                <a:cs typeface="+mn-cs"/>
              </a:rPr>
              <a:t>-Nares-organ to smell; similar to nostrils.</a:t>
            </a:r>
          </a:p>
          <a:p>
            <a:r>
              <a:rPr lang="en-US" sz="1200" kern="1200" dirty="0" smtClean="0">
                <a:solidFill>
                  <a:schemeClr val="tx1"/>
                </a:solidFill>
                <a:effectLst/>
                <a:latin typeface="+mn-lt"/>
                <a:ea typeface="+mn-ea"/>
                <a:cs typeface="+mn-cs"/>
              </a:rPr>
              <a:t>-Nervous System-organs receiving and interpreting stimuli for nares, eyes, lateral line, muscles, and other tissues.</a:t>
            </a:r>
          </a:p>
          <a:p>
            <a:r>
              <a:rPr lang="en-US" sz="1200" kern="1200" dirty="0" smtClean="0">
                <a:solidFill>
                  <a:schemeClr val="tx1"/>
                </a:solidFill>
                <a:effectLst/>
                <a:latin typeface="+mn-lt"/>
                <a:ea typeface="+mn-ea"/>
                <a:cs typeface="+mn-cs"/>
              </a:rPr>
              <a:t>-Pectoral Fin-fins on the sides; used for balance and assist turning.</a:t>
            </a:r>
          </a:p>
          <a:p>
            <a:r>
              <a:rPr lang="en-US" sz="1200" kern="1200" dirty="0" smtClean="0">
                <a:solidFill>
                  <a:schemeClr val="tx1"/>
                </a:solidFill>
                <a:effectLst/>
                <a:latin typeface="+mn-lt"/>
                <a:ea typeface="+mn-ea"/>
                <a:cs typeface="+mn-cs"/>
              </a:rPr>
              <a:t>-Pelvic Fin-belly fins on a fish; used for balance and steering.</a:t>
            </a:r>
          </a:p>
          <a:p>
            <a:r>
              <a:rPr lang="en-US" sz="1200" kern="1200" dirty="0" smtClean="0">
                <a:solidFill>
                  <a:schemeClr val="tx1"/>
                </a:solidFill>
                <a:effectLst/>
                <a:latin typeface="+mn-lt"/>
                <a:ea typeface="+mn-ea"/>
                <a:cs typeface="+mn-cs"/>
              </a:rPr>
              <a:t>-Reproductive System–the organs and tissues involved in reproduction, including gonads, eggs, sperm.</a:t>
            </a:r>
          </a:p>
          <a:p>
            <a:r>
              <a:rPr lang="en-US" sz="1200" kern="1200" dirty="0" smtClean="0">
                <a:solidFill>
                  <a:schemeClr val="tx1"/>
                </a:solidFill>
                <a:effectLst/>
                <a:latin typeface="+mn-lt"/>
                <a:ea typeface="+mn-ea"/>
                <a:cs typeface="+mn-cs"/>
              </a:rPr>
              <a:t>-Respiratory System–organs and tissues involved in the oxygen &amp; carbon dioxide gas exchange, including gills, gill </a:t>
            </a:r>
            <a:r>
              <a:rPr lang="en-US" sz="1200" kern="1200" dirty="0" err="1" smtClean="0">
                <a:solidFill>
                  <a:schemeClr val="tx1"/>
                </a:solidFill>
                <a:effectLst/>
                <a:latin typeface="+mn-lt"/>
                <a:ea typeface="+mn-ea"/>
                <a:cs typeface="+mn-cs"/>
              </a:rPr>
              <a:t>rakers</a:t>
            </a:r>
            <a:r>
              <a:rPr lang="en-US" sz="1200" kern="1200" dirty="0" smtClean="0">
                <a:solidFill>
                  <a:schemeClr val="tx1"/>
                </a:solidFill>
                <a:effectLst/>
                <a:latin typeface="+mn-lt"/>
                <a:ea typeface="+mn-ea"/>
                <a:cs typeface="+mn-cs"/>
              </a:rPr>
              <a:t>, and gill filaments.</a:t>
            </a:r>
          </a:p>
          <a:p>
            <a:r>
              <a:rPr lang="en-US" sz="1200" kern="1200" dirty="0" smtClean="0">
                <a:solidFill>
                  <a:schemeClr val="tx1"/>
                </a:solidFill>
                <a:effectLst/>
                <a:latin typeface="+mn-lt"/>
                <a:ea typeface="+mn-ea"/>
                <a:cs typeface="+mn-cs"/>
              </a:rPr>
              <a:t>-Scales-protective cover</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on a fish; similar to skin.</a:t>
            </a:r>
          </a:p>
          <a:p>
            <a:r>
              <a:rPr lang="en-US" sz="1200" kern="1200" dirty="0" smtClean="0">
                <a:solidFill>
                  <a:schemeClr val="tx1"/>
                </a:solidFill>
                <a:effectLst/>
                <a:latin typeface="+mn-lt"/>
                <a:ea typeface="+mn-ea"/>
                <a:cs typeface="+mn-cs"/>
              </a:rPr>
              <a:t>-Slime–slippery covering on scales, protecting fish from bacteria, parasites, etc.</a:t>
            </a:r>
          </a:p>
          <a:p>
            <a:r>
              <a:rPr lang="en-US" sz="1200" kern="1200" dirty="0" smtClean="0">
                <a:solidFill>
                  <a:schemeClr val="tx1"/>
                </a:solidFill>
                <a:effectLst/>
                <a:latin typeface="+mn-lt"/>
                <a:ea typeface="+mn-ea"/>
                <a:cs typeface="+mn-cs"/>
              </a:rPr>
              <a:t>-Swim bladder–found only in “ray-finned” fish; a double sac used to assist in buoyancy.</a:t>
            </a:r>
          </a:p>
          <a:p>
            <a:r>
              <a:rPr lang="en-US" sz="1200" kern="1200" dirty="0" smtClean="0">
                <a:solidFill>
                  <a:schemeClr val="tx1"/>
                </a:solidFill>
                <a:effectLst/>
                <a:latin typeface="+mn-lt"/>
                <a:ea typeface="+mn-ea"/>
                <a:cs typeface="+mn-cs"/>
              </a:rPr>
              <a:t>-Urinary System–the kidneys remove nitrogen (ammonia)</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from the blood and regulate water balance in the blood and tissues.</a:t>
            </a:r>
          </a:p>
          <a:p>
            <a:r>
              <a:rPr lang="en-US" sz="1200" kern="1200" dirty="0" smtClean="0">
                <a:solidFill>
                  <a:schemeClr val="tx1"/>
                </a:solidFill>
                <a:effectLst/>
                <a:latin typeface="+mn-lt"/>
                <a:ea typeface="+mn-ea"/>
                <a:cs typeface="+mn-cs"/>
              </a:rPr>
              <a:t>-Vertebrate–</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an organism with a backbone or spine.</a:t>
            </a:r>
          </a:p>
          <a:p>
            <a:endParaRPr lang="en-US" sz="1200" kern="1200" dirty="0" smtClean="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00F6B30C-4948-AC4E-A971-35152792416C}" type="slidenum">
              <a:rPr lang="en-US" smtClean="0"/>
              <a:pPr/>
              <a:t>3</a:t>
            </a:fld>
            <a:endParaRPr lang="en-US"/>
          </a:p>
        </p:txBody>
      </p:sp>
    </p:spTree>
    <p:extLst>
      <p:ext uri="{BB962C8B-B14F-4D97-AF65-F5344CB8AC3E}">
        <p14:creationId xmlns:p14="http://schemas.microsoft.com/office/powerpoint/2010/main" val="158717020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There is great diversity in the</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size, shape and details of</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fishes. Some fish are </a:t>
            </a:r>
            <a:r>
              <a:rPr lang="en-US" sz="1200" kern="1200" dirty="0" err="1" smtClean="0">
                <a:solidFill>
                  <a:schemeClr val="tx1"/>
                </a:solidFill>
                <a:effectLst/>
                <a:latin typeface="+mn-lt"/>
                <a:ea typeface="+mn-ea"/>
                <a:cs typeface="+mn-cs"/>
              </a:rPr>
              <a:t>stringlike</a:t>
            </a:r>
            <a:r>
              <a:rPr lang="en-US" sz="1200" kern="1200" dirty="0" smtClean="0">
                <a:solidFill>
                  <a:schemeClr val="tx1"/>
                </a:solidFill>
                <a:effectLst/>
                <a:latin typeface="+mn-lt"/>
                <a:ea typeface="+mn-ea"/>
                <a:cs typeface="+mn-cs"/>
              </a:rPr>
              <a:t>,</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like the eel, or globe-shaped</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like the puffer or greatly</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flattened, like the flounder.</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Some fish lack eyes, and</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others lack some of the</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features by which fish are</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recognized, including gills, fins,</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and scales. Their appearance</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is greatly influenced by their</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Environment.</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The body form of a fish can</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give a quick assessment of the</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fish's way of life. In the</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diagram,</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the different body shapes and</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forms are described. Different</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shapes allow some fish to be</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fast or slow, bottom dwellers or</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live in the pelagic zone, and</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others to survive the extremes</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of the ocean.</a:t>
            </a:r>
            <a:endParaRPr lang="en-US" dirty="0" smtClean="0"/>
          </a:p>
          <a:p>
            <a:endParaRPr lang="en-US" dirty="0" smtClean="0"/>
          </a:p>
          <a:p>
            <a:r>
              <a:rPr lang="en-US" dirty="0" smtClean="0"/>
              <a:t>Source: http://</a:t>
            </a:r>
            <a:r>
              <a:rPr lang="en-US" dirty="0" err="1" smtClean="0"/>
              <a:t>www.marine.usf.edu</a:t>
            </a:r>
            <a:r>
              <a:rPr lang="en-US" dirty="0" smtClean="0"/>
              <a:t>/</a:t>
            </a:r>
            <a:r>
              <a:rPr lang="en-US" dirty="0" err="1" smtClean="0"/>
              <a:t>pjocean</a:t>
            </a:r>
            <a:r>
              <a:rPr lang="en-US" dirty="0" smtClean="0"/>
              <a:t>/packets/f99/f99u2le2.pdf</a:t>
            </a:r>
            <a:endParaRPr lang="en-US" dirty="0"/>
          </a:p>
        </p:txBody>
      </p:sp>
      <p:sp>
        <p:nvSpPr>
          <p:cNvPr id="4" name="Slide Number Placeholder 3"/>
          <p:cNvSpPr>
            <a:spLocks noGrp="1"/>
          </p:cNvSpPr>
          <p:nvPr>
            <p:ph type="sldNum" sz="quarter" idx="10"/>
          </p:nvPr>
        </p:nvSpPr>
        <p:spPr/>
        <p:txBody>
          <a:bodyPr/>
          <a:lstStyle/>
          <a:p>
            <a:fld id="{00F6B30C-4948-AC4E-A971-35152792416C}" type="slidenum">
              <a:rPr lang="en-US" smtClean="0"/>
              <a:pPr/>
              <a:t>4</a:t>
            </a:fld>
            <a:endParaRPr lang="en-US"/>
          </a:p>
        </p:txBody>
      </p:sp>
    </p:spTree>
    <p:extLst>
      <p:ext uri="{BB962C8B-B14F-4D97-AF65-F5344CB8AC3E}">
        <p14:creationId xmlns:p14="http://schemas.microsoft.com/office/powerpoint/2010/main" val="154543569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sz="1200" kern="1200" dirty="0" smtClean="0">
                <a:solidFill>
                  <a:schemeClr val="tx1"/>
                </a:solidFill>
                <a:effectLst/>
                <a:latin typeface="+mn-lt"/>
                <a:ea typeface="+mn-ea"/>
                <a:cs typeface="+mn-cs"/>
              </a:rPr>
              <a:t>Discussion question 2.</a:t>
            </a:r>
            <a:r>
              <a:rPr lang="en-US" sz="1200" kern="1200" baseline="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pPr marL="228600" indent="-228600">
              <a:buAutoNum type="arabicPeriod"/>
            </a:pPr>
            <a:endParaRPr lang="en-US" sz="1200" kern="1200" dirty="0" smtClean="0">
              <a:solidFill>
                <a:schemeClr val="tx1"/>
              </a:solidFill>
              <a:effectLst/>
              <a:latin typeface="+mn-lt"/>
              <a:ea typeface="+mn-ea"/>
              <a:cs typeface="+mn-cs"/>
            </a:endParaRPr>
          </a:p>
          <a:p>
            <a:pPr marL="228600" indent="-228600">
              <a:buAutoNum type="arabicPeriod"/>
            </a:pPr>
            <a:r>
              <a:rPr lang="en-US" sz="1200" kern="1200" dirty="0" smtClean="0">
                <a:solidFill>
                  <a:schemeClr val="tx1"/>
                </a:solidFill>
                <a:effectLst/>
                <a:latin typeface="+mn-lt"/>
                <a:ea typeface="+mn-ea"/>
                <a:cs typeface="+mn-cs"/>
              </a:rPr>
              <a:t>What is a dissection?</a:t>
            </a:r>
          </a:p>
          <a:p>
            <a:pPr marL="228600" indent="-228600">
              <a:buAutoNum type="arabicPeriod"/>
            </a:pP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It means to take apart to look at in smaller</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pieces to find something out. We will be</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dissecting a fish to find things out about it.  The</a:t>
            </a:r>
            <a:r>
              <a:rPr lang="en-US" sz="1200" kern="1200" baseline="0" dirty="0" smtClean="0">
                <a:solidFill>
                  <a:schemeClr val="tx1"/>
                </a:solidFill>
                <a:effectLst/>
                <a:latin typeface="+mn-lt"/>
                <a:ea typeface="+mn-ea"/>
                <a:cs typeface="+mn-cs"/>
              </a:rPr>
              <a:t> best way to learn is by doing hands-on science.  The students will learn about the gills, eyes, brain, otolith etc. by actually cutting into the head of a fish – rather than by looking at a diagram. </a:t>
            </a:r>
          </a:p>
          <a:p>
            <a:endParaRPr lang="en-US" sz="1200" kern="1200" baseline="0" dirty="0" smtClean="0">
              <a:solidFill>
                <a:schemeClr val="tx1"/>
              </a:solidFill>
              <a:effectLst/>
              <a:latin typeface="+mn-lt"/>
              <a:ea typeface="+mn-ea"/>
              <a:cs typeface="+mn-cs"/>
            </a:endParaRPr>
          </a:p>
          <a:p>
            <a:r>
              <a:rPr lang="en-US" sz="1200" kern="1200" baseline="0" dirty="0" smtClean="0">
                <a:solidFill>
                  <a:schemeClr val="tx1"/>
                </a:solidFill>
                <a:effectLst/>
                <a:latin typeface="+mn-lt"/>
                <a:ea typeface="+mn-ea"/>
                <a:cs typeface="+mn-cs"/>
              </a:rPr>
              <a:t>The teacher should introduce the lab activity (fish head dissection) here. Go over some of the basic about what they will be doing (from the ‘Fish head dissection instructions’ sheet). </a:t>
            </a:r>
            <a:endParaRPr lang="en-US" sz="1200" kern="1200" dirty="0" smtClean="0">
              <a:solidFill>
                <a:schemeClr val="tx1"/>
              </a:solidFill>
              <a:effectLst/>
              <a:latin typeface="+mn-lt"/>
              <a:ea typeface="+mn-ea"/>
              <a:cs typeface="+mn-cs"/>
            </a:endParaRP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It would be prudent</a:t>
            </a:r>
            <a:r>
              <a:rPr lang="en-US" sz="1200" kern="1200" baseline="0" dirty="0" smtClean="0">
                <a:solidFill>
                  <a:schemeClr val="tx1"/>
                </a:solidFill>
                <a:effectLst/>
                <a:latin typeface="+mn-lt"/>
                <a:ea typeface="+mn-ea"/>
                <a:cs typeface="+mn-cs"/>
              </a:rPr>
              <a:t> to remind students about lab safety here. </a:t>
            </a: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Dissection Objectives</a:t>
            </a:r>
            <a:r>
              <a:rPr lang="en-US" sz="1200" kern="1200" baseline="0" dirty="0" smtClean="0">
                <a:solidFill>
                  <a:schemeClr val="tx1"/>
                </a:solidFill>
                <a:effectLst/>
                <a:latin typeface="+mn-lt"/>
                <a:ea typeface="+mn-ea"/>
                <a:cs typeface="+mn-cs"/>
              </a:rPr>
              <a:t> for student: Create a dynamic hand-on experience to assist in understanding the internal organs and system functions of a salmon head. </a:t>
            </a:r>
            <a:endParaRPr lang="en-US"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00F6B30C-4948-AC4E-A971-35152792416C}" type="slidenum">
              <a:rPr lang="en-US" smtClean="0"/>
              <a:pPr/>
              <a:t>5</a:t>
            </a:fld>
            <a:endParaRPr lang="en-US"/>
          </a:p>
        </p:txBody>
      </p:sp>
    </p:spTree>
    <p:extLst>
      <p:ext uri="{BB962C8B-B14F-4D97-AF65-F5344CB8AC3E}">
        <p14:creationId xmlns:p14="http://schemas.microsoft.com/office/powerpoint/2010/main" val="346662379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u="none" strike="noStrike" kern="1200" baseline="0" dirty="0" smtClean="0">
                <a:solidFill>
                  <a:schemeClr val="tx1"/>
                </a:solidFill>
                <a:effectLst/>
                <a:latin typeface="+mn-lt"/>
                <a:ea typeface="+mn-ea"/>
                <a:cs typeface="+mn-cs"/>
              </a:rPr>
              <a:t>Students will also have to identify their fish head. They must determine whether it is farmed </a:t>
            </a:r>
            <a:r>
              <a:rPr lang="en-US" sz="1200" u="none" strike="noStrike" kern="1200" baseline="0" dirty="0" err="1" smtClean="0">
                <a:solidFill>
                  <a:schemeClr val="tx1"/>
                </a:solidFill>
                <a:effectLst/>
                <a:latin typeface="+mn-lt"/>
                <a:ea typeface="+mn-ea"/>
                <a:cs typeface="+mn-cs"/>
              </a:rPr>
              <a:t>atlantic</a:t>
            </a:r>
            <a:r>
              <a:rPr lang="en-US" sz="1200" u="none" strike="noStrike" kern="1200" baseline="0" dirty="0" smtClean="0">
                <a:solidFill>
                  <a:schemeClr val="tx1"/>
                </a:solidFill>
                <a:effectLst/>
                <a:latin typeface="+mn-lt"/>
                <a:ea typeface="+mn-ea"/>
                <a:cs typeface="+mn-cs"/>
              </a:rPr>
              <a:t> or wild caught </a:t>
            </a:r>
            <a:r>
              <a:rPr lang="en-US" sz="1200" u="none" strike="noStrike" kern="1200" baseline="0" dirty="0" err="1" smtClean="0">
                <a:solidFill>
                  <a:schemeClr val="tx1"/>
                </a:solidFill>
                <a:effectLst/>
                <a:latin typeface="+mn-lt"/>
                <a:ea typeface="+mn-ea"/>
                <a:cs typeface="+mn-cs"/>
              </a:rPr>
              <a:t>chinook</a:t>
            </a:r>
            <a:r>
              <a:rPr lang="en-US" sz="1200" u="none" strike="noStrike" kern="1200" baseline="0" dirty="0" smtClean="0">
                <a:solidFill>
                  <a:schemeClr val="tx1"/>
                </a:solidFill>
                <a:effectLst/>
                <a:latin typeface="+mn-lt"/>
                <a:ea typeface="+mn-ea"/>
                <a:cs typeface="+mn-cs"/>
              </a:rPr>
              <a:t> salmon.</a:t>
            </a:r>
            <a:endParaRPr lang="en-US" sz="1200" u="none" strike="noStrike" kern="1200" dirty="0" smtClean="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endParaRPr lang="en-US" baseline="0" dirty="0" smtClean="0">
              <a:solidFill>
                <a:schemeClr val="tx1"/>
              </a:solidFill>
              <a:hlinkClick r:id="rId3"/>
            </a:endParaRPr>
          </a:p>
          <a:p>
            <a:pPr marL="0" marR="0" indent="0" algn="l" defTabSz="457200" rtl="0" eaLnBrk="1" fontAlgn="auto" latinLnBrk="0" hangingPunct="1">
              <a:lnSpc>
                <a:spcPct val="100000"/>
              </a:lnSpc>
              <a:spcBef>
                <a:spcPts val="0"/>
              </a:spcBef>
              <a:spcAft>
                <a:spcPts val="0"/>
              </a:spcAft>
              <a:buClrTx/>
              <a:buSzTx/>
              <a:buFontTx/>
              <a:buNone/>
              <a:tabLst/>
              <a:defRPr/>
            </a:pPr>
            <a:endParaRPr lang="en-US" baseline="0" dirty="0" smtClean="0">
              <a:solidFill>
                <a:schemeClr val="tx1"/>
              </a:solidFill>
              <a:hlinkClick r:id="rId3"/>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sz="1200" u="none" strike="noStrike" kern="1200" dirty="0" smtClean="0">
                <a:solidFill>
                  <a:schemeClr val="tx1"/>
                </a:solidFill>
                <a:effectLst/>
                <a:latin typeface="+mn-lt"/>
                <a:ea typeface="+mn-ea"/>
                <a:cs typeface="+mn-cs"/>
              </a:rPr>
              <a:t>Additional</a:t>
            </a:r>
            <a:r>
              <a:rPr lang="en-US" sz="1200" u="none" strike="noStrike" kern="1200" baseline="0" dirty="0" smtClean="0">
                <a:solidFill>
                  <a:schemeClr val="tx1"/>
                </a:solidFill>
                <a:effectLst/>
                <a:latin typeface="+mn-lt"/>
                <a:ea typeface="+mn-ea"/>
                <a:cs typeface="+mn-cs"/>
              </a:rPr>
              <a:t> info about identifying salmon</a:t>
            </a: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u="none" strike="noStrike" kern="1200" baseline="0" dirty="0" smtClean="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sz="1200" u="none" strike="noStrike" kern="1200" dirty="0" smtClean="0">
                <a:solidFill>
                  <a:schemeClr val="tx1"/>
                </a:solidFill>
                <a:effectLst/>
                <a:latin typeface="+mn-lt"/>
                <a:ea typeface="+mn-ea"/>
                <a:cs typeface="+mn-cs"/>
              </a:rPr>
              <a:t>http://www.chefs-resources.com/Salmon-Facts-Identifying-Types-of-Salmon#ixzz2yEk1B4FP</a:t>
            </a:r>
          </a:p>
          <a:p>
            <a:pPr marL="0" marR="0" indent="0" algn="l" defTabSz="457200" rtl="0" eaLnBrk="1" fontAlgn="auto" latinLnBrk="0" hangingPunct="1">
              <a:lnSpc>
                <a:spcPct val="100000"/>
              </a:lnSpc>
              <a:spcBef>
                <a:spcPts val="0"/>
              </a:spcBef>
              <a:spcAft>
                <a:spcPts val="0"/>
              </a:spcAft>
              <a:buClrTx/>
              <a:buSzTx/>
              <a:buFontTx/>
              <a:buNone/>
              <a:tabLst/>
              <a:defRPr/>
            </a:pPr>
            <a:r>
              <a:rPr lang="en-US" sz="1200" u="none" strike="noStrike" kern="1200" dirty="0" smtClean="0">
                <a:solidFill>
                  <a:schemeClr val="tx1"/>
                </a:solidFill>
                <a:effectLst/>
                <a:latin typeface="+mn-lt"/>
                <a:ea typeface="+mn-ea"/>
                <a:cs typeface="+mn-cs"/>
              </a:rPr>
              <a:t>: http://www.chefs-resources.com/Salmon-Facts-Identifying-Types-of-Salmon#ixzz2yEkUflbm</a:t>
            </a:r>
          </a:p>
          <a:p>
            <a:endParaRPr lang="en-US" sz="1200" u="none" strike="noStrike" kern="1200" dirty="0" smtClean="0">
              <a:solidFill>
                <a:schemeClr val="tx1"/>
              </a:solidFill>
              <a:effectLst/>
              <a:latin typeface="+mn-lt"/>
              <a:ea typeface="+mn-ea"/>
              <a:cs typeface="+mn-cs"/>
            </a:endParaRPr>
          </a:p>
          <a:p>
            <a:r>
              <a:rPr lang="en-US" dirty="0" smtClean="0">
                <a:solidFill>
                  <a:schemeClr val="tx1"/>
                </a:solidFill>
              </a:rPr>
              <a:t>Atlantic Salmon</a:t>
            </a:r>
            <a:r>
              <a:rPr lang="en-US" baseline="0" dirty="0" smtClean="0">
                <a:solidFill>
                  <a:schemeClr val="tx1"/>
                </a:solidFill>
              </a:rPr>
              <a:t> </a:t>
            </a:r>
            <a:r>
              <a:rPr lang="en-US" b="1" dirty="0" smtClean="0">
                <a:solidFill>
                  <a:schemeClr val="tx1"/>
                </a:solidFill>
              </a:rPr>
              <a:t>Identification - </a:t>
            </a:r>
            <a:r>
              <a:rPr lang="en-US" dirty="0" smtClean="0">
                <a:solidFill>
                  <a:schemeClr val="tx1"/>
                </a:solidFill>
              </a:rPr>
              <a:t>The interior of the mouth of an Atlantic salmon is entirely white. Adult Atlantic salmon are graceful fish, deepening rearward from a small pointed head to the deepest point under the dorsal fin, then tapering to a slender caudal peduncle which supports a spreading and slightly </a:t>
            </a:r>
            <a:r>
              <a:rPr lang="en-US" dirty="0" err="1" smtClean="0">
                <a:solidFill>
                  <a:schemeClr val="tx1"/>
                </a:solidFill>
              </a:rPr>
              <a:t>emarginate</a:t>
            </a:r>
            <a:r>
              <a:rPr lang="en-US" dirty="0" smtClean="0">
                <a:solidFill>
                  <a:schemeClr val="tx1"/>
                </a:solidFill>
              </a:rPr>
              <a:t> caudal fin. Adults have black spots predominantly above the lateral line, although its caudal fin is usually unspotted. Atlantic salmon are distinguished from the Coho salmon because they have fewer than 13 rays in the anal fin. While they mature they take on a silver blue sheen. (see the Atlantic salmon fish cam) </a:t>
            </a:r>
          </a:p>
          <a:p>
            <a:endParaRPr lang="en-US" sz="1200" u="none" strike="noStrike" kern="1200" dirty="0" smtClean="0">
              <a:solidFill>
                <a:schemeClr val="tx1"/>
              </a:solidFill>
              <a:effectLst/>
              <a:latin typeface="+mn-lt"/>
              <a:ea typeface="+mn-ea"/>
              <a:cs typeface="+mn-cs"/>
            </a:endParaRPr>
          </a:p>
          <a:p>
            <a:endParaRPr lang="en-US" sz="1200" u="none" strike="noStrike" kern="1200" dirty="0" smtClean="0">
              <a:solidFill>
                <a:schemeClr val="tx1"/>
              </a:solidFill>
              <a:effectLst/>
              <a:latin typeface="+mn-lt"/>
              <a:ea typeface="+mn-ea"/>
              <a:cs typeface="+mn-cs"/>
            </a:endParaRPr>
          </a:p>
          <a:p>
            <a:r>
              <a:rPr lang="en-US" dirty="0" smtClean="0">
                <a:solidFill>
                  <a:schemeClr val="tx1"/>
                </a:solidFill>
              </a:rPr>
              <a:t>Chinook (King) </a:t>
            </a:r>
            <a:r>
              <a:rPr lang="en-US" b="1" dirty="0" smtClean="0">
                <a:solidFill>
                  <a:schemeClr val="tx1"/>
                </a:solidFill>
              </a:rPr>
              <a:t>Identification - </a:t>
            </a:r>
            <a:r>
              <a:rPr lang="en-US" dirty="0" smtClean="0">
                <a:solidFill>
                  <a:schemeClr val="tx1"/>
                </a:solidFill>
              </a:rPr>
              <a:t>Best identifying characteristic is teeth set in black gums. The base of the tail flares like the handle of a canoe paddle, offering the angler a grip sufficient to lift the fish. Like the </a:t>
            </a:r>
            <a:r>
              <a:rPr lang="en-US" dirty="0" err="1" smtClean="0">
                <a:solidFill>
                  <a:schemeClr val="tx1"/>
                </a:solidFill>
              </a:rPr>
              <a:t>coho</a:t>
            </a:r>
            <a:r>
              <a:rPr lang="en-US" dirty="0" smtClean="0">
                <a:solidFill>
                  <a:schemeClr val="tx1"/>
                </a:solidFill>
              </a:rPr>
              <a:t>, the interior of the mouth will also be gray or black. Tail spots are usually restricted to the top half of the tail, but may also appear on the lower half. The anal fin usually has 15 to 17 rays. Chinook Salmon do not jump and roll as much as </a:t>
            </a:r>
            <a:r>
              <a:rPr lang="en-US" dirty="0" err="1" smtClean="0">
                <a:solidFill>
                  <a:schemeClr val="tx1"/>
                </a:solidFill>
              </a:rPr>
              <a:t>coho</a:t>
            </a:r>
            <a:r>
              <a:rPr lang="en-US" dirty="0" smtClean="0">
                <a:solidFill>
                  <a:schemeClr val="tx1"/>
                </a:solidFill>
              </a:rPr>
              <a:t>, but have tremendous power and make long reel-screaming runs. </a:t>
            </a:r>
          </a:p>
          <a:p>
            <a:endParaRPr lang="en-US" sz="1200" u="none" strike="noStrike" kern="1200" dirty="0" smtClean="0">
              <a:solidFill>
                <a:schemeClr val="tx1"/>
              </a:solidFill>
              <a:effectLst/>
              <a:latin typeface="+mn-lt"/>
              <a:ea typeface="+mn-ea"/>
              <a:cs typeface="+mn-cs"/>
            </a:endParaRPr>
          </a:p>
          <a:p>
            <a:endParaRPr lang="en-US" sz="1200" u="none" strike="noStrike" kern="1200" dirty="0" smtClean="0">
              <a:solidFill>
                <a:schemeClr val="tx1"/>
              </a:solidFill>
              <a:effectLst/>
              <a:latin typeface="+mn-lt"/>
              <a:ea typeface="+mn-ea"/>
              <a:cs typeface="+mn-cs"/>
            </a:endParaRPr>
          </a:p>
          <a:p>
            <a:endParaRPr lang="en-US" sz="1200" u="none" strike="noStrike" kern="1200" dirty="0" smtClean="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u="none" strike="noStrike" kern="1200" dirty="0" smtClean="0">
              <a:solidFill>
                <a:schemeClr val="tx1"/>
              </a:solidFill>
              <a:effectLst/>
              <a:latin typeface="+mn-lt"/>
              <a:ea typeface="+mn-ea"/>
              <a:cs typeface="+mn-cs"/>
            </a:endParaRPr>
          </a:p>
          <a:p>
            <a:endParaRPr lang="en-US" dirty="0" smtClean="0">
              <a:solidFill>
                <a:schemeClr val="tx1"/>
              </a:solidFill>
            </a:endParaRPr>
          </a:p>
          <a:p>
            <a:endParaRPr lang="en-US" dirty="0">
              <a:solidFill>
                <a:schemeClr val="tx1"/>
              </a:solidFill>
            </a:endParaRPr>
          </a:p>
        </p:txBody>
      </p:sp>
      <p:sp>
        <p:nvSpPr>
          <p:cNvPr id="4" name="Slide Number Placeholder 3"/>
          <p:cNvSpPr>
            <a:spLocks noGrp="1"/>
          </p:cNvSpPr>
          <p:nvPr>
            <p:ph type="sldNum" sz="quarter" idx="10"/>
          </p:nvPr>
        </p:nvSpPr>
        <p:spPr/>
        <p:txBody>
          <a:bodyPr/>
          <a:lstStyle/>
          <a:p>
            <a:fld id="{A05DCC2A-5F31-924B-8131-C794CB38CED5}" type="slidenum">
              <a:rPr lang="en-US" smtClean="0"/>
              <a:t>6</a:t>
            </a:fld>
            <a:endParaRPr lang="en-US"/>
          </a:p>
        </p:txBody>
      </p:sp>
    </p:spTree>
    <p:extLst>
      <p:ext uri="{BB962C8B-B14F-4D97-AF65-F5344CB8AC3E}">
        <p14:creationId xmlns:p14="http://schemas.microsoft.com/office/powerpoint/2010/main" val="211759865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smtClean="0"/>
          </a:p>
          <a:p>
            <a:r>
              <a:rPr lang="en-US" sz="1200" kern="1200" dirty="0" smtClean="0">
                <a:solidFill>
                  <a:schemeClr val="tx1"/>
                </a:solidFill>
                <a:effectLst/>
                <a:latin typeface="+mn-lt"/>
                <a:ea typeface="+mn-ea"/>
                <a:cs typeface="+mn-cs"/>
              </a:rPr>
              <a:t>Otoliths are commonly referred to as "</a:t>
            </a:r>
            <a:r>
              <a:rPr lang="en-US" sz="1200" kern="1200" dirty="0" err="1" smtClean="0">
                <a:solidFill>
                  <a:schemeClr val="tx1"/>
                </a:solidFill>
                <a:effectLst/>
                <a:latin typeface="+mn-lt"/>
                <a:ea typeface="+mn-ea"/>
                <a:cs typeface="+mn-cs"/>
              </a:rPr>
              <a:t>earstones</a:t>
            </a:r>
            <a:r>
              <a:rPr lang="en-US" sz="1200" kern="1200" dirty="0" smtClean="0">
                <a:solidFill>
                  <a:schemeClr val="tx1"/>
                </a:solidFill>
                <a:effectLst/>
                <a:latin typeface="+mn-lt"/>
                <a:ea typeface="+mn-ea"/>
                <a:cs typeface="+mn-cs"/>
              </a:rPr>
              <a:t>" or "fish ear bones." They are hard, calcium carbonate structures located directly behind the brain of teleost (bony) fish. Otoliths help with balance, orientation, and sound detection-much like the inner ear of mammals. They are not attached to the skull, but "float" beneath the brain inside the soft, transparent inner ear canals.</a:t>
            </a:r>
          </a:p>
          <a:p>
            <a:r>
              <a:rPr lang="en-US" sz="1200" kern="1200" dirty="0" smtClean="0">
                <a:solidFill>
                  <a:schemeClr val="tx1"/>
                </a:solidFill>
                <a:effectLst/>
                <a:latin typeface="+mn-lt"/>
                <a:ea typeface="+mn-ea"/>
                <a:cs typeface="+mn-cs"/>
              </a:rPr>
              <a:t> </a:t>
            </a:r>
            <a:endParaRPr lang="en-US" dirty="0" smtClean="0"/>
          </a:p>
          <a:p>
            <a:r>
              <a:rPr lang="en-US" sz="1200" kern="1200" dirty="0" smtClean="0">
                <a:solidFill>
                  <a:schemeClr val="tx1"/>
                </a:solidFill>
                <a:effectLst/>
                <a:latin typeface="+mn-lt"/>
                <a:ea typeface="+mn-ea"/>
                <a:cs typeface="+mn-cs"/>
              </a:rPr>
              <a:t>Otoliths have a very distinct shape, which is characteristic of the species of fish. That is, different fish species have differently shaped otoliths. Indeed, the shape is so distinctive that biologists can use the otoliths recovered from seal and bird stomachs and droppings to determine the type of fish they ate. </a:t>
            </a:r>
          </a:p>
          <a:p>
            <a:r>
              <a:rPr lang="en-US" sz="1200" kern="1200" dirty="0" smtClean="0">
                <a:solidFill>
                  <a:schemeClr val="tx1"/>
                </a:solidFill>
                <a:effectLst/>
                <a:latin typeface="+mn-lt"/>
                <a:ea typeface="+mn-ea"/>
                <a:cs typeface="+mn-cs"/>
              </a:rPr>
              <a:t> </a:t>
            </a:r>
          </a:p>
          <a:p>
            <a:endParaRPr lang="en-US" dirty="0" smtClean="0"/>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A05DCC2A-5F31-924B-8131-C794CB38CED5}" type="slidenum">
              <a:rPr lang="en-US" smtClean="0"/>
              <a:t>7</a:t>
            </a:fld>
            <a:endParaRPr lang="en-US"/>
          </a:p>
        </p:txBody>
      </p:sp>
    </p:spTree>
    <p:extLst>
      <p:ext uri="{BB962C8B-B14F-4D97-AF65-F5344CB8AC3E}">
        <p14:creationId xmlns:p14="http://schemas.microsoft.com/office/powerpoint/2010/main" val="255819485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diagram shows the location</a:t>
            </a:r>
            <a:r>
              <a:rPr lang="en-US" baseline="0" dirty="0" smtClean="0"/>
              <a:t> of the inner ear structure within the head of a fish.  The otoliths are behind the brain and semi-circular canals.  One of the objections of today’s dissection will be to remove the fish otolith.  It is HIGHLY recommended to watch a couple of </a:t>
            </a:r>
            <a:r>
              <a:rPr lang="en-US" baseline="0" dirty="0" err="1" smtClean="0"/>
              <a:t>youtube</a:t>
            </a:r>
            <a:r>
              <a:rPr lang="en-US" baseline="0" dirty="0" smtClean="0"/>
              <a:t> videos and practice removing the otoliths form the salmon heads before doing it with the class (see the first slide notes in this presentation for </a:t>
            </a:r>
            <a:r>
              <a:rPr lang="en-US" baseline="0" dirty="0" err="1" smtClean="0"/>
              <a:t>youtube</a:t>
            </a:r>
            <a:r>
              <a:rPr lang="en-US" baseline="0" dirty="0" smtClean="0"/>
              <a:t> links). It takes a little bit of practice, but once you do one or two successfully, it becomes easier. </a:t>
            </a:r>
          </a:p>
        </p:txBody>
      </p:sp>
      <p:sp>
        <p:nvSpPr>
          <p:cNvPr id="4" name="Slide Number Placeholder 3"/>
          <p:cNvSpPr>
            <a:spLocks noGrp="1"/>
          </p:cNvSpPr>
          <p:nvPr>
            <p:ph type="sldNum" sz="quarter" idx="10"/>
          </p:nvPr>
        </p:nvSpPr>
        <p:spPr/>
        <p:txBody>
          <a:bodyPr/>
          <a:lstStyle/>
          <a:p>
            <a:fld id="{00F6B30C-4948-AC4E-A971-35152792416C}" type="slidenum">
              <a:rPr lang="en-US" smtClean="0"/>
              <a:pPr/>
              <a:t>8</a:t>
            </a:fld>
            <a:endParaRPr lang="en-US"/>
          </a:p>
        </p:txBody>
      </p:sp>
    </p:spTree>
    <p:extLst>
      <p:ext uri="{BB962C8B-B14F-4D97-AF65-F5344CB8AC3E}">
        <p14:creationId xmlns:p14="http://schemas.microsoft.com/office/powerpoint/2010/main" val="130518123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The class will be divided into groups of 4. Each group will dissect one fish head following the instructions laid out on the “Fish Head Dissection Instruction”.  They will examine/</a:t>
            </a:r>
            <a:r>
              <a:rPr lang="en-US" sz="1200" kern="1200" baseline="0" dirty="0" smtClean="0">
                <a:solidFill>
                  <a:schemeClr val="tx1"/>
                </a:solidFill>
                <a:effectLst/>
                <a:latin typeface="+mn-lt"/>
                <a:ea typeface="+mn-ea"/>
                <a:cs typeface="+mn-cs"/>
              </a:rPr>
              <a:t>dissect the gills, eye, nostrils, mouth, brain, and otoliths. </a:t>
            </a:r>
            <a:r>
              <a:rPr lang="en-US" sz="1200" kern="1200" dirty="0" smtClean="0">
                <a:solidFill>
                  <a:schemeClr val="tx1"/>
                </a:solidFill>
                <a:effectLst/>
                <a:latin typeface="+mn-lt"/>
                <a:ea typeface="+mn-ea"/>
                <a:cs typeface="+mn-cs"/>
              </a:rPr>
              <a:t> During the dissection, students will answer the questions on the “Fish Head Dissection Worksheet”.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The otolith dissection will be the most difficult task!</a:t>
            </a:r>
          </a:p>
          <a:p>
            <a:endParaRPr lang="en-US" dirty="0"/>
          </a:p>
        </p:txBody>
      </p:sp>
      <p:sp>
        <p:nvSpPr>
          <p:cNvPr id="4" name="Slide Number Placeholder 3"/>
          <p:cNvSpPr>
            <a:spLocks noGrp="1"/>
          </p:cNvSpPr>
          <p:nvPr>
            <p:ph type="sldNum" sz="quarter" idx="10"/>
          </p:nvPr>
        </p:nvSpPr>
        <p:spPr/>
        <p:txBody>
          <a:bodyPr/>
          <a:lstStyle/>
          <a:p>
            <a:fld id="{00F6B30C-4948-AC4E-A971-35152792416C}" type="slidenum">
              <a:rPr lang="en-US" smtClean="0"/>
              <a:pPr/>
              <a:t>9</a:t>
            </a:fld>
            <a:endParaRPr lang="en-US"/>
          </a:p>
        </p:txBody>
      </p:sp>
    </p:spTree>
    <p:extLst>
      <p:ext uri="{BB962C8B-B14F-4D97-AF65-F5344CB8AC3E}">
        <p14:creationId xmlns:p14="http://schemas.microsoft.com/office/powerpoint/2010/main" val="332158490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600" b="1" u="sng" dirty="0" smtClean="0"/>
              <a:t>Day two. The following slides are </a:t>
            </a:r>
            <a:r>
              <a:rPr lang="en-US" sz="1600" b="1" u="sng" dirty="0" err="1" smtClean="0"/>
              <a:t>ment</a:t>
            </a:r>
            <a:r>
              <a:rPr lang="en-US" sz="1600" b="1" u="sng" dirty="0" smtClean="0"/>
              <a:t> to be shown to students on the second day of the</a:t>
            </a:r>
            <a:r>
              <a:rPr lang="en-US" sz="1600" b="1" u="sng" baseline="0" dirty="0" smtClean="0"/>
              <a:t> lesson – after the fish head dissection is complete. </a:t>
            </a:r>
            <a:endParaRPr lang="en-US" sz="1600" b="1" u="sng" dirty="0" smtClean="0"/>
          </a:p>
          <a:p>
            <a:endParaRPr lang="en-US" baseline="0" dirty="0" smtClean="0"/>
          </a:p>
          <a:p>
            <a:r>
              <a:rPr lang="en-US" baseline="0" dirty="0" smtClean="0"/>
              <a:t>Picture on the right is a </a:t>
            </a:r>
            <a:r>
              <a:rPr lang="en-US" baseline="0" dirty="0" err="1" smtClean="0"/>
              <a:t>chinook</a:t>
            </a:r>
            <a:r>
              <a:rPr lang="en-US" baseline="0" dirty="0" smtClean="0"/>
              <a:t> salmon, on the left a </a:t>
            </a:r>
            <a:r>
              <a:rPr lang="en-US" baseline="0" dirty="0" err="1" smtClean="0"/>
              <a:t>chinook</a:t>
            </a:r>
            <a:r>
              <a:rPr lang="en-US" baseline="0" dirty="0" smtClean="0"/>
              <a:t> salmon otolith. </a:t>
            </a:r>
          </a:p>
          <a:p>
            <a:endParaRPr lang="en-US" baseline="0" dirty="0" smtClean="0"/>
          </a:p>
          <a:p>
            <a:r>
              <a:rPr lang="en-US" baseline="0" dirty="0" smtClean="0"/>
              <a:t>There is a direct relationship between otolith growth and fish growth.  In fact, this relationship can be used to estimate the size of a fish if you only know the size of the otolith.  This is exactly what the students are going to do in today’s lesson.  First they will investigate this relationship by creating a scatterplot of the otolith length vs. salmon body length.  Note: </a:t>
            </a:r>
          </a:p>
          <a:p>
            <a:endParaRPr lang="en-US" baseline="0"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Students</a:t>
            </a:r>
            <a:r>
              <a:rPr lang="en-US" sz="1200" kern="1200" baseline="0" dirty="0" smtClean="0">
                <a:solidFill>
                  <a:schemeClr val="tx1"/>
                </a:solidFill>
                <a:effectLst/>
                <a:latin typeface="+mn-lt"/>
                <a:ea typeface="+mn-ea"/>
                <a:cs typeface="+mn-cs"/>
              </a:rPr>
              <a:t> will measure the width and length of the otolith and use that</a:t>
            </a:r>
            <a:r>
              <a:rPr lang="en-US" sz="1200" kern="1200" dirty="0" smtClean="0">
                <a:solidFill>
                  <a:schemeClr val="tx1"/>
                </a:solidFill>
                <a:effectLst/>
                <a:latin typeface="+mn-lt"/>
                <a:ea typeface="+mn-ea"/>
                <a:cs typeface="+mn-cs"/>
              </a:rPr>
              <a:t> to reconstruct the reconstruct the original size of the</a:t>
            </a:r>
            <a:r>
              <a:rPr lang="en-US" sz="1200" kern="1200" baseline="0" dirty="0" smtClean="0">
                <a:solidFill>
                  <a:schemeClr val="tx1"/>
                </a:solidFill>
                <a:effectLst/>
                <a:latin typeface="+mn-lt"/>
                <a:ea typeface="+mn-ea"/>
                <a:cs typeface="+mn-cs"/>
              </a:rPr>
              <a:t> fish.  In their</a:t>
            </a:r>
            <a:r>
              <a:rPr lang="en-US" sz="1200" kern="1200" dirty="0" smtClean="0">
                <a:solidFill>
                  <a:schemeClr val="tx1"/>
                </a:solidFill>
                <a:effectLst/>
                <a:latin typeface="+mn-lt"/>
                <a:ea typeface="+mn-ea"/>
                <a:cs typeface="+mn-cs"/>
              </a:rPr>
              <a:t> worksheet, they</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will compare the size distribution of two groups of Chinook salmon caught using two different fishing methods; Lake Michigan salmon caught by recreational fisherman using pole and line and Alaskan salmon caught by commercial fisherman with nets.  The first step will be to plot the otolith vs. body length data for the Lake Michigan salmon and describe the relationship.  Next they will use this relationship to estimate the size of the Alaskan salmon based on the length of the otoliths they removed in the previous less.  Finally, they will make a histogram (also called a bar graph), which will allow them to compare the size distribution of the two groups of fish. </a:t>
            </a:r>
          </a:p>
          <a:p>
            <a:endParaRPr lang="en-US" baseline="0" dirty="0" smtClean="0"/>
          </a:p>
          <a:p>
            <a:endParaRPr lang="en-US" dirty="0"/>
          </a:p>
        </p:txBody>
      </p:sp>
      <p:sp>
        <p:nvSpPr>
          <p:cNvPr id="4" name="Slide Number Placeholder 3"/>
          <p:cNvSpPr>
            <a:spLocks noGrp="1"/>
          </p:cNvSpPr>
          <p:nvPr>
            <p:ph type="sldNum" sz="quarter" idx="10"/>
          </p:nvPr>
        </p:nvSpPr>
        <p:spPr/>
        <p:txBody>
          <a:bodyPr/>
          <a:lstStyle/>
          <a:p>
            <a:fld id="{00F6B30C-4948-AC4E-A971-35152792416C}" type="slidenum">
              <a:rPr lang="en-US" smtClean="0"/>
              <a:pPr/>
              <a:t>10</a:t>
            </a:fld>
            <a:endParaRPr lang="en-US"/>
          </a:p>
        </p:txBody>
      </p:sp>
    </p:spTree>
    <p:extLst>
      <p:ext uri="{BB962C8B-B14F-4D97-AF65-F5344CB8AC3E}">
        <p14:creationId xmlns:p14="http://schemas.microsoft.com/office/powerpoint/2010/main" val="319226505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Describing the slide: </a:t>
            </a:r>
          </a:p>
          <a:p>
            <a:r>
              <a:rPr lang="en-US" dirty="0" smtClean="0"/>
              <a:t>The commercial salmon fishery in the pacific / Alaska uses nets to capture salmon.  The salmon come back to the home rivers in great schools</a:t>
            </a:r>
            <a:r>
              <a:rPr lang="en-US" baseline="0" dirty="0" smtClean="0"/>
              <a:t> – this is where fisherman often target them with nets.  </a:t>
            </a:r>
            <a:r>
              <a:rPr lang="en-US" dirty="0" smtClean="0"/>
              <a:t>Ask the class: “Are</a:t>
            </a:r>
            <a:r>
              <a:rPr lang="en-US" baseline="0" dirty="0" smtClean="0"/>
              <a:t> fish a school generally similar sizes – or all different sizes?” (answer should be similar sizes). Question 2: “Do you think that the fisherman are catching fish of similar sizes or all different sizes?” (answer should be similar sizes).  Tell the class that they will test this hypothesis by looking at the relationship between the otolith size and the body size of the fish they dissected in the previous lesson. </a:t>
            </a:r>
            <a:endParaRPr lang="en-US" dirty="0"/>
          </a:p>
        </p:txBody>
      </p:sp>
      <p:sp>
        <p:nvSpPr>
          <p:cNvPr id="4" name="Slide Number Placeholder 3"/>
          <p:cNvSpPr>
            <a:spLocks noGrp="1"/>
          </p:cNvSpPr>
          <p:nvPr>
            <p:ph type="sldNum" sz="quarter" idx="10"/>
          </p:nvPr>
        </p:nvSpPr>
        <p:spPr/>
        <p:txBody>
          <a:bodyPr/>
          <a:lstStyle/>
          <a:p>
            <a:fld id="{00F6B30C-4948-AC4E-A971-35152792416C}" type="slidenum">
              <a:rPr lang="en-US" smtClean="0"/>
              <a:pPr/>
              <a:t>11</a:t>
            </a:fld>
            <a:endParaRPr lang="en-US"/>
          </a:p>
        </p:txBody>
      </p:sp>
    </p:spTree>
    <p:extLst>
      <p:ext uri="{BB962C8B-B14F-4D97-AF65-F5344CB8AC3E}">
        <p14:creationId xmlns:p14="http://schemas.microsoft.com/office/powerpoint/2010/main" val="189737000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It</a:t>
            </a:r>
            <a:r>
              <a:rPr lang="en-US" baseline="0" dirty="0" smtClean="0"/>
              <a:t> turns out our batch of</a:t>
            </a:r>
            <a:r>
              <a:rPr lang="en-US" dirty="0" smtClean="0"/>
              <a:t> fish from Catalina</a:t>
            </a:r>
            <a:r>
              <a:rPr lang="en-US" baseline="0" dirty="0" smtClean="0"/>
              <a:t> offshore products were all commercially caught wild Chinook Salmon. There were not any farmed Atlantic salmon, even though they told us there would be.  Therefore, we will be comparing our salmon to a batch of salmon caught from Lake Michigan.  The Chinook salmon in the great lakes are caught in a recreational fishery with pole and line.  Question: “How many of you &lt;students&gt; have used a fishing pole to catch fish?”. Question 2: “Where all the fish similar sizes, or many different sizes?”, Question 3: “Do you think the salmon from Lake Michigan will be similar sizes, or all different sizes?” We will test this hypothesis today. </a:t>
            </a:r>
            <a:endParaRPr lang="en-US" dirty="0"/>
          </a:p>
        </p:txBody>
      </p:sp>
      <p:sp>
        <p:nvSpPr>
          <p:cNvPr id="4" name="Slide Number Placeholder 3"/>
          <p:cNvSpPr>
            <a:spLocks noGrp="1"/>
          </p:cNvSpPr>
          <p:nvPr>
            <p:ph type="sldNum" sz="quarter" idx="10"/>
          </p:nvPr>
        </p:nvSpPr>
        <p:spPr/>
        <p:txBody>
          <a:bodyPr/>
          <a:lstStyle/>
          <a:p>
            <a:fld id="{00F6B30C-4948-AC4E-A971-35152792416C}" type="slidenum">
              <a:rPr lang="en-US" smtClean="0"/>
              <a:pPr/>
              <a:t>12</a:t>
            </a:fld>
            <a:endParaRPr lang="en-US"/>
          </a:p>
        </p:txBody>
      </p:sp>
    </p:spTree>
    <p:extLst>
      <p:ext uri="{BB962C8B-B14F-4D97-AF65-F5344CB8AC3E}">
        <p14:creationId xmlns:p14="http://schemas.microsoft.com/office/powerpoint/2010/main" val="122661596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Students</a:t>
            </a:r>
            <a:r>
              <a:rPr lang="en-US" sz="1200" kern="1200" baseline="0" dirty="0" smtClean="0">
                <a:solidFill>
                  <a:schemeClr val="tx1"/>
                </a:solidFill>
                <a:effectLst/>
                <a:latin typeface="+mn-lt"/>
                <a:ea typeface="+mn-ea"/>
                <a:cs typeface="+mn-cs"/>
              </a:rPr>
              <a:t> will measure the width and length of the otolith and use that</a:t>
            </a:r>
            <a:r>
              <a:rPr lang="en-US" sz="1200" kern="1200" dirty="0" smtClean="0">
                <a:solidFill>
                  <a:schemeClr val="tx1"/>
                </a:solidFill>
                <a:effectLst/>
                <a:latin typeface="+mn-lt"/>
                <a:ea typeface="+mn-ea"/>
                <a:cs typeface="+mn-cs"/>
              </a:rPr>
              <a:t> to reconstruct the reconstruct the original size of the</a:t>
            </a:r>
            <a:r>
              <a:rPr lang="en-US" sz="1200" kern="1200" baseline="0" dirty="0" smtClean="0">
                <a:solidFill>
                  <a:schemeClr val="tx1"/>
                </a:solidFill>
                <a:effectLst/>
                <a:latin typeface="+mn-lt"/>
                <a:ea typeface="+mn-ea"/>
                <a:cs typeface="+mn-cs"/>
              </a:rPr>
              <a:t> fish.  In their</a:t>
            </a:r>
            <a:r>
              <a:rPr lang="en-US" sz="1200" kern="1200" dirty="0" smtClean="0">
                <a:solidFill>
                  <a:schemeClr val="tx1"/>
                </a:solidFill>
                <a:effectLst/>
                <a:latin typeface="+mn-lt"/>
                <a:ea typeface="+mn-ea"/>
                <a:cs typeface="+mn-cs"/>
              </a:rPr>
              <a:t> worksheet, they</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will compare the size distribution of two groups of Chinook salmon caught using two different fishing methods; Lake Michigan salmon caught by recreational fisherman using pole and line and Alaskan salmon caught by commercial fisherman with nets.  The first step will be to plot the otolith vs. body length data for the Lake Michigan salmon and describe the relationship.  Next they will use this relationship to estimate the size of the Alaskan salmon based on the length of the otoliths they removed in the previous less.  They will then make a histogram (also called a bar graph), which will allow them to compare the size distribution of the two groups of fish.  The final step is analyzing</a:t>
            </a:r>
            <a:r>
              <a:rPr lang="en-US" sz="1200" kern="1200" baseline="0" dirty="0" smtClean="0">
                <a:solidFill>
                  <a:schemeClr val="tx1"/>
                </a:solidFill>
                <a:effectLst/>
                <a:latin typeface="+mn-lt"/>
                <a:ea typeface="+mn-ea"/>
                <a:cs typeface="+mn-cs"/>
              </a:rPr>
              <a:t> or interpreting the results. This is perhaps the most important step where the teacher can check the understanding of the students. They must be able to explain the graphs to someone who has never seen the graph before (and doesn’t have the graph in front of them). The next two slides help to explain the graphs to the teacher. </a:t>
            </a:r>
            <a:endParaRPr lang="en-US" sz="1200" kern="1200" dirty="0" smtClean="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00F6B30C-4948-AC4E-A971-35152792416C}" type="slidenum">
              <a:rPr lang="en-US" smtClean="0"/>
              <a:pPr/>
              <a:t>13</a:t>
            </a:fld>
            <a:endParaRPr lang="en-US"/>
          </a:p>
        </p:txBody>
      </p:sp>
    </p:spTree>
    <p:extLst>
      <p:ext uri="{BB962C8B-B14F-4D97-AF65-F5344CB8AC3E}">
        <p14:creationId xmlns:p14="http://schemas.microsoft.com/office/powerpoint/2010/main" val="225251670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slide is simply to mark the end of the slide show for the students. The remaining two</a:t>
            </a:r>
            <a:r>
              <a:rPr lang="en-US" baseline="0" dirty="0" smtClean="0"/>
              <a:t> slides are for the teacher. They help explain the graphs that the students have to create. </a:t>
            </a:r>
            <a:endParaRPr lang="en-US" dirty="0"/>
          </a:p>
        </p:txBody>
      </p:sp>
      <p:sp>
        <p:nvSpPr>
          <p:cNvPr id="4" name="Slide Number Placeholder 3"/>
          <p:cNvSpPr>
            <a:spLocks noGrp="1"/>
          </p:cNvSpPr>
          <p:nvPr>
            <p:ph type="sldNum" sz="quarter" idx="10"/>
          </p:nvPr>
        </p:nvSpPr>
        <p:spPr/>
        <p:txBody>
          <a:bodyPr/>
          <a:lstStyle/>
          <a:p>
            <a:fld id="{00F6B30C-4948-AC4E-A971-35152792416C}" type="slidenum">
              <a:rPr lang="en-US" smtClean="0"/>
              <a:pPr/>
              <a:t>14</a:t>
            </a:fld>
            <a:endParaRPr lang="en-US"/>
          </a:p>
        </p:txBody>
      </p:sp>
    </p:spTree>
    <p:extLst>
      <p:ext uri="{BB962C8B-B14F-4D97-AF65-F5344CB8AC3E}">
        <p14:creationId xmlns:p14="http://schemas.microsoft.com/office/powerpoint/2010/main" val="233519656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Teacher slide: </a:t>
            </a:r>
            <a:r>
              <a:rPr lang="en-US" dirty="0" smtClean="0"/>
              <a:t>Otolith Length vs. Body Length Scatterplot </a:t>
            </a:r>
          </a:p>
          <a:p>
            <a:endParaRPr lang="en-US" dirty="0" smtClean="0"/>
          </a:p>
          <a:p>
            <a:r>
              <a:rPr lang="en-US" dirty="0" smtClean="0"/>
              <a:t>Make sure students know how</a:t>
            </a:r>
            <a:r>
              <a:rPr lang="en-US" baseline="0" dirty="0" smtClean="0"/>
              <a:t> to describe the graph to someone who has never seen the graph and cannot see the graph (so the student will have to describe what is on each axis!)</a:t>
            </a:r>
          </a:p>
          <a:p>
            <a:endParaRPr lang="en-US" baseline="0"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Example answer: The relationship is a positive linear relationship. As the otolith length increases, the body length increases.  The relationship appears relatively strong. </a:t>
            </a:r>
          </a:p>
          <a:p>
            <a:endParaRPr lang="en-US" sz="1200" kern="1200" dirty="0" smtClean="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The formula on</a:t>
            </a:r>
            <a:r>
              <a:rPr lang="en-US" sz="1200" kern="1200" baseline="0" dirty="0" smtClean="0">
                <a:solidFill>
                  <a:schemeClr val="tx1"/>
                </a:solidFill>
                <a:effectLst/>
                <a:latin typeface="+mn-lt"/>
                <a:ea typeface="+mn-ea"/>
                <a:cs typeface="+mn-cs"/>
              </a:rPr>
              <a:t> the graph</a:t>
            </a:r>
            <a:r>
              <a:rPr lang="en-US" sz="1200" kern="1200" dirty="0" smtClean="0">
                <a:solidFill>
                  <a:schemeClr val="tx1"/>
                </a:solidFill>
                <a:effectLst/>
                <a:latin typeface="+mn-lt"/>
                <a:ea typeface="+mn-ea"/>
                <a:cs typeface="+mn-cs"/>
              </a:rPr>
              <a:t> is the linear equation that relates the otolith length to the body length.  This equation is calculated from the Lake Michigan salmon data in table 1 in the Exploring Otolith Data worksheet.   As you can see from your first scatter plot above, the relationship is not perfect. There is a considerable amount of ‘scatter’. </a:t>
            </a:r>
            <a:r>
              <a:rPr lang="en-US" baseline="0" dirty="0" smtClean="0"/>
              <a:t>Why are the data points not all on the line? Answer:  </a:t>
            </a:r>
            <a:r>
              <a:rPr lang="en-US" sz="1200" kern="1200" dirty="0" smtClean="0">
                <a:solidFill>
                  <a:schemeClr val="tx1"/>
                </a:solidFill>
                <a:effectLst/>
                <a:latin typeface="+mn-lt"/>
                <a:ea typeface="+mn-ea"/>
                <a:cs typeface="+mn-cs"/>
              </a:rPr>
              <a:t>Each fish is an individual! Not all the students in the class are the same shape/size – even though most are similar ages.  Similarly, not all fish come in the same shape/size. Some may be shorter and fatter, while others long and lean.  Body length does not tell the entire story.  Similarly, different things can impact otolith growth including stresses such as disease or nutrition deficiency or natural variables like temperature.  These factors can result in individuals having a slightly different relationship between otolith growth and body growth. </a:t>
            </a: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 One way to quantify the strength of the relationship is by calculating the R</a:t>
            </a:r>
            <a:r>
              <a:rPr lang="en-US" sz="1200" kern="1200" baseline="30000" dirty="0" smtClean="0">
                <a:solidFill>
                  <a:schemeClr val="tx1"/>
                </a:solidFill>
                <a:effectLst/>
                <a:latin typeface="+mn-lt"/>
                <a:ea typeface="+mn-ea"/>
                <a:cs typeface="+mn-cs"/>
              </a:rPr>
              <a:t>2</a:t>
            </a:r>
            <a:r>
              <a:rPr lang="en-US" sz="1200" kern="1200" dirty="0" smtClean="0">
                <a:solidFill>
                  <a:schemeClr val="tx1"/>
                </a:solidFill>
                <a:effectLst/>
                <a:latin typeface="+mn-lt"/>
                <a:ea typeface="+mn-ea"/>
                <a:cs typeface="+mn-cs"/>
              </a:rPr>
              <a:t> value of the data in relation to the equation.  The R</a:t>
            </a:r>
            <a:r>
              <a:rPr lang="en-US" sz="1200" kern="1200" baseline="30000" dirty="0" smtClean="0">
                <a:solidFill>
                  <a:schemeClr val="tx1"/>
                </a:solidFill>
                <a:effectLst/>
                <a:latin typeface="+mn-lt"/>
                <a:ea typeface="+mn-ea"/>
                <a:cs typeface="+mn-cs"/>
              </a:rPr>
              <a:t>2</a:t>
            </a:r>
            <a:r>
              <a:rPr lang="en-US" sz="1200" kern="1200" dirty="0" smtClean="0">
                <a:solidFill>
                  <a:schemeClr val="tx1"/>
                </a:solidFill>
                <a:effectLst/>
                <a:latin typeface="+mn-lt"/>
                <a:ea typeface="+mn-ea"/>
                <a:cs typeface="+mn-cs"/>
              </a:rPr>
              <a:t> value indicates how well the data fit the equation.  If the data form a perfect straight line, the R</a:t>
            </a:r>
            <a:r>
              <a:rPr lang="en-US" sz="1200" kern="1200" baseline="30000" dirty="0" smtClean="0">
                <a:solidFill>
                  <a:schemeClr val="tx1"/>
                </a:solidFill>
                <a:effectLst/>
                <a:latin typeface="+mn-lt"/>
                <a:ea typeface="+mn-ea"/>
                <a:cs typeface="+mn-cs"/>
              </a:rPr>
              <a:t>2</a:t>
            </a:r>
            <a:r>
              <a:rPr lang="en-US" sz="1200" kern="1200" dirty="0" smtClean="0">
                <a:solidFill>
                  <a:schemeClr val="tx1"/>
                </a:solidFill>
                <a:effectLst/>
                <a:latin typeface="+mn-lt"/>
                <a:ea typeface="+mn-ea"/>
                <a:cs typeface="+mn-cs"/>
              </a:rPr>
              <a:t> value would be 1. If the data are scattered randomly with no clear relationship, the R2 would be 0.  If the R</a:t>
            </a:r>
            <a:r>
              <a:rPr lang="en-US" sz="1200" kern="1200" baseline="30000" dirty="0" smtClean="0">
                <a:solidFill>
                  <a:schemeClr val="tx1"/>
                </a:solidFill>
                <a:effectLst/>
                <a:latin typeface="+mn-lt"/>
                <a:ea typeface="+mn-ea"/>
                <a:cs typeface="+mn-cs"/>
              </a:rPr>
              <a:t>2</a:t>
            </a:r>
            <a:r>
              <a:rPr lang="en-US" sz="1200" kern="1200" dirty="0" smtClean="0">
                <a:solidFill>
                  <a:schemeClr val="tx1"/>
                </a:solidFill>
                <a:effectLst/>
                <a:latin typeface="+mn-lt"/>
                <a:ea typeface="+mn-ea"/>
                <a:cs typeface="+mn-cs"/>
              </a:rPr>
              <a:t> value is positive, the relationship is positive (and vice versa for negative). In our case, the R2 value for the otolith length vs. body length is 0.577.  This means that the relationship is moderately strong and positive. When you use the formula to calculate the body length of the Alaskan salmon we are making a rough estimation. In reality the actual fish body length may be slightly larger or smaller.  </a:t>
            </a:r>
          </a:p>
          <a:p>
            <a:endParaRPr lang="en-US" sz="1200" kern="1200" dirty="0" smtClean="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00F6B30C-4948-AC4E-A971-35152792416C}" type="slidenum">
              <a:rPr lang="en-US" smtClean="0"/>
              <a:pPr/>
              <a:t>15</a:t>
            </a:fld>
            <a:endParaRPr lang="en-US"/>
          </a:p>
        </p:txBody>
      </p:sp>
    </p:spTree>
    <p:extLst>
      <p:ext uri="{BB962C8B-B14F-4D97-AF65-F5344CB8AC3E}">
        <p14:creationId xmlns:p14="http://schemas.microsoft.com/office/powerpoint/2010/main" val="350820069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Teacher slide </a:t>
            </a:r>
            <a:r>
              <a:rPr lang="en-US" dirty="0" smtClean="0"/>
              <a:t>- Salmon Body Length Histogram Answer.  Make sure the students understand how</a:t>
            </a:r>
            <a:r>
              <a:rPr lang="en-US" baseline="0" dirty="0" smtClean="0"/>
              <a:t> to describe the data using the axis labels in their answer (e.g., “the lake Michigan salmon have a wide distribution of body lengths from about 40 to 90 cm with  a general peak in the middle of the distribution &lt;roughly normally distributed&gt;, while the Alaskan salmon have a very narrow range of body sizes from 50-60cm”.  This makes sense because of how the fish a caught. Nets are largely size selective because they catch school of fish that are all roughly the same size. Pole and line fishing is less size selective because it doesn’t target large school).</a:t>
            </a:r>
          </a:p>
          <a:p>
            <a:endParaRPr lang="en-US" baseline="0" dirty="0" smtClean="0"/>
          </a:p>
          <a:p>
            <a:r>
              <a:rPr lang="en-US" dirty="0" smtClean="0"/>
              <a:t>General</a:t>
            </a:r>
            <a:r>
              <a:rPr lang="en-US" baseline="0" dirty="0" smtClean="0"/>
              <a:t> graph description: </a:t>
            </a:r>
            <a:r>
              <a:rPr lang="en-US" sz="1200" kern="1200" dirty="0" smtClean="0">
                <a:solidFill>
                  <a:schemeClr val="tx1"/>
                </a:solidFill>
                <a:effectLst/>
                <a:latin typeface="+mn-lt"/>
                <a:ea typeface="+mn-ea"/>
                <a:cs typeface="+mn-cs"/>
              </a:rPr>
              <a:t>The Alaskan salmon are all similar sizes while the Lake Michigan Salmon are roughly normally distributed with a wide range. </a:t>
            </a:r>
          </a:p>
          <a:p>
            <a:endParaRPr lang="en-US"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Fisherman using nets target large schools of salmon.  Since fish tend to school with other fish that are similar size, the fish being caught are generally the same size.  This is nicely reflected in the graph were all the Alaskan salmon are between 50 and 60cm. In Lake Michigan, fisherman use pole and line to pull out a couple of random individuals from the entire population. We would expect that the size of fish would very greatly because the fishing technique allows for a relatively equal chance of catching a large or small fish. Again, this is nicely reflected in the graph as the Lake Michigan salmon ranged in size from~40 to ~90 cm, a much larger range than the Alaskan caught salmon. </a:t>
            </a:r>
          </a:p>
          <a:p>
            <a:endParaRPr lang="en-US" dirty="0"/>
          </a:p>
        </p:txBody>
      </p:sp>
      <p:sp>
        <p:nvSpPr>
          <p:cNvPr id="4" name="Slide Number Placeholder 3"/>
          <p:cNvSpPr>
            <a:spLocks noGrp="1"/>
          </p:cNvSpPr>
          <p:nvPr>
            <p:ph type="sldNum" sz="quarter" idx="10"/>
          </p:nvPr>
        </p:nvSpPr>
        <p:spPr/>
        <p:txBody>
          <a:bodyPr/>
          <a:lstStyle/>
          <a:p>
            <a:fld id="{00F6B30C-4948-AC4E-A971-35152792416C}" type="slidenum">
              <a:rPr lang="en-US" smtClean="0"/>
              <a:pPr/>
              <a:t>16</a:t>
            </a:fld>
            <a:endParaRPr lang="en-US"/>
          </a:p>
        </p:txBody>
      </p:sp>
    </p:spTree>
    <p:extLst>
      <p:ext uri="{BB962C8B-B14F-4D97-AF65-F5344CB8AC3E}">
        <p14:creationId xmlns:p14="http://schemas.microsoft.com/office/powerpoint/2010/main" val="269387710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2"/>
      </p:bgRef>
    </p:bg>
    <p:spTree>
      <p:nvGrpSpPr>
        <p:cNvPr id="1" name=""/>
        <p:cNvGrpSpPr/>
        <p:nvPr/>
      </p:nvGrpSpPr>
      <p:grpSpPr>
        <a:xfrm>
          <a:off x="0" y="0"/>
          <a:ext cx="0" cy="0"/>
          <a:chOff x="0" y="0"/>
          <a:chExt cx="0" cy="0"/>
        </a:xfrm>
      </p:grpSpPr>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8991600" y="3048"/>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25146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46304" y="6391656"/>
            <a:ext cx="8833104" cy="309563"/>
          </a:xfrm>
          <a:prstGeom prst="rect">
            <a:avLst/>
          </a:prstGeom>
          <a:solidFill>
            <a:srgbClr val="8B216A">
              <a:alpha val="50000"/>
            </a:srgbClr>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Subtitle 8"/>
          <p:cNvSpPr>
            <a:spLocks noGrp="1"/>
          </p:cNvSpPr>
          <p:nvPr>
            <p:ph type="subTitle" idx="1"/>
          </p:nvPr>
        </p:nvSpPr>
        <p:spPr>
          <a:xfrm>
            <a:off x="685800" y="2999232"/>
            <a:ext cx="7772400" cy="3209544"/>
          </a:xfrm>
        </p:spPr>
        <p:txBody>
          <a:bodyPr>
            <a:noAutofit/>
          </a:bodyPr>
          <a:lstStyle>
            <a:lvl1pPr marL="168275" indent="-168275" algn="l">
              <a:buFont typeface="Georgia" pitchFamily="18" charset="0"/>
              <a:buChar char="●"/>
              <a:defRPr kumimoji="0" lang="en-US" sz="2000" kern="1200" dirty="0">
                <a:solidFill>
                  <a:schemeClr val="tx1"/>
                </a:solidFill>
                <a:latin typeface="+mn-lt"/>
                <a:ea typeface="+mn-ea"/>
                <a:cs typeface="+mn-cs"/>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pPr marL="274320" lvl="0" indent="-274320" algn="l" rtl="0" eaLnBrk="1" latinLnBrk="0" hangingPunct="1">
              <a:spcBef>
                <a:spcPct val="20000"/>
              </a:spcBef>
              <a:buClr>
                <a:srgbClr val="8B216A"/>
              </a:buClr>
              <a:buSzPct val="85000"/>
              <a:buFont typeface="Georgia" pitchFamily="18" charset="0"/>
              <a:buChar char="●"/>
            </a:pPr>
            <a:r>
              <a:rPr kumimoji="0" lang="en-US" dirty="0" smtClean="0"/>
              <a:t>Click to edit Master subtitle style</a:t>
            </a:r>
            <a:endParaRPr kumimoji="0" lang="en-US" dirty="0"/>
          </a:p>
        </p:txBody>
      </p:sp>
      <p:sp>
        <p:nvSpPr>
          <p:cNvPr id="28" name="Date Placeholder 27"/>
          <p:cNvSpPr>
            <a:spLocks noGrp="1"/>
          </p:cNvSpPr>
          <p:nvPr>
            <p:ph type="dt" sz="half" idx="10"/>
          </p:nvPr>
        </p:nvSpPr>
        <p:spPr/>
        <p:txBody>
          <a:bodyPr/>
          <a:lstStyle/>
          <a:p>
            <a:r>
              <a:rPr lang="en-US" smtClean="0"/>
              <a:t>Scripps Classroom Connection</a:t>
            </a:r>
            <a:endParaRPr lang="en-US" dirty="0"/>
          </a:p>
        </p:txBody>
      </p:sp>
      <p:sp>
        <p:nvSpPr>
          <p:cNvPr id="17" name="Footer Placeholder 16"/>
          <p:cNvSpPr>
            <a:spLocks noGrp="1"/>
          </p:cNvSpPr>
          <p:nvPr>
            <p:ph type="ftr" sz="quarter" idx="11"/>
          </p:nvPr>
        </p:nvSpPr>
        <p:spPr/>
        <p:txBody>
          <a:bodyPr/>
          <a:lstStyle>
            <a:lvl1pPr>
              <a:defRPr>
                <a:solidFill>
                  <a:schemeClr val="bg1"/>
                </a:solidFill>
              </a:defRPr>
            </a:lvl1pPr>
          </a:lstStyle>
          <a:p>
            <a:r>
              <a:rPr lang="en-US" dirty="0" smtClean="0"/>
              <a:t>http://earthref.org/SCC</a:t>
            </a:r>
            <a:endParaRPr lang="en-US" dirty="0"/>
          </a:p>
        </p:txBody>
      </p:sp>
      <p:sp>
        <p:nvSpPr>
          <p:cNvPr id="7" name="Straight Connector 6"/>
          <p:cNvSpPr>
            <a:spLocks noChangeShapeType="1"/>
          </p:cNvSpPr>
          <p:nvPr/>
        </p:nvSpPr>
        <p:spPr bwMode="auto">
          <a:xfrm>
            <a:off x="155448" y="2420112"/>
            <a:ext cx="8833104" cy="0"/>
          </a:xfrm>
          <a:prstGeom prst="line">
            <a:avLst/>
          </a:prstGeom>
          <a:noFill/>
          <a:ln w="12700" cap="flat" cmpd="sng" algn="ctr">
            <a:solidFill>
              <a:srgbClr val="8B216A"/>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auto">
          <a:xfrm>
            <a:off x="152400" y="152400"/>
            <a:ext cx="8833104" cy="6547104"/>
          </a:xfrm>
          <a:prstGeom prst="rect">
            <a:avLst/>
          </a:prstGeom>
          <a:noFill/>
          <a:ln w="12700" cap="flat" cmpd="sng" algn="ctr">
            <a:solidFill>
              <a:srgbClr val="8B216A"/>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Oval 12"/>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Oval 13"/>
          <p:cNvSpPr/>
          <p:nvPr/>
        </p:nvSpPr>
        <p:spPr>
          <a:xfrm>
            <a:off x="4361688" y="2209800"/>
            <a:ext cx="420624" cy="420624"/>
          </a:xfrm>
          <a:prstGeom prst="ellipse">
            <a:avLst/>
          </a:prstGeom>
          <a:solidFill>
            <a:srgbClr val="FFFFFF"/>
          </a:solidFill>
          <a:ln w="50800" cap="rnd" cmpd="dbl" algn="ctr">
            <a:solidFill>
              <a:srgbClr val="8B216A"/>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Slide Number Placeholder 28"/>
          <p:cNvSpPr>
            <a:spLocks noGrp="1"/>
          </p:cNvSpPr>
          <p:nvPr>
            <p:ph type="sldNum" sz="quarter" idx="12"/>
          </p:nvPr>
        </p:nvSpPr>
        <p:spPr>
          <a:xfrm>
            <a:off x="4343400" y="2199450"/>
            <a:ext cx="457200" cy="441325"/>
          </a:xfrm>
        </p:spPr>
        <p:txBody>
          <a:bodyPr/>
          <a:lstStyle>
            <a:lvl1pPr>
              <a:defRPr>
                <a:solidFill>
                  <a:srgbClr val="8B216A"/>
                </a:solidFill>
              </a:defRPr>
            </a:lvl1pPr>
          </a:lstStyle>
          <a:p>
            <a:fld id="{2754ED01-E2A0-4C1E-8E21-014B99041579}" type="slidenum">
              <a:rPr lang="en-US" smtClean="0"/>
              <a:pPr/>
              <a:t>‹#›</a:t>
            </a:fld>
            <a:endParaRPr lang="en-US" dirty="0"/>
          </a:p>
        </p:txBody>
      </p:sp>
      <p:sp>
        <p:nvSpPr>
          <p:cNvPr id="8" name="Title 7"/>
          <p:cNvSpPr>
            <a:spLocks noGrp="1"/>
          </p:cNvSpPr>
          <p:nvPr>
            <p:ph type="ctrTitle"/>
          </p:nvPr>
        </p:nvSpPr>
        <p:spPr>
          <a:xfrm>
            <a:off x="685800" y="381000"/>
            <a:ext cx="7772400" cy="1752600"/>
          </a:xfrm>
        </p:spPr>
        <p:txBody>
          <a:bodyPr anchor="b"/>
          <a:lstStyle>
            <a:lvl1pPr>
              <a:defRPr sz="4200">
                <a:solidFill>
                  <a:srgbClr val="8B216A"/>
                </a:solidFill>
              </a:defRPr>
            </a:lvl1pPr>
          </a:lstStyle>
          <a:p>
            <a:r>
              <a:rPr kumimoji="0" lang="en-US" dirty="0" smtClean="0"/>
              <a:t>Click to edit Master title style</a:t>
            </a:r>
            <a:endParaRPr kumimoji="0"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bg>
      <p:bgRef idx="1001">
        <a:schemeClr val="bg2"/>
      </p:bgRef>
    </p:bg>
    <p:spTree>
      <p:nvGrpSpPr>
        <p:cNvPr id="1" name=""/>
        <p:cNvGrpSpPr/>
        <p:nvPr/>
      </p:nvGrpSpPr>
      <p:grpSpPr>
        <a:xfrm>
          <a:off x="0" y="0"/>
          <a:ext cx="0" cy="0"/>
          <a:chOff x="0" y="0"/>
          <a:chExt cx="0" cy="0"/>
        </a:xfrm>
      </p:grpSpPr>
      <p:sp>
        <p:nvSpPr>
          <p:cNvPr id="8" name="Content Placeholder 7"/>
          <p:cNvSpPr>
            <a:spLocks noGrp="1"/>
          </p:cNvSpPr>
          <p:nvPr>
            <p:ph sz="quarter" idx="1"/>
          </p:nvPr>
        </p:nvSpPr>
        <p:spPr>
          <a:xfrm>
            <a:off x="301752" y="1527048"/>
            <a:ext cx="8503920" cy="4572000"/>
          </a:xfrm>
        </p:spPr>
        <p:txBody>
          <a:bodyPr/>
          <a:lstStyle/>
          <a:p>
            <a:pPr lvl="0" eaLnBrk="1" latinLnBrk="0" hangingPunct="1"/>
            <a:r>
              <a:rPr lang="en-US" dirty="0" smtClean="0"/>
              <a:t>Click to edit Master text styles</a:t>
            </a:r>
          </a:p>
          <a:p>
            <a:pPr lvl="1" eaLnBrk="1" latinLnBrk="0" hangingPunct="1"/>
            <a:r>
              <a:rPr lang="en-US" dirty="0" smtClean="0"/>
              <a:t>Second level</a:t>
            </a:r>
          </a:p>
          <a:p>
            <a:pPr lvl="2" eaLnBrk="1" latinLnBrk="0" hangingPunct="1"/>
            <a:r>
              <a:rPr lang="en-US" dirty="0" smtClean="0"/>
              <a:t>Third level</a:t>
            </a:r>
          </a:p>
          <a:p>
            <a:pPr lvl="3" eaLnBrk="1" latinLnBrk="0" hangingPunct="1"/>
            <a:r>
              <a:rPr lang="en-US" dirty="0" smtClean="0"/>
              <a:t>Fourth level</a:t>
            </a:r>
          </a:p>
          <a:p>
            <a:pPr lvl="4" eaLnBrk="1" latinLnBrk="0" hangingPunct="1"/>
            <a:r>
              <a:rPr lang="en-US" dirty="0" smtClean="0"/>
              <a:t>Fifth level</a:t>
            </a:r>
            <a:endParaRPr kumimoji="0" lang="en-US" dirty="0"/>
          </a:p>
        </p:txBody>
      </p:sp>
      <p:sp>
        <p:nvSpPr>
          <p:cNvPr id="7" name="Title 6"/>
          <p:cNvSpPr>
            <a:spLocks noGrp="1"/>
          </p:cNvSpPr>
          <p:nvPr>
            <p:ph type="title"/>
          </p:nvPr>
        </p:nvSpPr>
        <p:spPr/>
        <p:txBody>
          <a:bodyPr/>
          <a:lstStyle/>
          <a:p>
            <a:r>
              <a:rPr lang="en-US" smtClean="0"/>
              <a:t>Click to edit Master title style</a:t>
            </a:r>
            <a:endParaRPr lang="en-US"/>
          </a:p>
        </p:txBody>
      </p:sp>
      <p:sp>
        <p:nvSpPr>
          <p:cNvPr id="9" name="Date Placeholder 8"/>
          <p:cNvSpPr>
            <a:spLocks noGrp="1"/>
          </p:cNvSpPr>
          <p:nvPr>
            <p:ph type="dt" sz="half" idx="10"/>
          </p:nvPr>
        </p:nvSpPr>
        <p:spPr/>
        <p:txBody>
          <a:bodyPr/>
          <a:lstStyle/>
          <a:p>
            <a:r>
              <a:rPr lang="en-US" smtClean="0"/>
              <a:t>Scripps Classroom Connection</a:t>
            </a:r>
            <a:endParaRPr lang="en-US" dirty="0"/>
          </a:p>
        </p:txBody>
      </p:sp>
      <p:sp>
        <p:nvSpPr>
          <p:cNvPr id="10" name="Slide Number Placeholder 9"/>
          <p:cNvSpPr>
            <a:spLocks noGrp="1"/>
          </p:cNvSpPr>
          <p:nvPr>
            <p:ph type="sldNum" sz="quarter" idx="11"/>
          </p:nvPr>
        </p:nvSpPr>
        <p:spPr/>
        <p:txBody>
          <a:bodyPr/>
          <a:lstStyle/>
          <a:p>
            <a:fld id="{2699FF66-05F8-374C-B745-6BF8E34BE28D}" type="slidenum">
              <a:rPr lang="en-US" smtClean="0"/>
              <a:pPr/>
              <a:t>‹#›</a:t>
            </a:fld>
            <a:endParaRPr lang="en-US"/>
          </a:p>
        </p:txBody>
      </p:sp>
      <p:sp>
        <p:nvSpPr>
          <p:cNvPr id="11" name="Footer Placeholder 10"/>
          <p:cNvSpPr>
            <a:spLocks noGrp="1"/>
          </p:cNvSpPr>
          <p:nvPr>
            <p:ph type="ftr" sz="quarter" idx="12"/>
          </p:nvPr>
        </p:nvSpPr>
        <p:spPr/>
        <p:txBody>
          <a:bodyPr/>
          <a:lstStyle/>
          <a:p>
            <a:r>
              <a:rPr lang="en-US" dirty="0" smtClean="0"/>
              <a:t>http://earthref.org/SCC</a:t>
            </a:r>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1">
        <a:schemeClr val="bg2"/>
      </p:bgRef>
    </p:bg>
    <p:spTree>
      <p:nvGrpSpPr>
        <p:cNvPr id="1" name=""/>
        <p:cNvGrpSpPr/>
        <p:nvPr/>
      </p:nvGrpSpPr>
      <p:grpSpPr>
        <a:xfrm>
          <a:off x="0" y="0"/>
          <a:ext cx="0" cy="0"/>
          <a:chOff x="0" y="0"/>
          <a:chExt cx="0" cy="0"/>
        </a:xfrm>
      </p:grpSpPr>
      <p:sp>
        <p:nvSpPr>
          <p:cNvPr id="10" name="Straight Connector 9"/>
          <p:cNvSpPr>
            <a:spLocks noChangeShapeType="1"/>
          </p:cNvSpPr>
          <p:nvPr/>
        </p:nvSpPr>
        <p:spPr bwMode="auto">
          <a:xfrm flipV="1">
            <a:off x="4572000" y="2200275"/>
            <a:ext cx="0" cy="4187952"/>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Rectangle 19"/>
          <p:cNvSpPr>
            <a:spLocks noChangeArrowheads="1"/>
          </p:cNvSpPr>
          <p:nvPr/>
        </p:nvSpPr>
        <p:spPr bwMode="white">
          <a:xfrm>
            <a:off x="0" y="0"/>
            <a:ext cx="9144000" cy="1447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1" name="Rectangle 20"/>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2" name="Rectangle 21"/>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ctangle 10"/>
          <p:cNvSpPr/>
          <p:nvPr/>
        </p:nvSpPr>
        <p:spPr>
          <a:xfrm>
            <a:off x="152400" y="1371600"/>
            <a:ext cx="8833104" cy="914400"/>
          </a:xfrm>
          <a:prstGeom prst="rect">
            <a:avLst/>
          </a:prstGeom>
          <a:solidFill>
            <a:srgbClr val="8B216A">
              <a:alpha val="70000"/>
            </a:srgbClr>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ctangle 12"/>
          <p:cNvSpPr>
            <a:spLocks noChangeArrowheads="1"/>
          </p:cNvSpPr>
          <p:nvPr/>
        </p:nvSpPr>
        <p:spPr bwMode="auto">
          <a:xfrm>
            <a:off x="145923" y="6391656"/>
            <a:ext cx="8833104" cy="310896"/>
          </a:xfrm>
          <a:prstGeom prst="rect">
            <a:avLst/>
          </a:prstGeom>
          <a:solidFill>
            <a:srgbClr val="8B216A">
              <a:alpha val="50000"/>
            </a:srgbClr>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Text Placeholder 2"/>
          <p:cNvSpPr>
            <a:spLocks noGrp="1"/>
          </p:cNvSpPr>
          <p:nvPr>
            <p:ph type="body" idx="1"/>
          </p:nvPr>
        </p:nvSpPr>
        <p:spPr>
          <a:xfrm>
            <a:off x="301752" y="1460208"/>
            <a:ext cx="4040188" cy="732974"/>
          </a:xfrm>
          <a:noFill/>
          <a:ln w="15875" cap="rnd" cmpd="sng" algn="ctr">
            <a:noFill/>
            <a:prstDash val="solid"/>
          </a:ln>
        </p:spPr>
        <p:style>
          <a:lnRef idx="3">
            <a:schemeClr val="lt1"/>
          </a:lnRef>
          <a:fillRef idx="1">
            <a:schemeClr val="accent1"/>
          </a:fillRef>
          <a:effectRef idx="1">
            <a:schemeClr val="accent1"/>
          </a:effectRef>
          <a:fontRef idx="minor">
            <a:schemeClr val="lt1"/>
          </a:fontRef>
        </p:style>
        <p:txBody>
          <a:bodyPr anchor="ctr">
            <a:noAutofit/>
          </a:bodyPr>
          <a:lstStyle>
            <a:lvl1pPr marL="0" indent="0">
              <a:buNone/>
              <a:defRPr lang="en-US" sz="2200" b="1" dirty="0" smtClean="0">
                <a:solidFill>
                  <a:srgbClr val="FFFFFF"/>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791330" y="1460208"/>
            <a:ext cx="4041775" cy="731520"/>
          </a:xfrm>
          <a:noFill/>
          <a:ln w="15875" cap="rnd" cmpd="sng" algn="ctr">
            <a:noFill/>
            <a:prstDash val="solid"/>
          </a:ln>
        </p:spPr>
        <p:style>
          <a:lnRef idx="3">
            <a:schemeClr val="lt1"/>
          </a:lnRef>
          <a:fillRef idx="1">
            <a:schemeClr val="accent2"/>
          </a:fillRef>
          <a:effectRef idx="1">
            <a:schemeClr val="accent2"/>
          </a:effectRef>
          <a:fontRef idx="minor">
            <a:schemeClr val="lt1"/>
          </a:fontRef>
        </p:style>
        <p:txBody>
          <a:bodyPr anchor="ctr">
            <a:noAutofit/>
          </a:bodyPr>
          <a:lstStyle>
            <a:lvl1pPr marL="0" indent="0">
              <a:buNone/>
              <a:defRPr sz="2200" b="1"/>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7" name="Date Placeholder 6"/>
          <p:cNvSpPr>
            <a:spLocks noGrp="1"/>
          </p:cNvSpPr>
          <p:nvPr>
            <p:ph type="dt" sz="half" idx="10"/>
          </p:nvPr>
        </p:nvSpPr>
        <p:spPr/>
        <p:txBody>
          <a:bodyPr/>
          <a:lstStyle>
            <a:lvl1pPr marL="0" marR="0" indent="0" algn="r" defTabSz="457200" rtl="0" eaLnBrk="1" fontAlgn="auto" latinLnBrk="0" hangingPunct="1">
              <a:lnSpc>
                <a:spcPct val="100000"/>
              </a:lnSpc>
              <a:spcBef>
                <a:spcPts val="0"/>
              </a:spcBef>
              <a:spcAft>
                <a:spcPts val="0"/>
              </a:spcAft>
              <a:buClrTx/>
              <a:buSzTx/>
              <a:buFontTx/>
              <a:buNone/>
              <a:tabLst/>
              <a:defRPr/>
            </a:lvl1pPr>
          </a:lstStyle>
          <a:p>
            <a:r>
              <a:rPr lang="en-US" smtClean="0"/>
              <a:t>Scripps Classroom Connection</a:t>
            </a:r>
            <a:endParaRPr lang="en-US" dirty="0"/>
          </a:p>
        </p:txBody>
      </p:sp>
      <p:sp>
        <p:nvSpPr>
          <p:cNvPr id="8" name="Footer Placeholder 7"/>
          <p:cNvSpPr>
            <a:spLocks noGrp="1"/>
          </p:cNvSpPr>
          <p:nvPr>
            <p:ph type="ftr" sz="quarter" idx="11"/>
          </p:nvPr>
        </p:nvSpPr>
        <p:spPr>
          <a:xfrm>
            <a:off x="304800" y="6409944"/>
            <a:ext cx="3581400" cy="365760"/>
          </a:xfrm>
        </p:spPr>
        <p:txBody>
          <a:bodyPr/>
          <a:lstStyle/>
          <a:p>
            <a:r>
              <a:rPr lang="en-US" dirty="0" smtClean="0"/>
              <a:t>http://earthref.org/SCC</a:t>
            </a:r>
          </a:p>
        </p:txBody>
      </p:sp>
      <p:sp>
        <p:nvSpPr>
          <p:cNvPr id="15" name="Straight Connector 14"/>
          <p:cNvSpPr>
            <a:spLocks noChangeShapeType="1"/>
          </p:cNvSpPr>
          <p:nvPr/>
        </p:nvSpPr>
        <p:spPr bwMode="auto">
          <a:xfrm>
            <a:off x="152400" y="1280160"/>
            <a:ext cx="8833104" cy="0"/>
          </a:xfrm>
          <a:prstGeom prst="line">
            <a:avLst/>
          </a:prstGeom>
          <a:noFill/>
          <a:ln w="12700" cap="flat" cmpd="sng" algn="ctr">
            <a:solidFill>
              <a:srgbClr val="8B216A"/>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auto">
          <a:xfrm>
            <a:off x="152400" y="155448"/>
            <a:ext cx="8833104" cy="6547104"/>
          </a:xfrm>
          <a:prstGeom prst="rect">
            <a:avLst/>
          </a:prstGeom>
          <a:noFill/>
          <a:ln w="12700" cap="flat" cmpd="sng" algn="ctr">
            <a:solidFill>
              <a:srgbClr val="8B216A"/>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4" name="Content Placeholder 23"/>
          <p:cNvSpPr>
            <a:spLocks noGrp="1"/>
          </p:cNvSpPr>
          <p:nvPr>
            <p:ph sz="quarter" idx="2"/>
          </p:nvPr>
        </p:nvSpPr>
        <p:spPr>
          <a:xfrm>
            <a:off x="301752" y="2471383"/>
            <a:ext cx="4041648" cy="3818404"/>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6" name="Content Placeholder 25"/>
          <p:cNvSpPr>
            <a:spLocks noGrp="1"/>
          </p:cNvSpPr>
          <p:nvPr>
            <p:ph sz="quarter" idx="4"/>
          </p:nvPr>
        </p:nvSpPr>
        <p:spPr>
          <a:xfrm>
            <a:off x="4800600" y="2471383"/>
            <a:ext cx="4038600" cy="382219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5" name="Oval 24"/>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Oval 26"/>
          <p:cNvSpPr/>
          <p:nvPr/>
        </p:nvSpPr>
        <p:spPr>
          <a:xfrm>
            <a:off x="4361688" y="1050524"/>
            <a:ext cx="420624" cy="420624"/>
          </a:xfrm>
          <a:prstGeom prst="ellipse">
            <a:avLst/>
          </a:prstGeom>
          <a:solidFill>
            <a:srgbClr val="FFFFFF"/>
          </a:solidFill>
          <a:ln w="50800" cap="rnd" cmpd="dbl" algn="ctr">
            <a:solidFill>
              <a:srgbClr val="8B216A"/>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Slide Number Placeholder 8"/>
          <p:cNvSpPr>
            <a:spLocks noGrp="1"/>
          </p:cNvSpPr>
          <p:nvPr>
            <p:ph type="sldNum" sz="quarter" idx="12"/>
          </p:nvPr>
        </p:nvSpPr>
        <p:spPr>
          <a:xfrm>
            <a:off x="4343400" y="1042416"/>
            <a:ext cx="457200" cy="441325"/>
          </a:xfrm>
        </p:spPr>
        <p:txBody>
          <a:bodyPr/>
          <a:lstStyle>
            <a:lvl1pPr algn="ctr">
              <a:defRPr/>
            </a:lvl1pPr>
          </a:lstStyle>
          <a:p>
            <a:fld id="{2699FF66-05F8-374C-B745-6BF8E34BE28D}" type="slidenum">
              <a:rPr lang="en-US" smtClean="0"/>
              <a:pPr/>
              <a:t>‹#›</a:t>
            </a:fld>
            <a:endParaRPr lang="en-US"/>
          </a:p>
        </p:txBody>
      </p:sp>
      <p:sp>
        <p:nvSpPr>
          <p:cNvPr id="23" name="Title 22"/>
          <p:cNvSpPr>
            <a:spLocks noGrp="1"/>
          </p:cNvSpPr>
          <p:nvPr>
            <p:ph type="title"/>
          </p:nvPr>
        </p:nvSpPr>
        <p:spPr/>
        <p:txBody>
          <a:bodyPr rtlCol="0" anchor="b" anchorCtr="0"/>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1"/>
      </p:bgRef>
    </p:bg>
    <p:spTree>
      <p:nvGrpSpPr>
        <p:cNvPr id="1" name=""/>
        <p:cNvGrpSpPr/>
        <p:nvPr/>
      </p:nvGrpSpPr>
      <p:grpSpPr>
        <a:xfrm>
          <a:off x="0" y="0"/>
          <a:ext cx="0" cy="0"/>
          <a:chOff x="0" y="0"/>
          <a:chExt cx="0" cy="0"/>
        </a:xfrm>
      </p:grpSpPr>
      <p:sp>
        <p:nvSpPr>
          <p:cNvPr id="19" name="Rectangle 18"/>
          <p:cNvSpPr>
            <a:spLocks noChangeArrowheads="1"/>
          </p:cNvSpPr>
          <p:nvPr/>
        </p:nvSpPr>
        <p:spPr bwMode="auto">
          <a:xfrm>
            <a:off x="152400" y="152400"/>
            <a:ext cx="8833104" cy="304800"/>
          </a:xfrm>
          <a:prstGeom prst="rect">
            <a:avLst/>
          </a:prstGeom>
          <a:solidFill>
            <a:srgbClr val="8B216A">
              <a:alpha val="50000"/>
            </a:srgbClr>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18872"/>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tangle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3" name="Rectangle 12"/>
          <p:cNvSpPr/>
          <p:nvPr/>
        </p:nvSpPr>
        <p:spPr>
          <a:xfrm>
            <a:off x="152400" y="609600"/>
            <a:ext cx="2743200" cy="5778785"/>
          </a:xfrm>
          <a:prstGeom prst="rect">
            <a:avLst/>
          </a:prstGeom>
          <a:solidFill>
            <a:srgbClr val="8B216A">
              <a:alpha val="75000"/>
            </a:srgbClr>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381000" y="914400"/>
            <a:ext cx="2362200" cy="990600"/>
          </a:xfrm>
        </p:spPr>
        <p:txBody>
          <a:bodyPr anchor="b">
            <a:noAutofit/>
          </a:bodyPr>
          <a:lstStyle>
            <a:lvl1pPr algn="l">
              <a:buNone/>
              <a:defRPr sz="2200" b="1">
                <a:solidFill>
                  <a:srgbClr val="FFFFFF"/>
                </a:solidFill>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381000" y="1981200"/>
            <a:ext cx="2362200" cy="4144963"/>
          </a:xfrm>
        </p:spPr>
        <p:txBody>
          <a:bodyPr/>
          <a:lstStyle>
            <a:lvl1pPr marL="0" indent="0">
              <a:spcAft>
                <a:spcPts val="1000"/>
              </a:spcAft>
              <a:buNone/>
              <a:defRPr sz="1600">
                <a:solidFill>
                  <a:srgbClr val="FFFFFF"/>
                </a:solidFill>
              </a:defRPr>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8" name="Rectangle 7"/>
          <p:cNvSpPr>
            <a:spLocks noChangeArrowheads="1"/>
          </p:cNvSpPr>
          <p:nvPr/>
        </p:nvSpPr>
        <p:spPr bwMode="auto">
          <a:xfrm>
            <a:off x="152400" y="152400"/>
            <a:ext cx="8833104" cy="6547104"/>
          </a:xfrm>
          <a:prstGeom prst="rect">
            <a:avLst/>
          </a:prstGeom>
          <a:noFill/>
          <a:ln w="12700" cap="flat" cmpd="sng" algn="ctr">
            <a:solidFill>
              <a:srgbClr val="8B216A"/>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9" name="Straight Connector 8"/>
          <p:cNvSpPr>
            <a:spLocks noChangeShapeType="1"/>
          </p:cNvSpPr>
          <p:nvPr/>
        </p:nvSpPr>
        <p:spPr bwMode="auto">
          <a:xfrm>
            <a:off x="152400" y="533400"/>
            <a:ext cx="8833104" cy="0"/>
          </a:xfrm>
          <a:prstGeom prst="line">
            <a:avLst/>
          </a:prstGeom>
          <a:noFill/>
          <a:ln w="12700" cap="flat" cmpd="sng" algn="ctr">
            <a:solidFill>
              <a:srgbClr val="8B216A"/>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Content Placeholder 19"/>
          <p:cNvSpPr>
            <a:spLocks noGrp="1"/>
          </p:cNvSpPr>
          <p:nvPr>
            <p:ph sz="quarter" idx="1"/>
          </p:nvPr>
        </p:nvSpPr>
        <p:spPr>
          <a:xfrm>
            <a:off x="3124200" y="685800"/>
            <a:ext cx="5638800" cy="5410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Oval 9"/>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Oval 10"/>
          <p:cNvSpPr/>
          <p:nvPr/>
        </p:nvSpPr>
        <p:spPr>
          <a:xfrm>
            <a:off x="1389888" y="323088"/>
            <a:ext cx="420624" cy="420624"/>
          </a:xfrm>
          <a:prstGeom prst="ellipse">
            <a:avLst/>
          </a:prstGeom>
          <a:noFill/>
          <a:ln w="50800" cap="rnd" cmpd="dbl" algn="ctr">
            <a:solidFill>
              <a:srgbClr val="8B216A"/>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lide Number Placeholder 6"/>
          <p:cNvSpPr>
            <a:spLocks noGrp="1"/>
          </p:cNvSpPr>
          <p:nvPr>
            <p:ph type="sldNum" sz="quarter" idx="12"/>
          </p:nvPr>
        </p:nvSpPr>
        <p:spPr>
          <a:xfrm>
            <a:off x="1371600" y="312738"/>
            <a:ext cx="457200" cy="441325"/>
          </a:xfrm>
        </p:spPr>
        <p:txBody>
          <a:bodyPr/>
          <a:lstStyle>
            <a:lvl1pPr>
              <a:defRPr>
                <a:solidFill>
                  <a:srgbClr val="8B216A"/>
                </a:solidFill>
              </a:defRPr>
            </a:lvl1pPr>
          </a:lstStyle>
          <a:p>
            <a:fld id="{2754ED01-E2A0-4C1E-8E21-014B99041579}" type="slidenum">
              <a:rPr lang="en-US" smtClean="0"/>
              <a:pPr/>
              <a:t>‹#›</a:t>
            </a:fld>
            <a:endParaRPr lang="en-US" dirty="0"/>
          </a:p>
        </p:txBody>
      </p:sp>
      <p:sp>
        <p:nvSpPr>
          <p:cNvPr id="21" name="Rectangle 20"/>
          <p:cNvSpPr>
            <a:spLocks noChangeArrowheads="1"/>
          </p:cNvSpPr>
          <p:nvPr/>
        </p:nvSpPr>
        <p:spPr bwMode="auto">
          <a:xfrm>
            <a:off x="149352" y="6388385"/>
            <a:ext cx="8833104" cy="309563"/>
          </a:xfrm>
          <a:prstGeom prst="rect">
            <a:avLst/>
          </a:prstGeom>
          <a:solidFill>
            <a:srgbClr val="8B216A">
              <a:alpha val="50000"/>
            </a:srgbClr>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e Placeholder 4"/>
          <p:cNvSpPr>
            <a:spLocks noGrp="1"/>
          </p:cNvSpPr>
          <p:nvPr>
            <p:ph type="dt" sz="half" idx="10"/>
          </p:nvPr>
        </p:nvSpPr>
        <p:spPr/>
        <p:txBody>
          <a:bodyPr/>
          <a:lstStyle>
            <a:lvl1pPr marL="0" marR="0" indent="0" algn="r" defTabSz="457200" rtl="0" eaLnBrk="1" fontAlgn="auto" latinLnBrk="0" hangingPunct="1">
              <a:lnSpc>
                <a:spcPct val="100000"/>
              </a:lnSpc>
              <a:spcBef>
                <a:spcPts val="0"/>
              </a:spcBef>
              <a:spcAft>
                <a:spcPts val="0"/>
              </a:spcAft>
              <a:buClrTx/>
              <a:buSzTx/>
              <a:buFontTx/>
              <a:buNone/>
              <a:tabLst/>
              <a:defRPr/>
            </a:lvl1pPr>
          </a:lstStyle>
          <a:p>
            <a:r>
              <a:rPr lang="en-US" smtClean="0"/>
              <a:t>Scripps Classroom Connection</a:t>
            </a:r>
            <a:endParaRPr lang="en-US" dirty="0"/>
          </a:p>
        </p:txBody>
      </p:sp>
      <p:sp>
        <p:nvSpPr>
          <p:cNvPr id="6" name="Footer Placeholder 5"/>
          <p:cNvSpPr>
            <a:spLocks noGrp="1"/>
          </p:cNvSpPr>
          <p:nvPr>
            <p:ph type="ftr" sz="quarter" idx="11"/>
          </p:nvPr>
        </p:nvSpPr>
        <p:spPr>
          <a:xfrm>
            <a:off x="301752" y="6410848"/>
            <a:ext cx="3383280" cy="365760"/>
          </a:xfrm>
        </p:spPr>
        <p:txBody>
          <a:bodyPr/>
          <a:lstStyle/>
          <a:p>
            <a:r>
              <a:rPr lang="en-US" dirty="0" smtClean="0"/>
              <a:t>http://earthref.org/SCC</a:t>
            </a:r>
          </a:p>
        </p:txBody>
      </p:sp>
    </p:spTree>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1" name="Straight Connector 20"/>
          <p:cNvSpPr>
            <a:spLocks noChangeShapeType="1"/>
          </p:cNvSpPr>
          <p:nvPr/>
        </p:nvSpPr>
        <p:spPr bwMode="auto">
          <a:xfrm>
            <a:off x="152400" y="533400"/>
            <a:ext cx="8833104" cy="0"/>
          </a:xfrm>
          <a:prstGeom prst="line">
            <a:avLst/>
          </a:prstGeom>
          <a:noFill/>
          <a:ln w="12700" cap="flat" cmpd="sng" algn="ctr">
            <a:solidFill>
              <a:srgbClr val="8B216A"/>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tangle 16"/>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0" name="Rectangle 19"/>
          <p:cNvSpPr>
            <a:spLocks noChangeArrowheads="1"/>
          </p:cNvSpPr>
          <p:nvPr/>
        </p:nvSpPr>
        <p:spPr bwMode="auto">
          <a:xfrm>
            <a:off x="152400" y="152400"/>
            <a:ext cx="8833104" cy="301752"/>
          </a:xfrm>
          <a:prstGeom prst="rect">
            <a:avLst/>
          </a:prstGeom>
          <a:solidFill>
            <a:srgbClr val="8B216A">
              <a:alpha val="50000"/>
            </a:srgbClr>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p:nvPr/>
        </p:nvSpPr>
        <p:spPr>
          <a:xfrm>
            <a:off x="152400" y="609600"/>
            <a:ext cx="2743200" cy="5778785"/>
          </a:xfrm>
          <a:prstGeom prst="rect">
            <a:avLst/>
          </a:prstGeom>
          <a:solidFill>
            <a:srgbClr val="8B216A">
              <a:alpha val="75000"/>
            </a:srgbClr>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Rectangle 14"/>
          <p:cNvSpPr>
            <a:spLocks noChangeArrowheads="1"/>
          </p:cNvSpPr>
          <p:nvPr/>
        </p:nvSpPr>
        <p:spPr bwMode="auto">
          <a:xfrm>
            <a:off x="152400" y="155448"/>
            <a:ext cx="8833104" cy="6547104"/>
          </a:xfrm>
          <a:prstGeom prst="rect">
            <a:avLst/>
          </a:prstGeom>
          <a:noFill/>
          <a:ln w="12700" cap="flat" cmpd="sng" algn="ctr">
            <a:solidFill>
              <a:srgbClr val="8B216A"/>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2" name="Oval 11"/>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Oval 12"/>
          <p:cNvSpPr/>
          <p:nvPr/>
        </p:nvSpPr>
        <p:spPr>
          <a:xfrm>
            <a:off x="1389888" y="323088"/>
            <a:ext cx="420624" cy="420624"/>
          </a:xfrm>
          <a:prstGeom prst="ellipse">
            <a:avLst/>
          </a:prstGeom>
          <a:solidFill>
            <a:srgbClr val="FFFFFF"/>
          </a:solidFill>
          <a:ln w="50800" cap="rnd" cmpd="dbl" algn="ctr">
            <a:solidFill>
              <a:srgbClr val="8B216A"/>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lide Number Placeholder 6"/>
          <p:cNvSpPr>
            <a:spLocks noGrp="1"/>
          </p:cNvSpPr>
          <p:nvPr>
            <p:ph type="sldNum" sz="quarter" idx="12"/>
          </p:nvPr>
        </p:nvSpPr>
        <p:spPr>
          <a:xfrm>
            <a:off x="1371600" y="312738"/>
            <a:ext cx="457200" cy="441325"/>
          </a:xfrm>
        </p:spPr>
        <p:txBody>
          <a:bodyPr/>
          <a:lstStyle/>
          <a:p>
            <a:fld id="{2699FF66-05F8-374C-B745-6BF8E34BE28D}" type="slidenum">
              <a:rPr lang="en-US" smtClean="0"/>
              <a:pPr/>
              <a:t>‹#›</a:t>
            </a:fld>
            <a:endParaRPr lang="en-US"/>
          </a:p>
        </p:txBody>
      </p:sp>
      <p:sp>
        <p:nvSpPr>
          <p:cNvPr id="2" name="Title 1"/>
          <p:cNvSpPr>
            <a:spLocks noGrp="1"/>
          </p:cNvSpPr>
          <p:nvPr>
            <p:ph type="title"/>
          </p:nvPr>
        </p:nvSpPr>
        <p:spPr>
          <a:xfrm>
            <a:off x="3000375" y="5029200"/>
            <a:ext cx="5867400" cy="1219200"/>
          </a:xfrm>
        </p:spPr>
        <p:txBody>
          <a:bodyPr anchor="t">
            <a:noAutofit/>
          </a:bodyPr>
          <a:lstStyle>
            <a:lvl1pPr algn="l">
              <a:buNone/>
              <a:defRPr sz="2400" b="1">
                <a:solidFill>
                  <a:schemeClr val="tx2"/>
                </a:solidFill>
              </a:defRPr>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3000375" y="609600"/>
            <a:ext cx="5867400" cy="4267200"/>
          </a:xfrm>
        </p:spPr>
        <p:txBody>
          <a:bodyPr/>
          <a:lstStyle>
            <a:lvl1pPr marL="0" indent="0">
              <a:buNone/>
              <a:defRPr sz="3200"/>
            </a:lvl1pPr>
          </a:lstStyle>
          <a:p>
            <a:r>
              <a:rPr kumimoji="0" lang="en-US" smtClean="0"/>
              <a:t>Drag picture to placeholder or click icon to add</a:t>
            </a:r>
            <a:endParaRPr kumimoji="0" lang="en-US" dirty="0"/>
          </a:p>
        </p:txBody>
      </p:sp>
      <p:sp>
        <p:nvSpPr>
          <p:cNvPr id="4" name="Text Placeholder 3"/>
          <p:cNvSpPr>
            <a:spLocks noGrp="1"/>
          </p:cNvSpPr>
          <p:nvPr>
            <p:ph type="body" sz="half" idx="2"/>
          </p:nvPr>
        </p:nvSpPr>
        <p:spPr>
          <a:xfrm>
            <a:off x="381000" y="990600"/>
            <a:ext cx="2438400" cy="5257800"/>
          </a:xfrm>
        </p:spPr>
        <p:txBody>
          <a:bodyPr/>
          <a:lstStyle>
            <a:lvl1pPr marL="0" indent="0">
              <a:spcAft>
                <a:spcPts val="1000"/>
              </a:spcAft>
              <a:buFontTx/>
              <a:buNone/>
              <a:defRPr sz="1600">
                <a:solidFill>
                  <a:srgbClr val="FFFFFF"/>
                </a:solidFill>
              </a:defRPr>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22" name="Rectangle 21"/>
          <p:cNvSpPr>
            <a:spLocks noChangeArrowheads="1"/>
          </p:cNvSpPr>
          <p:nvPr/>
        </p:nvSpPr>
        <p:spPr bwMode="auto">
          <a:xfrm>
            <a:off x="149352" y="6388385"/>
            <a:ext cx="8833104" cy="309563"/>
          </a:xfrm>
          <a:prstGeom prst="rect">
            <a:avLst/>
          </a:prstGeom>
          <a:solidFill>
            <a:srgbClr val="8B216A">
              <a:alpha val="50000"/>
            </a:srgbClr>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e Placeholder 4"/>
          <p:cNvSpPr>
            <a:spLocks noGrp="1"/>
          </p:cNvSpPr>
          <p:nvPr>
            <p:ph type="dt" sz="half" idx="10"/>
          </p:nvPr>
        </p:nvSpPr>
        <p:spPr>
          <a:xfrm>
            <a:off x="5788152" y="6404984"/>
            <a:ext cx="3044952" cy="365760"/>
          </a:xfrm>
        </p:spPr>
        <p:txBody>
          <a:bodyPr/>
          <a:lstStyle>
            <a:lvl1pPr marL="0" marR="0" indent="0" algn="r" defTabSz="457200" rtl="0" eaLnBrk="1" fontAlgn="auto" latinLnBrk="0" hangingPunct="1">
              <a:lnSpc>
                <a:spcPct val="100000"/>
              </a:lnSpc>
              <a:spcBef>
                <a:spcPts val="0"/>
              </a:spcBef>
              <a:spcAft>
                <a:spcPts val="0"/>
              </a:spcAft>
              <a:buClrTx/>
              <a:buSzTx/>
              <a:buFontTx/>
              <a:buNone/>
              <a:tabLst/>
              <a:defRPr/>
            </a:lvl1pPr>
          </a:lstStyle>
          <a:p>
            <a:r>
              <a:rPr lang="en-US" smtClean="0"/>
              <a:t>Scripps Classroom Connection</a:t>
            </a:r>
            <a:endParaRPr lang="en-US" dirty="0"/>
          </a:p>
        </p:txBody>
      </p:sp>
      <p:sp>
        <p:nvSpPr>
          <p:cNvPr id="6" name="Footer Placeholder 5"/>
          <p:cNvSpPr>
            <a:spLocks noGrp="1"/>
          </p:cNvSpPr>
          <p:nvPr>
            <p:ph type="ftr" sz="quarter" idx="11"/>
          </p:nvPr>
        </p:nvSpPr>
        <p:spPr>
          <a:xfrm>
            <a:off x="301752" y="6410848"/>
            <a:ext cx="3584448" cy="365760"/>
          </a:xfrm>
        </p:spPr>
        <p:txBody>
          <a:bodyPr/>
          <a:lstStyle/>
          <a:p>
            <a:r>
              <a:rPr lang="en-US" dirty="0" smtClean="0"/>
              <a:t>http://earthref.org/SCC</a:t>
            </a: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393371"/>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auto">
          <a:xfrm>
            <a:off x="159488" y="6395473"/>
            <a:ext cx="8830056" cy="309563"/>
          </a:xfrm>
          <a:prstGeom prst="rect">
            <a:avLst/>
          </a:prstGeom>
          <a:solidFill>
            <a:srgbClr val="8B216A">
              <a:alpha val="50000"/>
            </a:srgbClr>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Date Placeholder 13"/>
          <p:cNvSpPr>
            <a:spLocks noGrp="1"/>
          </p:cNvSpPr>
          <p:nvPr>
            <p:ph type="dt" sz="half" idx="2"/>
          </p:nvPr>
        </p:nvSpPr>
        <p:spPr>
          <a:xfrm>
            <a:off x="5932960" y="6390808"/>
            <a:ext cx="3044952" cy="365760"/>
          </a:xfrm>
          <a:prstGeom prst="rect">
            <a:avLst/>
          </a:prstGeom>
        </p:spPr>
        <p:txBody>
          <a:bodyPr vert="horz"/>
          <a:lstStyle>
            <a:lvl1pPr algn="r" eaLnBrk="1" latinLnBrk="0" hangingPunct="1">
              <a:defRPr kumimoji="0" sz="1400" b="1">
                <a:solidFill>
                  <a:srgbClr val="FFFFFF"/>
                </a:solidFill>
              </a:defRPr>
            </a:lvl1pPr>
          </a:lstStyle>
          <a:p>
            <a:r>
              <a:rPr lang="en-US" dirty="0" smtClean="0"/>
              <a:t>Scripps Classroom Connection</a:t>
            </a:r>
            <a:endParaRPr lang="en-US" dirty="0"/>
          </a:p>
        </p:txBody>
      </p:sp>
      <p:sp>
        <p:nvSpPr>
          <p:cNvPr id="3" name="Footer Placeholder 2"/>
          <p:cNvSpPr>
            <a:spLocks noGrp="1"/>
          </p:cNvSpPr>
          <p:nvPr>
            <p:ph type="ftr" sz="quarter" idx="3"/>
          </p:nvPr>
        </p:nvSpPr>
        <p:spPr>
          <a:xfrm>
            <a:off x="163040" y="6396672"/>
            <a:ext cx="3581400" cy="365760"/>
          </a:xfrm>
          <a:prstGeom prst="rect">
            <a:avLst/>
          </a:prstGeom>
        </p:spPr>
        <p:txBody>
          <a:bodyPr vert="horz"/>
          <a:lstStyle>
            <a:lvl1pPr algn="l" eaLnBrk="1" latinLnBrk="0" hangingPunct="1">
              <a:defRPr kumimoji="0" sz="1200" b="1">
                <a:solidFill>
                  <a:srgbClr val="FFFFFF"/>
                </a:solidFill>
              </a:defRPr>
            </a:lvl1pPr>
          </a:lstStyle>
          <a:p>
            <a:r>
              <a:rPr lang="en-US" dirty="0" smtClean="0"/>
              <a:t>http://earthref.org/SCC</a:t>
            </a:r>
            <a:endParaRPr lang="en-US" dirty="0"/>
          </a:p>
        </p:txBody>
      </p:sp>
      <p:sp>
        <p:nvSpPr>
          <p:cNvPr id="8" name="Rectangle 7"/>
          <p:cNvSpPr>
            <a:spLocks noChangeArrowheads="1"/>
          </p:cNvSpPr>
          <p:nvPr/>
        </p:nvSpPr>
        <p:spPr bwMode="auto">
          <a:xfrm>
            <a:off x="152400" y="155448"/>
            <a:ext cx="8833104" cy="6547104"/>
          </a:xfrm>
          <a:prstGeom prst="rect">
            <a:avLst/>
          </a:prstGeom>
          <a:noFill/>
          <a:ln w="12700" cap="flat" cmpd="sng" algn="ctr">
            <a:solidFill>
              <a:srgbClr val="8B216A"/>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0" name="Straight Connector 9"/>
          <p:cNvSpPr>
            <a:spLocks noChangeShapeType="1"/>
          </p:cNvSpPr>
          <p:nvPr/>
        </p:nvSpPr>
        <p:spPr bwMode="auto">
          <a:xfrm>
            <a:off x="152400" y="1276743"/>
            <a:ext cx="8833104" cy="0"/>
          </a:xfrm>
          <a:prstGeom prst="line">
            <a:avLst/>
          </a:prstGeom>
          <a:noFill/>
          <a:ln w="12700" cap="flat" cmpd="sng" algn="ctr">
            <a:solidFill>
              <a:srgbClr val="8B216A"/>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2" name="Oval 11"/>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Oval 14"/>
          <p:cNvSpPr/>
          <p:nvPr/>
        </p:nvSpPr>
        <p:spPr>
          <a:xfrm>
            <a:off x="4361688" y="1050524"/>
            <a:ext cx="420624" cy="420624"/>
          </a:xfrm>
          <a:prstGeom prst="ellipse">
            <a:avLst/>
          </a:prstGeom>
          <a:solidFill>
            <a:srgbClr val="FFFFFF"/>
          </a:solidFill>
          <a:ln w="50800" cap="rnd" cmpd="dbl" algn="ctr">
            <a:solidFill>
              <a:srgbClr val="8B216A"/>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Slide Number Placeholder 22"/>
          <p:cNvSpPr>
            <a:spLocks noGrp="1"/>
          </p:cNvSpPr>
          <p:nvPr>
            <p:ph type="sldNum" sz="quarter" idx="4"/>
          </p:nvPr>
        </p:nvSpPr>
        <p:spPr>
          <a:xfrm>
            <a:off x="4343400" y="1040174"/>
            <a:ext cx="457200" cy="441325"/>
          </a:xfrm>
          <a:prstGeom prst="rect">
            <a:avLst/>
          </a:prstGeom>
        </p:spPr>
        <p:txBody>
          <a:bodyPr vert="horz" lIns="45720" rIns="45720" anchor="ctr">
            <a:normAutofit/>
          </a:bodyPr>
          <a:lstStyle>
            <a:lvl1pPr algn="ctr" eaLnBrk="1" latinLnBrk="0" hangingPunct="1">
              <a:defRPr kumimoji="0" sz="1600" baseline="0">
                <a:solidFill>
                  <a:srgbClr val="8B216A"/>
                </a:solidFill>
              </a:defRPr>
            </a:lvl1pPr>
          </a:lstStyle>
          <a:p>
            <a:fld id="{2699FF66-05F8-374C-B745-6BF8E34BE28D}" type="slidenum">
              <a:rPr lang="en-US" smtClean="0"/>
              <a:pPr/>
              <a:t>‹#›</a:t>
            </a:fld>
            <a:endParaRPr lang="en-US" dirty="0"/>
          </a:p>
        </p:txBody>
      </p:sp>
      <p:sp>
        <p:nvSpPr>
          <p:cNvPr id="22" name="Title Placeholder 21"/>
          <p:cNvSpPr>
            <a:spLocks noGrp="1"/>
          </p:cNvSpPr>
          <p:nvPr>
            <p:ph type="title"/>
          </p:nvPr>
        </p:nvSpPr>
        <p:spPr>
          <a:xfrm>
            <a:off x="301752" y="228600"/>
            <a:ext cx="8534400" cy="758952"/>
          </a:xfrm>
          <a:prstGeom prst="rect">
            <a:avLst/>
          </a:prstGeom>
        </p:spPr>
        <p:txBody>
          <a:bodyPr vert="horz" anchor="b">
            <a:normAutofit/>
          </a:bodyPr>
          <a:lstStyle/>
          <a:p>
            <a:r>
              <a:rPr kumimoji="0" lang="en-US" dirty="0" smtClean="0"/>
              <a:t>Click to edit Master title style</a:t>
            </a:r>
            <a:endParaRPr kumimoji="0" lang="en-US" dirty="0"/>
          </a:p>
        </p:txBody>
      </p:sp>
      <p:sp>
        <p:nvSpPr>
          <p:cNvPr id="13" name="Text Placeholder 12"/>
          <p:cNvSpPr>
            <a:spLocks noGrp="1"/>
          </p:cNvSpPr>
          <p:nvPr>
            <p:ph type="body" idx="1"/>
          </p:nvPr>
        </p:nvSpPr>
        <p:spPr>
          <a:xfrm>
            <a:off x="301752" y="1524000"/>
            <a:ext cx="8534400" cy="4599432"/>
          </a:xfrm>
          <a:prstGeom prst="rect">
            <a:avLst/>
          </a:prstGeom>
        </p:spPr>
        <p:txBody>
          <a:bodyPr vert="horz">
            <a:normAutofit/>
          </a:bodyPr>
          <a:lstStyle/>
          <a:p>
            <a:pPr lvl="0" eaLnBrk="1" latinLnBrk="0" hangingPunct="1"/>
            <a:r>
              <a:rPr kumimoji="0" lang="en-US" dirty="0" smtClean="0"/>
              <a:t>Click to edit Master text styles</a:t>
            </a:r>
          </a:p>
          <a:p>
            <a:pPr lvl="1" eaLnBrk="1" latinLnBrk="0" hangingPunct="1"/>
            <a:r>
              <a:rPr kumimoji="0" lang="en-US" dirty="0" smtClean="0"/>
              <a:t>Second level</a:t>
            </a:r>
          </a:p>
          <a:p>
            <a:pPr lvl="2" eaLnBrk="1" latinLnBrk="0" hangingPunct="1"/>
            <a:r>
              <a:rPr kumimoji="0" lang="en-US" dirty="0" smtClean="0"/>
              <a:t>Third level</a:t>
            </a:r>
          </a:p>
          <a:p>
            <a:pPr lvl="3" eaLnBrk="1" latinLnBrk="0" hangingPunct="1"/>
            <a:r>
              <a:rPr kumimoji="0" lang="en-US" dirty="0" smtClean="0"/>
              <a:t>Fourth level</a:t>
            </a:r>
          </a:p>
          <a:p>
            <a:pPr lvl="4" eaLnBrk="1" latinLnBrk="0" hangingPunct="1"/>
            <a:r>
              <a:rPr kumimoji="0" lang="en-US" dirty="0" smtClean="0"/>
              <a:t>Fifth level</a:t>
            </a:r>
            <a:endParaRPr kumimoji="0" lang="en-US" dirty="0"/>
          </a:p>
        </p:txBody>
      </p:sp>
    </p:spTree>
  </p:cSld>
  <p:clrMap bg1="lt1" tx1="dk1" bg2="lt2" tx2="dk2" accent1="accent1" accent2="accent2" accent3="accent3" accent4="accent4" accent5="accent5" accent6="accent6" hlink="hlink" folHlink="folHlink"/>
  <p:sldLayoutIdLst>
    <p:sldLayoutId id="2147483730" r:id="rId1"/>
    <p:sldLayoutId id="2147483731" r:id="rId2"/>
    <p:sldLayoutId id="2147483734" r:id="rId3"/>
    <p:sldLayoutId id="2147483737" r:id="rId4"/>
    <p:sldLayoutId id="2147483738" r:id="rId5"/>
  </p:sldLayoutIdLst>
  <p:hf sldNum="0" hdr="0"/>
  <p:txStyles>
    <p:titleStyle>
      <a:lvl1pPr algn="ctr" rtl="0" eaLnBrk="1" latinLnBrk="0" hangingPunct="1">
        <a:spcBef>
          <a:spcPct val="0"/>
        </a:spcBef>
        <a:buNone/>
        <a:defRPr kumimoji="0" sz="3300" kern="1200">
          <a:solidFill>
            <a:srgbClr val="8B216A"/>
          </a:solidFill>
          <a:latin typeface="+mj-lt"/>
          <a:ea typeface="+mj-ea"/>
          <a:cs typeface="+mj-cs"/>
        </a:defRPr>
      </a:lvl1pPr>
    </p:titleStyle>
    <p:bodyStyle>
      <a:lvl1pPr marL="274320" indent="-274320" algn="l" rtl="0" eaLnBrk="1" latinLnBrk="0" hangingPunct="1">
        <a:spcBef>
          <a:spcPct val="20000"/>
        </a:spcBef>
        <a:buClr>
          <a:srgbClr val="8B216A"/>
        </a:buClr>
        <a:buSzPct val="85000"/>
        <a:buFont typeface="Georgia" pitchFamily="18" charset="0"/>
        <a:buChar char="●"/>
        <a:defRPr kumimoji="0" sz="2700" kern="1200">
          <a:solidFill>
            <a:schemeClr val="tx1"/>
          </a:solidFill>
          <a:latin typeface="+mn-lt"/>
          <a:ea typeface="+mn-ea"/>
          <a:cs typeface="+mn-cs"/>
        </a:defRPr>
      </a:lvl1pPr>
      <a:lvl2pPr marL="548640" indent="-274320" algn="l" rtl="0" eaLnBrk="1" latinLnBrk="0" hangingPunct="1">
        <a:spcBef>
          <a:spcPct val="20000"/>
        </a:spcBef>
        <a:buClr>
          <a:srgbClr val="8B216A"/>
        </a:buClr>
        <a:buSzPct val="85000"/>
        <a:buFont typeface="Georgia" pitchFamily="18" charset="0"/>
        <a:buChar char="●"/>
        <a:defRPr kumimoji="0" sz="2200" kern="1200">
          <a:solidFill>
            <a:schemeClr val="tx1">
              <a:lumMod val="50000"/>
              <a:lumOff val="50000"/>
            </a:schemeClr>
          </a:solidFill>
          <a:latin typeface="+mn-lt"/>
          <a:ea typeface="+mn-ea"/>
          <a:cs typeface="+mn-cs"/>
        </a:defRPr>
      </a:lvl2pPr>
      <a:lvl3pPr marL="822960" indent="-228600" algn="l" rtl="0" eaLnBrk="1" latinLnBrk="0" hangingPunct="1">
        <a:spcBef>
          <a:spcPct val="20000"/>
        </a:spcBef>
        <a:buClr>
          <a:srgbClr val="8B216A"/>
        </a:buClr>
        <a:buSzPct val="85000"/>
        <a:buFont typeface="Georgia" pitchFamily="18" charset="0"/>
        <a:buChar char="●"/>
        <a:defRPr kumimoji="0" sz="2000" kern="1200">
          <a:solidFill>
            <a:schemeClr val="bg2">
              <a:lumMod val="50000"/>
            </a:schemeClr>
          </a:solidFill>
          <a:latin typeface="+mn-lt"/>
          <a:ea typeface="+mn-ea"/>
          <a:cs typeface="+mn-cs"/>
        </a:defRPr>
      </a:lvl3pPr>
      <a:lvl4pPr marL="1097280" indent="-228600" algn="l" rtl="0" eaLnBrk="1" latinLnBrk="0" hangingPunct="1">
        <a:spcBef>
          <a:spcPct val="20000"/>
        </a:spcBef>
        <a:buClr>
          <a:srgbClr val="8B216A"/>
        </a:buClr>
        <a:buSzPct val="85000"/>
        <a:buFont typeface="Georgia" pitchFamily="18" charset="0"/>
        <a:buChar char="●"/>
        <a:defRPr kumimoji="0" sz="1800" kern="1200">
          <a:solidFill>
            <a:schemeClr val="bg2">
              <a:lumMod val="90000"/>
            </a:schemeClr>
          </a:solidFill>
          <a:latin typeface="+mn-lt"/>
          <a:ea typeface="+mn-ea"/>
          <a:cs typeface="+mn-cs"/>
        </a:defRPr>
      </a:lvl4pPr>
      <a:lvl5pPr marL="1371600" indent="-228600" algn="l" rtl="0" eaLnBrk="1" latinLnBrk="0" hangingPunct="1">
        <a:spcBef>
          <a:spcPct val="20000"/>
        </a:spcBef>
        <a:buClr>
          <a:srgbClr val="8B216A"/>
        </a:buClr>
        <a:buSzPct val="85000"/>
        <a:buFont typeface="Georgia" pitchFamily="18" charset="0"/>
        <a:buChar char="●"/>
        <a:defRPr kumimoji="0" sz="1400" kern="1200">
          <a:solidFill>
            <a:schemeClr val="accent5">
              <a:lumMod val="60000"/>
              <a:lumOff val="40000"/>
            </a:schemeClr>
          </a:solidFill>
          <a:latin typeface="+mn-lt"/>
          <a:ea typeface="+mn-ea"/>
          <a:cs typeface="+mn-cs"/>
        </a:defRPr>
      </a:lvl5pPr>
      <a:lvl6pPr marL="1645920" indent="-182880" algn="l" rtl="0"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l" rtl="0"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l" rtl="0"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3.jpe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4" Type="http://schemas.openxmlformats.org/officeDocument/2006/relationships/image" Target="../media/image5.png"/><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6.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image" Target="../media/image8.jpeg"/><Relationship Id="rId4" Type="http://schemas.openxmlformats.org/officeDocument/2006/relationships/image" Target="../media/image9.png"/><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4" Type="http://schemas.openxmlformats.org/officeDocument/2006/relationships/image" Target="../media/image11.png"/><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4" Type="http://schemas.microsoft.com/office/2007/relationships/hdphoto" Target="../media/hdphoto1.wdp"/><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4" Type="http://schemas.openxmlformats.org/officeDocument/2006/relationships/image" Target="../media/image12.png"/><Relationship Id="rId5" Type="http://schemas.microsoft.com/office/2007/relationships/hdphoto" Target="../media/hdphoto1.wdp"/><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4" Type="http://schemas.openxmlformats.org/officeDocument/2006/relationships/image" Target="../media/image15.png"/><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4" Type="http://schemas.openxmlformats.org/officeDocument/2006/relationships/image" Target="../media/image17.png"/><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3" Type="http://schemas.openxmlformats.org/officeDocument/2006/relationships/image" Target="../media/image18.png"/><Relationship Id="rId4" Type="http://schemas.openxmlformats.org/officeDocument/2006/relationships/image" Target="../media/image19.png"/><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chart" Target="../charts/char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chart" Target="../charts/char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685800" y="2573756"/>
            <a:ext cx="7772400" cy="3212983"/>
          </a:xfrm>
        </p:spPr>
        <p:txBody>
          <a:bodyPr>
            <a:noAutofit/>
          </a:bodyPr>
          <a:lstStyle/>
          <a:p>
            <a:pPr algn="ctr">
              <a:buNone/>
              <a:defRPr/>
            </a:pPr>
            <a:r>
              <a:rPr lang="en-US" dirty="0" smtClean="0"/>
              <a:t>Bill Jones – SIO</a:t>
            </a:r>
          </a:p>
          <a:p>
            <a:pPr algn="ctr">
              <a:buNone/>
              <a:defRPr/>
            </a:pPr>
            <a:r>
              <a:rPr lang="en-US" dirty="0" smtClean="0"/>
              <a:t>Steve Walters – Mission Bay High School</a:t>
            </a:r>
            <a:endParaRPr lang="en-US" dirty="0"/>
          </a:p>
          <a:p>
            <a:pPr>
              <a:buNone/>
              <a:defRPr/>
            </a:pPr>
            <a:endParaRPr lang="en-US" dirty="0"/>
          </a:p>
          <a:p>
            <a:pPr marL="0" indent="0">
              <a:buNone/>
            </a:pPr>
            <a:endParaRPr lang="en-US" dirty="0"/>
          </a:p>
        </p:txBody>
      </p:sp>
      <p:sp>
        <p:nvSpPr>
          <p:cNvPr id="2" name="Title 1"/>
          <p:cNvSpPr>
            <a:spLocks noGrp="1"/>
          </p:cNvSpPr>
          <p:nvPr>
            <p:ph type="ctrTitle"/>
          </p:nvPr>
        </p:nvSpPr>
        <p:spPr/>
        <p:txBody>
          <a:bodyPr>
            <a:normAutofit/>
          </a:bodyPr>
          <a:lstStyle/>
          <a:p>
            <a:r>
              <a:rPr lang="en-US" dirty="0" smtClean="0"/>
              <a:t>Fish Head Dissection Lab</a:t>
            </a:r>
            <a:endParaRPr lang="en-US" dirty="0"/>
          </a:p>
        </p:txBody>
      </p:sp>
      <p:sp>
        <p:nvSpPr>
          <p:cNvPr id="4" name="Footer Placeholder 3"/>
          <p:cNvSpPr>
            <a:spLocks noGrp="1"/>
          </p:cNvSpPr>
          <p:nvPr>
            <p:ph type="ftr" sz="quarter" idx="11"/>
          </p:nvPr>
        </p:nvSpPr>
        <p:spPr/>
        <p:txBody>
          <a:bodyPr/>
          <a:lstStyle/>
          <a:p>
            <a:r>
              <a:rPr lang="en-US" smtClean="0"/>
              <a:t>http://earthref.org/SCC</a:t>
            </a:r>
            <a:endParaRPr lang="en-US" dirty="0"/>
          </a:p>
        </p:txBody>
      </p:sp>
      <p:sp>
        <p:nvSpPr>
          <p:cNvPr id="5" name="Date Placeholder 4"/>
          <p:cNvSpPr>
            <a:spLocks noGrp="1"/>
          </p:cNvSpPr>
          <p:nvPr>
            <p:ph type="dt" sz="half" idx="10"/>
          </p:nvPr>
        </p:nvSpPr>
        <p:spPr/>
        <p:txBody>
          <a:bodyPr/>
          <a:lstStyle/>
          <a:p>
            <a:r>
              <a:rPr lang="en-US" smtClean="0"/>
              <a:t>Scripps Classroom Connection</a:t>
            </a:r>
            <a:endParaRPr lang="en-US" dirty="0"/>
          </a:p>
        </p:txBody>
      </p:sp>
      <p:pic>
        <p:nvPicPr>
          <p:cNvPr id="7" name="Picture 6" descr="Apple HD:Users:w3jones:Documents:Bills Documents:PhD Thesis Stuff:Gk-12:FishIDlab:IMG_5238.JPG"/>
          <p:cNvPicPr/>
          <p:nvPr/>
        </p:nvPicPr>
        <p:blipFill>
          <a:blip r:embed="rId3">
            <a:extLst>
              <a:ext uri="{28A0092B-C50C-407E-A947-70E740481C1C}">
                <a14:useLocalDpi xmlns:a14="http://schemas.microsoft.com/office/drawing/2010/main" val="0"/>
              </a:ext>
            </a:extLst>
          </a:blip>
          <a:srcRect/>
          <a:stretch>
            <a:fillRect/>
          </a:stretch>
        </p:blipFill>
        <p:spPr bwMode="auto">
          <a:xfrm>
            <a:off x="2308844" y="3442824"/>
            <a:ext cx="4620875" cy="2770941"/>
          </a:xfrm>
          <a:prstGeom prst="rect">
            <a:avLst/>
          </a:prstGeom>
          <a:noFill/>
          <a:ln>
            <a:noFill/>
          </a:ln>
          <a:extLst>
            <a:ext uri="{FAA26D3D-D897-4be2-8F04-BA451C77F1D7}">
              <ma14:placeholderFlag xmlns:ma14="http://schemas.microsoft.com/office/mac/drawingml/2011/main"/>
            </a:ext>
          </a:extLst>
        </p:spPr>
      </p:pic>
    </p:spTree>
    <p:extLst>
      <p:ext uri="{BB962C8B-B14F-4D97-AF65-F5344CB8AC3E}">
        <p14:creationId xmlns:p14="http://schemas.microsoft.com/office/powerpoint/2010/main" val="3699192261"/>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What Makes a Fish, a Fish?</a:t>
            </a:r>
            <a:endParaRPr lang="en-US" dirty="0"/>
          </a:p>
        </p:txBody>
      </p:sp>
      <p:sp>
        <p:nvSpPr>
          <p:cNvPr id="4" name="Date Placeholder 3"/>
          <p:cNvSpPr>
            <a:spLocks noGrp="1"/>
          </p:cNvSpPr>
          <p:nvPr>
            <p:ph type="dt" sz="half" idx="10"/>
          </p:nvPr>
        </p:nvSpPr>
        <p:spPr/>
        <p:txBody>
          <a:bodyPr/>
          <a:lstStyle/>
          <a:p>
            <a:r>
              <a:rPr lang="en-US" smtClean="0"/>
              <a:t>Scripps Classroom Connection</a:t>
            </a:r>
            <a:endParaRPr lang="en-US" dirty="0"/>
          </a:p>
        </p:txBody>
      </p:sp>
      <p:sp>
        <p:nvSpPr>
          <p:cNvPr id="5" name="Footer Placeholder 4"/>
          <p:cNvSpPr>
            <a:spLocks noGrp="1"/>
          </p:cNvSpPr>
          <p:nvPr>
            <p:ph type="ftr" sz="quarter" idx="12"/>
          </p:nvPr>
        </p:nvSpPr>
        <p:spPr/>
        <p:txBody>
          <a:bodyPr/>
          <a:lstStyle/>
          <a:p>
            <a:r>
              <a:rPr lang="en-US" smtClean="0"/>
              <a:t>http://earthref.org/SCC</a:t>
            </a:r>
            <a:endParaRPr lang="en-US" dirty="0"/>
          </a:p>
        </p:txBody>
      </p:sp>
      <p:pic>
        <p:nvPicPr>
          <p:cNvPr id="6" name="Picture 5"/>
          <p:cNvPicPr>
            <a:picLocks noChangeAspect="1"/>
          </p:cNvPicPr>
          <p:nvPr/>
        </p:nvPicPr>
        <p:blipFill>
          <a:blip r:embed="rId3"/>
          <a:stretch>
            <a:fillRect/>
          </a:stretch>
        </p:blipFill>
        <p:spPr>
          <a:xfrm flipH="1">
            <a:off x="1314641" y="1477530"/>
            <a:ext cx="6751464" cy="2202665"/>
          </a:xfrm>
          <a:prstGeom prst="rect">
            <a:avLst/>
          </a:prstGeom>
        </p:spPr>
      </p:pic>
      <p:pic>
        <p:nvPicPr>
          <p:cNvPr id="7" name="Picture 6"/>
          <p:cNvPicPr>
            <a:picLocks noChangeAspect="1"/>
          </p:cNvPicPr>
          <p:nvPr/>
        </p:nvPicPr>
        <p:blipFill rotWithShape="1">
          <a:blip r:embed="rId4"/>
          <a:srcRect t="14400" b="26564"/>
          <a:stretch/>
        </p:blipFill>
        <p:spPr>
          <a:xfrm>
            <a:off x="1693437" y="3680195"/>
            <a:ext cx="5894520" cy="2710613"/>
          </a:xfrm>
          <a:prstGeom prst="rect">
            <a:avLst/>
          </a:prstGeom>
        </p:spPr>
      </p:pic>
    </p:spTree>
    <p:extLst>
      <p:ext uri="{BB962C8B-B14F-4D97-AF65-F5344CB8AC3E}">
        <p14:creationId xmlns:p14="http://schemas.microsoft.com/office/powerpoint/2010/main" val="154643869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creen Shot 2014-04-07 at 3.19.11 P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504576"/>
            <a:ext cx="9144000" cy="4368534"/>
          </a:xfrm>
          <a:prstGeom prst="rect">
            <a:avLst/>
          </a:prstGeom>
        </p:spPr>
      </p:pic>
      <p:cxnSp>
        <p:nvCxnSpPr>
          <p:cNvPr id="7" name="Straight Connector 6"/>
          <p:cNvCxnSpPr/>
          <p:nvPr/>
        </p:nvCxnSpPr>
        <p:spPr>
          <a:xfrm flipH="1">
            <a:off x="362886" y="3749318"/>
            <a:ext cx="15121" cy="347719"/>
          </a:xfrm>
          <a:prstGeom prst="line">
            <a:avLst/>
          </a:prstGeom>
        </p:spPr>
        <p:style>
          <a:lnRef idx="2">
            <a:schemeClr val="dk1"/>
          </a:lnRef>
          <a:fillRef idx="0">
            <a:schemeClr val="dk1"/>
          </a:fillRef>
          <a:effectRef idx="1">
            <a:schemeClr val="dk1"/>
          </a:effectRef>
          <a:fontRef idx="minor">
            <a:schemeClr val="tx1"/>
          </a:fontRef>
        </p:style>
      </p:cxnSp>
      <p:cxnSp>
        <p:nvCxnSpPr>
          <p:cNvPr id="9" name="Straight Connector 8"/>
          <p:cNvCxnSpPr/>
          <p:nvPr/>
        </p:nvCxnSpPr>
        <p:spPr>
          <a:xfrm flipH="1" flipV="1">
            <a:off x="559451" y="2086314"/>
            <a:ext cx="30241" cy="1693240"/>
          </a:xfrm>
          <a:prstGeom prst="line">
            <a:avLst/>
          </a:prstGeom>
        </p:spPr>
        <p:style>
          <a:lnRef idx="2">
            <a:schemeClr val="dk1"/>
          </a:lnRef>
          <a:fillRef idx="0">
            <a:schemeClr val="dk1"/>
          </a:fillRef>
          <a:effectRef idx="1">
            <a:schemeClr val="dk1"/>
          </a:effectRef>
          <a:fontRef idx="minor">
            <a:schemeClr val="tx1"/>
          </a:fontRef>
        </p:style>
      </p:cxnSp>
      <p:sp>
        <p:nvSpPr>
          <p:cNvPr id="10" name="TextBox 9"/>
          <p:cNvSpPr txBox="1"/>
          <p:nvPr/>
        </p:nvSpPr>
        <p:spPr>
          <a:xfrm>
            <a:off x="378007" y="1723476"/>
            <a:ext cx="862060" cy="369332"/>
          </a:xfrm>
          <a:prstGeom prst="rect">
            <a:avLst/>
          </a:prstGeom>
          <a:noFill/>
        </p:spPr>
        <p:txBody>
          <a:bodyPr wrap="none" rtlCol="0">
            <a:spAutoFit/>
          </a:bodyPr>
          <a:lstStyle/>
          <a:p>
            <a:r>
              <a:rPr lang="en-US" dirty="0" smtClean="0"/>
              <a:t>Maxilla</a:t>
            </a:r>
            <a:endParaRPr lang="en-US" dirty="0"/>
          </a:p>
        </p:txBody>
      </p:sp>
      <p:sp>
        <p:nvSpPr>
          <p:cNvPr id="11" name="TextBox 10"/>
          <p:cNvSpPr txBox="1"/>
          <p:nvPr/>
        </p:nvSpPr>
        <p:spPr>
          <a:xfrm>
            <a:off x="72038" y="4066801"/>
            <a:ext cx="823625" cy="369332"/>
          </a:xfrm>
          <a:prstGeom prst="rect">
            <a:avLst/>
          </a:prstGeom>
          <a:noFill/>
        </p:spPr>
        <p:txBody>
          <a:bodyPr wrap="none" rtlCol="0">
            <a:spAutoFit/>
          </a:bodyPr>
          <a:lstStyle/>
          <a:p>
            <a:r>
              <a:rPr lang="en-US" dirty="0" smtClean="0"/>
              <a:t>Mouth</a:t>
            </a:r>
            <a:endParaRPr lang="en-US" dirty="0"/>
          </a:p>
        </p:txBody>
      </p:sp>
      <p:cxnSp>
        <p:nvCxnSpPr>
          <p:cNvPr id="13" name="Straight Connector 12"/>
          <p:cNvCxnSpPr/>
          <p:nvPr/>
        </p:nvCxnSpPr>
        <p:spPr>
          <a:xfrm>
            <a:off x="8195201" y="2464269"/>
            <a:ext cx="378008" cy="408192"/>
          </a:xfrm>
          <a:prstGeom prst="line">
            <a:avLst/>
          </a:prstGeom>
        </p:spPr>
        <p:style>
          <a:lnRef idx="2">
            <a:schemeClr val="dk1"/>
          </a:lnRef>
          <a:fillRef idx="0">
            <a:schemeClr val="dk1"/>
          </a:fillRef>
          <a:effectRef idx="1">
            <a:schemeClr val="dk1"/>
          </a:effectRef>
          <a:fontRef idx="minor">
            <a:schemeClr val="tx1"/>
          </a:fontRef>
        </p:style>
      </p:cxnSp>
      <p:cxnSp>
        <p:nvCxnSpPr>
          <p:cNvPr id="15" name="Straight Connector 14"/>
          <p:cNvCxnSpPr/>
          <p:nvPr/>
        </p:nvCxnSpPr>
        <p:spPr>
          <a:xfrm>
            <a:off x="4158082" y="2086314"/>
            <a:ext cx="801376" cy="786147"/>
          </a:xfrm>
          <a:prstGeom prst="line">
            <a:avLst/>
          </a:prstGeom>
        </p:spPr>
        <p:style>
          <a:lnRef idx="2">
            <a:schemeClr val="dk1"/>
          </a:lnRef>
          <a:fillRef idx="0">
            <a:schemeClr val="dk1"/>
          </a:fillRef>
          <a:effectRef idx="1">
            <a:schemeClr val="dk1"/>
          </a:effectRef>
          <a:fontRef idx="minor">
            <a:schemeClr val="tx1"/>
          </a:fontRef>
        </p:style>
      </p:cxnSp>
      <p:cxnSp>
        <p:nvCxnSpPr>
          <p:cNvPr id="16" name="Straight Connector 15"/>
          <p:cNvCxnSpPr/>
          <p:nvPr/>
        </p:nvCxnSpPr>
        <p:spPr>
          <a:xfrm>
            <a:off x="3772514" y="2434033"/>
            <a:ext cx="1383507" cy="1345521"/>
          </a:xfrm>
          <a:prstGeom prst="line">
            <a:avLst/>
          </a:prstGeom>
        </p:spPr>
        <p:style>
          <a:lnRef idx="2">
            <a:schemeClr val="dk1"/>
          </a:lnRef>
          <a:fillRef idx="0">
            <a:schemeClr val="dk1"/>
          </a:fillRef>
          <a:effectRef idx="1">
            <a:schemeClr val="dk1"/>
          </a:effectRef>
          <a:fontRef idx="minor">
            <a:schemeClr val="tx1"/>
          </a:fontRef>
        </p:style>
      </p:cxnSp>
      <p:cxnSp>
        <p:nvCxnSpPr>
          <p:cNvPr id="18" name="Straight Connector 17"/>
          <p:cNvCxnSpPr/>
          <p:nvPr/>
        </p:nvCxnSpPr>
        <p:spPr>
          <a:xfrm>
            <a:off x="6684368" y="4361760"/>
            <a:ext cx="378008" cy="408192"/>
          </a:xfrm>
          <a:prstGeom prst="line">
            <a:avLst/>
          </a:prstGeom>
        </p:spPr>
        <p:style>
          <a:lnRef idx="2">
            <a:schemeClr val="dk1"/>
          </a:lnRef>
          <a:fillRef idx="0">
            <a:schemeClr val="dk1"/>
          </a:fillRef>
          <a:effectRef idx="1">
            <a:schemeClr val="dk1"/>
          </a:effectRef>
          <a:fontRef idx="minor">
            <a:schemeClr val="tx1"/>
          </a:fontRef>
        </p:style>
      </p:cxnSp>
      <p:cxnSp>
        <p:nvCxnSpPr>
          <p:cNvPr id="19" name="Straight Connector 18"/>
          <p:cNvCxnSpPr/>
          <p:nvPr/>
        </p:nvCxnSpPr>
        <p:spPr>
          <a:xfrm>
            <a:off x="5050181" y="5035584"/>
            <a:ext cx="378008" cy="408192"/>
          </a:xfrm>
          <a:prstGeom prst="line">
            <a:avLst/>
          </a:prstGeom>
        </p:spPr>
        <p:style>
          <a:lnRef idx="2">
            <a:schemeClr val="dk1"/>
          </a:lnRef>
          <a:fillRef idx="0">
            <a:schemeClr val="dk1"/>
          </a:fillRef>
          <a:effectRef idx="1">
            <a:schemeClr val="dk1"/>
          </a:effectRef>
          <a:fontRef idx="minor">
            <a:schemeClr val="tx1"/>
          </a:fontRef>
        </p:style>
      </p:cxnSp>
      <p:cxnSp>
        <p:nvCxnSpPr>
          <p:cNvPr id="20" name="Straight Connector 19"/>
          <p:cNvCxnSpPr/>
          <p:nvPr/>
        </p:nvCxnSpPr>
        <p:spPr>
          <a:xfrm>
            <a:off x="2252924" y="4436133"/>
            <a:ext cx="695534" cy="614569"/>
          </a:xfrm>
          <a:prstGeom prst="line">
            <a:avLst/>
          </a:prstGeom>
        </p:spPr>
        <p:style>
          <a:lnRef idx="2">
            <a:schemeClr val="dk1"/>
          </a:lnRef>
          <a:fillRef idx="0">
            <a:schemeClr val="dk1"/>
          </a:fillRef>
          <a:effectRef idx="1">
            <a:schemeClr val="dk1"/>
          </a:effectRef>
          <a:fontRef idx="minor">
            <a:schemeClr val="tx1"/>
          </a:fontRef>
        </p:style>
      </p:cxnSp>
      <p:cxnSp>
        <p:nvCxnSpPr>
          <p:cNvPr id="24" name="Straight Connector 23"/>
          <p:cNvCxnSpPr/>
          <p:nvPr/>
        </p:nvCxnSpPr>
        <p:spPr>
          <a:xfrm flipH="1">
            <a:off x="1330787" y="4157664"/>
            <a:ext cx="634849" cy="612288"/>
          </a:xfrm>
          <a:prstGeom prst="line">
            <a:avLst/>
          </a:prstGeom>
        </p:spPr>
        <p:style>
          <a:lnRef idx="2">
            <a:schemeClr val="dk1"/>
          </a:lnRef>
          <a:fillRef idx="0">
            <a:schemeClr val="dk1"/>
          </a:fillRef>
          <a:effectRef idx="1">
            <a:schemeClr val="dk1"/>
          </a:effectRef>
          <a:fontRef idx="minor">
            <a:schemeClr val="tx1"/>
          </a:fontRef>
        </p:style>
      </p:cxnSp>
      <p:cxnSp>
        <p:nvCxnSpPr>
          <p:cNvPr id="26" name="Straight Connector 25"/>
          <p:cNvCxnSpPr/>
          <p:nvPr/>
        </p:nvCxnSpPr>
        <p:spPr>
          <a:xfrm flipV="1">
            <a:off x="6964092" y="2948051"/>
            <a:ext cx="378008" cy="394291"/>
          </a:xfrm>
          <a:prstGeom prst="line">
            <a:avLst/>
          </a:prstGeom>
        </p:spPr>
        <p:style>
          <a:lnRef idx="2">
            <a:schemeClr val="dk1"/>
          </a:lnRef>
          <a:fillRef idx="0">
            <a:schemeClr val="dk1"/>
          </a:fillRef>
          <a:effectRef idx="1">
            <a:schemeClr val="dk1"/>
          </a:effectRef>
          <a:fontRef idx="minor">
            <a:schemeClr val="tx1"/>
          </a:fontRef>
        </p:style>
      </p:cxnSp>
      <p:cxnSp>
        <p:nvCxnSpPr>
          <p:cNvPr id="28" name="Straight Connector 27"/>
          <p:cNvCxnSpPr/>
          <p:nvPr/>
        </p:nvCxnSpPr>
        <p:spPr>
          <a:xfrm flipV="1">
            <a:off x="870815" y="2902697"/>
            <a:ext cx="378008" cy="394291"/>
          </a:xfrm>
          <a:prstGeom prst="line">
            <a:avLst/>
          </a:prstGeom>
        </p:spPr>
        <p:style>
          <a:lnRef idx="2">
            <a:schemeClr val="dk1"/>
          </a:lnRef>
          <a:fillRef idx="0">
            <a:schemeClr val="dk1"/>
          </a:fillRef>
          <a:effectRef idx="1">
            <a:schemeClr val="dk1"/>
          </a:effectRef>
          <a:fontRef idx="minor">
            <a:schemeClr val="tx1"/>
          </a:fontRef>
        </p:style>
      </p:cxnSp>
      <p:cxnSp>
        <p:nvCxnSpPr>
          <p:cNvPr id="30" name="Straight Connector 29"/>
          <p:cNvCxnSpPr/>
          <p:nvPr/>
        </p:nvCxnSpPr>
        <p:spPr>
          <a:xfrm flipH="1">
            <a:off x="72038" y="3779554"/>
            <a:ext cx="193107" cy="756391"/>
          </a:xfrm>
          <a:prstGeom prst="line">
            <a:avLst/>
          </a:prstGeom>
        </p:spPr>
        <p:style>
          <a:lnRef idx="2">
            <a:schemeClr val="dk1"/>
          </a:lnRef>
          <a:fillRef idx="0">
            <a:schemeClr val="dk1"/>
          </a:fillRef>
          <a:effectRef idx="1">
            <a:schemeClr val="dk1"/>
          </a:effectRef>
          <a:fontRef idx="minor">
            <a:schemeClr val="tx1"/>
          </a:fontRef>
        </p:style>
      </p:cxnSp>
      <p:sp>
        <p:nvSpPr>
          <p:cNvPr id="31" name="TextBox 30"/>
          <p:cNvSpPr txBox="1"/>
          <p:nvPr/>
        </p:nvSpPr>
        <p:spPr>
          <a:xfrm>
            <a:off x="-13955" y="4400620"/>
            <a:ext cx="1077225" cy="369332"/>
          </a:xfrm>
          <a:prstGeom prst="rect">
            <a:avLst/>
          </a:prstGeom>
          <a:noFill/>
        </p:spPr>
        <p:txBody>
          <a:bodyPr wrap="none" rtlCol="0">
            <a:spAutoFit/>
          </a:bodyPr>
          <a:lstStyle/>
          <a:p>
            <a:r>
              <a:rPr lang="en-US" dirty="0" smtClean="0"/>
              <a:t>Mandible</a:t>
            </a:r>
            <a:endParaRPr lang="en-US" dirty="0"/>
          </a:p>
        </p:txBody>
      </p:sp>
      <p:sp>
        <p:nvSpPr>
          <p:cNvPr id="21" name="Title 2"/>
          <p:cNvSpPr>
            <a:spLocks noGrp="1"/>
          </p:cNvSpPr>
          <p:nvPr>
            <p:ph type="title"/>
          </p:nvPr>
        </p:nvSpPr>
        <p:spPr>
          <a:xfrm>
            <a:off x="301752" y="228600"/>
            <a:ext cx="8534400" cy="758952"/>
          </a:xfrm>
        </p:spPr>
        <p:txBody>
          <a:bodyPr>
            <a:noAutofit/>
          </a:bodyPr>
          <a:lstStyle/>
          <a:p>
            <a:r>
              <a:rPr lang="en-US" sz="2800" dirty="0" smtClean="0"/>
              <a:t>Fish External Anatomy</a:t>
            </a:r>
            <a:endParaRPr lang="en-US" sz="2800" dirty="0"/>
          </a:p>
        </p:txBody>
      </p:sp>
    </p:spTree>
    <p:extLst>
      <p:ext uri="{BB962C8B-B14F-4D97-AF65-F5344CB8AC3E}">
        <p14:creationId xmlns:p14="http://schemas.microsoft.com/office/powerpoint/2010/main" val="327077332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r>
              <a:rPr lang="en-US" smtClean="0"/>
              <a:t>Scripps Classroom Connection</a:t>
            </a:r>
            <a:endParaRPr lang="en-US" dirty="0"/>
          </a:p>
        </p:txBody>
      </p:sp>
      <p:sp>
        <p:nvSpPr>
          <p:cNvPr id="5" name="Footer Placeholder 4"/>
          <p:cNvSpPr>
            <a:spLocks noGrp="1"/>
          </p:cNvSpPr>
          <p:nvPr>
            <p:ph type="ftr" sz="quarter" idx="12"/>
          </p:nvPr>
        </p:nvSpPr>
        <p:spPr/>
        <p:txBody>
          <a:bodyPr/>
          <a:lstStyle/>
          <a:p>
            <a:r>
              <a:rPr lang="en-US" smtClean="0"/>
              <a:t>http://earthref.org/SCC</a:t>
            </a:r>
            <a:endParaRPr lang="en-US" dirty="0"/>
          </a:p>
        </p:txBody>
      </p:sp>
      <p:pic>
        <p:nvPicPr>
          <p:cNvPr id="6" name="Picture 5" descr="Screen Shot 2014-07-30 at 4.48.13 P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5345" y="383708"/>
            <a:ext cx="8369300" cy="6007100"/>
          </a:xfrm>
          <a:prstGeom prst="rect">
            <a:avLst/>
          </a:prstGeom>
        </p:spPr>
      </p:pic>
    </p:spTree>
    <p:extLst>
      <p:ext uri="{BB962C8B-B14F-4D97-AF65-F5344CB8AC3E}">
        <p14:creationId xmlns:p14="http://schemas.microsoft.com/office/powerpoint/2010/main" val="256361387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What does it mean to ‘dissect’?</a:t>
            </a:r>
            <a:endParaRPr lang="en-US" dirty="0"/>
          </a:p>
        </p:txBody>
      </p:sp>
      <p:sp>
        <p:nvSpPr>
          <p:cNvPr id="4" name="Date Placeholder 3"/>
          <p:cNvSpPr>
            <a:spLocks noGrp="1"/>
          </p:cNvSpPr>
          <p:nvPr>
            <p:ph type="dt" sz="half" idx="10"/>
          </p:nvPr>
        </p:nvSpPr>
        <p:spPr/>
        <p:txBody>
          <a:bodyPr/>
          <a:lstStyle/>
          <a:p>
            <a:r>
              <a:rPr lang="en-US" smtClean="0"/>
              <a:t>Scripps Classroom Connection</a:t>
            </a:r>
            <a:endParaRPr lang="en-US" dirty="0"/>
          </a:p>
        </p:txBody>
      </p:sp>
      <p:sp>
        <p:nvSpPr>
          <p:cNvPr id="5" name="Footer Placeholder 4"/>
          <p:cNvSpPr>
            <a:spLocks noGrp="1"/>
          </p:cNvSpPr>
          <p:nvPr>
            <p:ph type="ftr" sz="quarter" idx="12"/>
          </p:nvPr>
        </p:nvSpPr>
        <p:spPr/>
        <p:txBody>
          <a:bodyPr/>
          <a:lstStyle/>
          <a:p>
            <a:r>
              <a:rPr lang="en-US" smtClean="0"/>
              <a:t>http://earthref.org/SCC</a:t>
            </a:r>
            <a:endParaRPr lang="en-US" dirty="0"/>
          </a:p>
        </p:txBody>
      </p:sp>
      <p:pic>
        <p:nvPicPr>
          <p:cNvPr id="8" name="Picture 7" descr="Apple HD:Users:w3jones:Documents:Bills Documents:PhD Thesis Stuff:Gk-12:FishIDlab:IMG_5271.JPG"/>
          <p:cNvPicPr/>
          <p:nvPr/>
        </p:nvPicPr>
        <p:blipFill>
          <a:blip r:embed="rId3">
            <a:extLst>
              <a:ext uri="{28A0092B-C50C-407E-A947-70E740481C1C}">
                <a14:useLocalDpi xmlns:a14="http://schemas.microsoft.com/office/drawing/2010/main" val="0"/>
              </a:ext>
            </a:extLst>
          </a:blip>
          <a:srcRect/>
          <a:stretch>
            <a:fillRect/>
          </a:stretch>
        </p:blipFill>
        <p:spPr bwMode="auto">
          <a:xfrm>
            <a:off x="5683983" y="1997092"/>
            <a:ext cx="2811780" cy="3354070"/>
          </a:xfrm>
          <a:prstGeom prst="rect">
            <a:avLst/>
          </a:prstGeom>
          <a:noFill/>
          <a:ln>
            <a:noFill/>
          </a:ln>
        </p:spPr>
      </p:pic>
      <p:pic>
        <p:nvPicPr>
          <p:cNvPr id="7" name="Picture 6"/>
          <p:cNvPicPr>
            <a:picLocks noChangeAspect="1"/>
          </p:cNvPicPr>
          <p:nvPr/>
        </p:nvPicPr>
        <p:blipFill>
          <a:blip r:embed="rId4"/>
          <a:stretch>
            <a:fillRect/>
          </a:stretch>
        </p:blipFill>
        <p:spPr>
          <a:xfrm>
            <a:off x="703888" y="1527048"/>
            <a:ext cx="3547463" cy="4732274"/>
          </a:xfrm>
          <a:prstGeom prst="rect">
            <a:avLst/>
          </a:prstGeom>
        </p:spPr>
      </p:pic>
    </p:spTree>
    <p:extLst>
      <p:ext uri="{BB962C8B-B14F-4D97-AF65-F5344CB8AC3E}">
        <p14:creationId xmlns:p14="http://schemas.microsoft.com/office/powerpoint/2010/main" val="335079138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Identify Your Fish Head</a:t>
            </a:r>
            <a:endParaRPr lang="en-US" dirty="0"/>
          </a:p>
        </p:txBody>
      </p:sp>
      <p:pic>
        <p:nvPicPr>
          <p:cNvPr id="6" name="Picture 5"/>
          <p:cNvPicPr>
            <a:picLocks noChangeAspect="1"/>
          </p:cNvPicPr>
          <p:nvPr/>
        </p:nvPicPr>
        <p:blipFill>
          <a:blip r:embed="rId3"/>
          <a:stretch>
            <a:fillRect/>
          </a:stretch>
        </p:blipFill>
        <p:spPr>
          <a:xfrm>
            <a:off x="4390991" y="1911349"/>
            <a:ext cx="4295809" cy="3015386"/>
          </a:xfrm>
          <a:prstGeom prst="rect">
            <a:avLst/>
          </a:prstGeom>
        </p:spPr>
      </p:pic>
      <p:pic>
        <p:nvPicPr>
          <p:cNvPr id="7" name="Picture 6"/>
          <p:cNvPicPr>
            <a:picLocks noChangeAspect="1"/>
          </p:cNvPicPr>
          <p:nvPr/>
        </p:nvPicPr>
        <p:blipFill>
          <a:blip r:embed="rId4"/>
          <a:stretch>
            <a:fillRect/>
          </a:stretch>
        </p:blipFill>
        <p:spPr>
          <a:xfrm>
            <a:off x="357306" y="1911348"/>
            <a:ext cx="4020515" cy="3015386"/>
          </a:xfrm>
          <a:prstGeom prst="rect">
            <a:avLst/>
          </a:prstGeom>
        </p:spPr>
      </p:pic>
      <p:sp>
        <p:nvSpPr>
          <p:cNvPr id="8" name="TextBox 7"/>
          <p:cNvSpPr txBox="1"/>
          <p:nvPr/>
        </p:nvSpPr>
        <p:spPr>
          <a:xfrm>
            <a:off x="357306" y="5177956"/>
            <a:ext cx="4033685" cy="1200329"/>
          </a:xfrm>
          <a:prstGeom prst="rect">
            <a:avLst/>
          </a:prstGeom>
          <a:noFill/>
        </p:spPr>
        <p:txBody>
          <a:bodyPr wrap="square" rtlCol="0">
            <a:spAutoFit/>
          </a:bodyPr>
          <a:lstStyle/>
          <a:p>
            <a:r>
              <a:rPr lang="en-US" b="1" dirty="0" smtClean="0"/>
              <a:t>Atlantic Salmon – Farmed</a:t>
            </a:r>
          </a:p>
          <a:p>
            <a:endParaRPr lang="en-US" dirty="0" smtClean="0"/>
          </a:p>
          <a:p>
            <a:r>
              <a:rPr lang="en-US" dirty="0" smtClean="0"/>
              <a:t>Black spots on head, interior of he mouth is entirely white. </a:t>
            </a:r>
            <a:endParaRPr lang="en-US" dirty="0"/>
          </a:p>
        </p:txBody>
      </p:sp>
      <p:sp>
        <p:nvSpPr>
          <p:cNvPr id="9" name="TextBox 8"/>
          <p:cNvSpPr txBox="1"/>
          <p:nvPr/>
        </p:nvSpPr>
        <p:spPr>
          <a:xfrm>
            <a:off x="4803870" y="5177956"/>
            <a:ext cx="4033685" cy="923330"/>
          </a:xfrm>
          <a:prstGeom prst="rect">
            <a:avLst/>
          </a:prstGeom>
          <a:noFill/>
        </p:spPr>
        <p:txBody>
          <a:bodyPr wrap="square" rtlCol="0">
            <a:spAutoFit/>
          </a:bodyPr>
          <a:lstStyle/>
          <a:p>
            <a:r>
              <a:rPr lang="en-US" b="1" dirty="0" smtClean="0"/>
              <a:t>Chinook (King) Salmon – Wild Caught</a:t>
            </a:r>
          </a:p>
          <a:p>
            <a:endParaRPr lang="en-US" dirty="0" smtClean="0"/>
          </a:p>
          <a:p>
            <a:r>
              <a:rPr lang="en-US" dirty="0" smtClean="0"/>
              <a:t>Gums are black. </a:t>
            </a:r>
            <a:endParaRPr lang="en-US" dirty="0"/>
          </a:p>
        </p:txBody>
      </p:sp>
    </p:spTree>
    <p:extLst>
      <p:ext uri="{BB962C8B-B14F-4D97-AF65-F5344CB8AC3E}">
        <p14:creationId xmlns:p14="http://schemas.microsoft.com/office/powerpoint/2010/main" val="412076812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is an otolith?</a:t>
            </a:r>
            <a:endParaRPr lang="en-US" dirty="0"/>
          </a:p>
        </p:txBody>
      </p:sp>
      <p:sp>
        <p:nvSpPr>
          <p:cNvPr id="3" name="Content Placeholder 2"/>
          <p:cNvSpPr>
            <a:spLocks noGrp="1"/>
          </p:cNvSpPr>
          <p:nvPr>
            <p:ph idx="1"/>
          </p:nvPr>
        </p:nvSpPr>
        <p:spPr>
          <a:xfrm>
            <a:off x="457199" y="1600200"/>
            <a:ext cx="5107419" cy="4764568"/>
          </a:xfrm>
        </p:spPr>
        <p:txBody>
          <a:bodyPr>
            <a:normAutofit/>
          </a:bodyPr>
          <a:lstStyle/>
          <a:p>
            <a:r>
              <a:rPr lang="en-US" dirty="0"/>
              <a:t>Otoliths </a:t>
            </a:r>
            <a:r>
              <a:rPr lang="en-US" dirty="0" smtClean="0"/>
              <a:t>or ”ear </a:t>
            </a:r>
            <a:r>
              <a:rPr lang="en-US" dirty="0"/>
              <a:t>bones</a:t>
            </a:r>
            <a:r>
              <a:rPr lang="en-US" dirty="0" smtClean="0"/>
              <a:t>.”</a:t>
            </a:r>
          </a:p>
          <a:p>
            <a:endParaRPr lang="en-US" dirty="0" smtClean="0"/>
          </a:p>
          <a:p>
            <a:r>
              <a:rPr lang="en-US" dirty="0" smtClean="0"/>
              <a:t>Calcium carbonate</a:t>
            </a:r>
            <a:endParaRPr lang="en-US" dirty="0"/>
          </a:p>
          <a:p>
            <a:endParaRPr lang="en-US" dirty="0" smtClean="0"/>
          </a:p>
          <a:p>
            <a:r>
              <a:rPr lang="en-US" dirty="0" smtClean="0"/>
              <a:t>balance</a:t>
            </a:r>
            <a:r>
              <a:rPr lang="en-US" dirty="0"/>
              <a:t>, orientation, and sound </a:t>
            </a:r>
            <a:r>
              <a:rPr lang="en-US" dirty="0" smtClean="0"/>
              <a:t>detection</a:t>
            </a:r>
            <a:endParaRPr lang="en-US" dirty="0"/>
          </a:p>
          <a:p>
            <a:endParaRPr lang="en-US" dirty="0"/>
          </a:p>
        </p:txBody>
      </p:sp>
      <p:pic>
        <p:nvPicPr>
          <p:cNvPr id="5" name="Picture 4" descr="https://lh4.googleusercontent.com/-9jRHOcNOM6Y/U0QsNdtW-8I/AAAAAAAAOGA/J3hV0jZk9XI/s512/IMG_5286.JPG"/>
          <p:cNvPicPr/>
          <p:nvPr/>
        </p:nvPicPr>
        <p:blipFill rotWithShape="1">
          <a:blip r:embed="rId3">
            <a:extLst>
              <a:ext uri="{BEBA8EAE-BF5A-486C-A8C5-ECC9F3942E4B}">
                <a14:imgProps xmlns:a14="http://schemas.microsoft.com/office/drawing/2010/main">
                  <a14:imgLayer r:embed="rId4">
                    <a14:imgEffect>
                      <a14:backgroundRemoval t="54922" b="75547" l="29999" r="65833"/>
                    </a14:imgEffect>
                  </a14:imgLayer>
                </a14:imgProps>
              </a:ext>
              <a:ext uri="{28A0092B-C50C-407E-A947-70E740481C1C}">
                <a14:useLocalDpi xmlns:a14="http://schemas.microsoft.com/office/drawing/2010/main" val="0"/>
              </a:ext>
            </a:extLst>
          </a:blip>
          <a:srcRect l="30989" t="48242" r="26042" b="27930"/>
          <a:stretch/>
        </p:blipFill>
        <p:spPr bwMode="auto">
          <a:xfrm>
            <a:off x="4923302" y="2140793"/>
            <a:ext cx="3912850" cy="2940207"/>
          </a:xfrm>
          <a:prstGeom prst="rect">
            <a:avLst/>
          </a:prstGeom>
          <a:solidFill>
            <a:schemeClr val="tx1"/>
          </a:solid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21288585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Fish Ears!</a:t>
            </a:r>
            <a:endParaRPr lang="en-US" dirty="0"/>
          </a:p>
        </p:txBody>
      </p:sp>
      <p:sp>
        <p:nvSpPr>
          <p:cNvPr id="4" name="Date Placeholder 3"/>
          <p:cNvSpPr>
            <a:spLocks noGrp="1"/>
          </p:cNvSpPr>
          <p:nvPr>
            <p:ph type="dt" sz="half" idx="10"/>
          </p:nvPr>
        </p:nvSpPr>
        <p:spPr/>
        <p:txBody>
          <a:bodyPr/>
          <a:lstStyle/>
          <a:p>
            <a:r>
              <a:rPr lang="en-US" smtClean="0"/>
              <a:t>Scripps Classroom Connection</a:t>
            </a:r>
            <a:endParaRPr lang="en-US" dirty="0"/>
          </a:p>
        </p:txBody>
      </p:sp>
      <p:sp>
        <p:nvSpPr>
          <p:cNvPr id="5" name="Footer Placeholder 4"/>
          <p:cNvSpPr>
            <a:spLocks noGrp="1"/>
          </p:cNvSpPr>
          <p:nvPr>
            <p:ph type="ftr" sz="quarter" idx="12"/>
          </p:nvPr>
        </p:nvSpPr>
        <p:spPr/>
        <p:txBody>
          <a:bodyPr/>
          <a:lstStyle/>
          <a:p>
            <a:r>
              <a:rPr lang="en-US" smtClean="0"/>
              <a:t>http://earthref.org/SCC</a:t>
            </a:r>
            <a:endParaRPr lang="en-US" dirty="0"/>
          </a:p>
        </p:txBody>
      </p:sp>
      <p:pic>
        <p:nvPicPr>
          <p:cNvPr id="6" name="Picture 5"/>
          <p:cNvPicPr>
            <a:picLocks noChangeAspect="1"/>
          </p:cNvPicPr>
          <p:nvPr/>
        </p:nvPicPr>
        <p:blipFill>
          <a:blip r:embed="rId3"/>
          <a:stretch>
            <a:fillRect/>
          </a:stretch>
        </p:blipFill>
        <p:spPr>
          <a:xfrm>
            <a:off x="3119488" y="1325651"/>
            <a:ext cx="5359642" cy="5065157"/>
          </a:xfrm>
          <a:prstGeom prst="rect">
            <a:avLst/>
          </a:prstGeom>
        </p:spPr>
      </p:pic>
      <p:cxnSp>
        <p:nvCxnSpPr>
          <p:cNvPr id="9" name="Straight Arrow Connector 8"/>
          <p:cNvCxnSpPr/>
          <p:nvPr/>
        </p:nvCxnSpPr>
        <p:spPr>
          <a:xfrm flipH="1">
            <a:off x="2686303" y="5281384"/>
            <a:ext cx="2728237" cy="15599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pic>
        <p:nvPicPr>
          <p:cNvPr id="10" name="Picture 9" descr="https://lh4.googleusercontent.com/-9jRHOcNOM6Y/U0QsNdtW-8I/AAAAAAAAOGA/J3hV0jZk9XI/s512/IMG_5286.JPG"/>
          <p:cNvPicPr/>
          <p:nvPr/>
        </p:nvPicPr>
        <p:blipFill rotWithShape="1">
          <a:blip r:embed="rId4">
            <a:extLst>
              <a:ext uri="{BEBA8EAE-BF5A-486C-A8C5-ECC9F3942E4B}">
                <a14:imgProps xmlns:a14="http://schemas.microsoft.com/office/drawing/2010/main">
                  <a14:imgLayer r:embed="rId5">
                    <a14:imgEffect>
                      <a14:backgroundRemoval t="54922" b="75547" l="29999" r="65833"/>
                    </a14:imgEffect>
                  </a14:imgLayer>
                </a14:imgProps>
              </a:ext>
              <a:ext uri="{28A0092B-C50C-407E-A947-70E740481C1C}">
                <a14:useLocalDpi xmlns:a14="http://schemas.microsoft.com/office/drawing/2010/main" val="0"/>
              </a:ext>
            </a:extLst>
          </a:blip>
          <a:srcRect l="42204" t="52948" r="36845" b="35657"/>
          <a:stretch/>
        </p:blipFill>
        <p:spPr bwMode="auto">
          <a:xfrm>
            <a:off x="778480" y="4578334"/>
            <a:ext cx="1907823" cy="1406099"/>
          </a:xfrm>
          <a:prstGeom prst="rect">
            <a:avLst/>
          </a:prstGeom>
          <a:solidFill>
            <a:schemeClr val="tx1"/>
          </a:solidFill>
          <a:ln>
            <a:noFill/>
          </a:ln>
          <a:extLst>
            <a:ext uri="{53640926-AAD7-44d8-BBD7-CCE9431645EC}">
              <a14:shadowObscured xmlns:a14="http://schemas.microsoft.com/office/drawing/2010/main"/>
            </a:ext>
          </a:extLst>
        </p:spPr>
      </p:pic>
      <p:sp>
        <p:nvSpPr>
          <p:cNvPr id="11" name="TextBox 10"/>
          <p:cNvSpPr txBox="1"/>
          <p:nvPr/>
        </p:nvSpPr>
        <p:spPr>
          <a:xfrm>
            <a:off x="311065" y="1710451"/>
            <a:ext cx="2933816" cy="2062103"/>
          </a:xfrm>
          <a:prstGeom prst="rect">
            <a:avLst/>
          </a:prstGeom>
          <a:noFill/>
        </p:spPr>
        <p:txBody>
          <a:bodyPr wrap="none" rtlCol="0">
            <a:spAutoFit/>
          </a:bodyPr>
          <a:lstStyle/>
          <a:p>
            <a:r>
              <a:rPr lang="en-US" sz="3200" dirty="0" smtClean="0"/>
              <a:t>Tell Scientists:</a:t>
            </a:r>
          </a:p>
          <a:p>
            <a:pPr marL="285750" indent="-285750">
              <a:buFontTx/>
              <a:buChar char="-"/>
            </a:pPr>
            <a:r>
              <a:rPr lang="en-US" sz="3200" dirty="0" smtClean="0"/>
              <a:t>Growth</a:t>
            </a:r>
          </a:p>
          <a:p>
            <a:pPr marL="285750" indent="-285750">
              <a:buFontTx/>
              <a:buChar char="-"/>
            </a:pPr>
            <a:r>
              <a:rPr lang="en-US" sz="3200" dirty="0" smtClean="0"/>
              <a:t>Age</a:t>
            </a:r>
          </a:p>
          <a:p>
            <a:pPr marL="285750" indent="-285750">
              <a:buFontTx/>
              <a:buChar char="-"/>
            </a:pPr>
            <a:r>
              <a:rPr lang="en-US" sz="3200" dirty="0" smtClean="0"/>
              <a:t>Size</a:t>
            </a:r>
            <a:endParaRPr lang="en-US" sz="3200" dirty="0"/>
          </a:p>
        </p:txBody>
      </p:sp>
    </p:spTree>
    <p:extLst>
      <p:ext uri="{BB962C8B-B14F-4D97-AF65-F5344CB8AC3E}">
        <p14:creationId xmlns:p14="http://schemas.microsoft.com/office/powerpoint/2010/main" val="4339113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
          </p:nvPr>
        </p:nvSpPr>
        <p:spPr/>
        <p:txBody>
          <a:bodyPr/>
          <a:lstStyle/>
          <a:p>
            <a:r>
              <a:rPr lang="en-US" dirty="0" smtClean="0"/>
              <a:t>Groups of 4 – one head per group. </a:t>
            </a:r>
          </a:p>
          <a:p>
            <a:endParaRPr lang="en-US" dirty="0" smtClean="0"/>
          </a:p>
          <a:p>
            <a:r>
              <a:rPr lang="en-US" dirty="0" smtClean="0"/>
              <a:t>Read through “</a:t>
            </a:r>
            <a:r>
              <a:rPr lang="en-US" sz="2800" dirty="0" smtClean="0"/>
              <a:t>Fish </a:t>
            </a:r>
            <a:r>
              <a:rPr lang="en-US" sz="2800" dirty="0"/>
              <a:t>Head Dissection </a:t>
            </a:r>
            <a:r>
              <a:rPr lang="en-US" sz="2800" dirty="0" smtClean="0"/>
              <a:t>Instruction” entirely before beginning!</a:t>
            </a:r>
          </a:p>
          <a:p>
            <a:endParaRPr lang="en-US" sz="2800" dirty="0" smtClean="0"/>
          </a:p>
          <a:p>
            <a:r>
              <a:rPr lang="en-US" sz="2800" dirty="0" smtClean="0"/>
              <a:t>Answer the associated questions during the dissection. </a:t>
            </a:r>
          </a:p>
          <a:p>
            <a:endParaRPr lang="en-US" sz="2800" dirty="0"/>
          </a:p>
          <a:p>
            <a:r>
              <a:rPr lang="en-US" sz="2800" dirty="0" smtClean="0"/>
              <a:t>Otolith Removal / Measuring</a:t>
            </a:r>
          </a:p>
          <a:p>
            <a:endParaRPr lang="en-US" dirty="0"/>
          </a:p>
        </p:txBody>
      </p:sp>
      <p:sp>
        <p:nvSpPr>
          <p:cNvPr id="3" name="Title 2"/>
          <p:cNvSpPr>
            <a:spLocks noGrp="1"/>
          </p:cNvSpPr>
          <p:nvPr>
            <p:ph type="title"/>
          </p:nvPr>
        </p:nvSpPr>
        <p:spPr/>
        <p:txBody>
          <a:bodyPr/>
          <a:lstStyle/>
          <a:p>
            <a:r>
              <a:rPr lang="en-US" dirty="0" smtClean="0"/>
              <a:t>Lab Instructions</a:t>
            </a:r>
            <a:endParaRPr lang="en-US" dirty="0"/>
          </a:p>
        </p:txBody>
      </p:sp>
      <p:sp>
        <p:nvSpPr>
          <p:cNvPr id="4" name="Date Placeholder 3"/>
          <p:cNvSpPr>
            <a:spLocks noGrp="1"/>
          </p:cNvSpPr>
          <p:nvPr>
            <p:ph type="dt" sz="half" idx="10"/>
          </p:nvPr>
        </p:nvSpPr>
        <p:spPr/>
        <p:txBody>
          <a:bodyPr/>
          <a:lstStyle/>
          <a:p>
            <a:r>
              <a:rPr lang="en-US" smtClean="0"/>
              <a:t>Scripps Classroom Connection</a:t>
            </a:r>
            <a:endParaRPr lang="en-US" dirty="0"/>
          </a:p>
        </p:txBody>
      </p:sp>
      <p:sp>
        <p:nvSpPr>
          <p:cNvPr id="5" name="Footer Placeholder 4"/>
          <p:cNvSpPr>
            <a:spLocks noGrp="1"/>
          </p:cNvSpPr>
          <p:nvPr>
            <p:ph type="ftr" sz="quarter" idx="12"/>
          </p:nvPr>
        </p:nvSpPr>
        <p:spPr/>
        <p:txBody>
          <a:bodyPr/>
          <a:lstStyle/>
          <a:p>
            <a:r>
              <a:rPr lang="en-US" smtClean="0"/>
              <a:t>http://earthref.org/SCC</a:t>
            </a:r>
            <a:endParaRPr lang="en-US" dirty="0"/>
          </a:p>
        </p:txBody>
      </p:sp>
    </p:spTree>
    <p:extLst>
      <p:ext uri="{BB962C8B-B14F-4D97-AF65-F5344CB8AC3E}">
        <p14:creationId xmlns:p14="http://schemas.microsoft.com/office/powerpoint/2010/main" val="244869441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
          </p:nvPr>
        </p:nvSpPr>
        <p:spPr/>
        <p:txBody>
          <a:bodyPr/>
          <a:lstStyle/>
          <a:p>
            <a:r>
              <a:rPr lang="en-US" dirty="0" smtClean="0"/>
              <a:t>Otolith Length to Fish Body Length relationship</a:t>
            </a:r>
            <a:endParaRPr lang="en-US" dirty="0"/>
          </a:p>
        </p:txBody>
      </p:sp>
      <p:sp>
        <p:nvSpPr>
          <p:cNvPr id="3" name="Title 2"/>
          <p:cNvSpPr>
            <a:spLocks noGrp="1"/>
          </p:cNvSpPr>
          <p:nvPr>
            <p:ph type="title"/>
          </p:nvPr>
        </p:nvSpPr>
        <p:spPr/>
        <p:txBody>
          <a:bodyPr/>
          <a:lstStyle/>
          <a:p>
            <a:r>
              <a:rPr lang="en-US" dirty="0" smtClean="0"/>
              <a:t>Part 2. Exploring Salmon Otolith Data</a:t>
            </a:r>
            <a:endParaRPr lang="en-US" dirty="0"/>
          </a:p>
        </p:txBody>
      </p:sp>
      <p:sp>
        <p:nvSpPr>
          <p:cNvPr id="4" name="Date Placeholder 3"/>
          <p:cNvSpPr>
            <a:spLocks noGrp="1"/>
          </p:cNvSpPr>
          <p:nvPr>
            <p:ph type="dt" sz="half" idx="10"/>
          </p:nvPr>
        </p:nvSpPr>
        <p:spPr/>
        <p:txBody>
          <a:bodyPr/>
          <a:lstStyle/>
          <a:p>
            <a:r>
              <a:rPr lang="en-US" smtClean="0"/>
              <a:t>Scripps Classroom Connection</a:t>
            </a:r>
            <a:endParaRPr lang="en-US" dirty="0"/>
          </a:p>
        </p:txBody>
      </p:sp>
      <p:sp>
        <p:nvSpPr>
          <p:cNvPr id="5" name="Footer Placeholder 4"/>
          <p:cNvSpPr>
            <a:spLocks noGrp="1"/>
          </p:cNvSpPr>
          <p:nvPr>
            <p:ph type="ftr" sz="quarter" idx="12"/>
          </p:nvPr>
        </p:nvSpPr>
        <p:spPr/>
        <p:txBody>
          <a:bodyPr/>
          <a:lstStyle/>
          <a:p>
            <a:r>
              <a:rPr lang="en-US" smtClean="0"/>
              <a:t>http://earthref.org/SCC</a:t>
            </a:r>
            <a:endParaRPr lang="en-US" dirty="0"/>
          </a:p>
        </p:txBody>
      </p:sp>
      <p:pic>
        <p:nvPicPr>
          <p:cNvPr id="6" name="Picture 5"/>
          <p:cNvPicPr>
            <a:picLocks noChangeAspect="1"/>
          </p:cNvPicPr>
          <p:nvPr/>
        </p:nvPicPr>
        <p:blipFill rotWithShape="1">
          <a:blip r:embed="rId3"/>
          <a:srcRect t="25346" r="15412" b="35012"/>
          <a:stretch/>
        </p:blipFill>
        <p:spPr>
          <a:xfrm>
            <a:off x="3301723" y="2374192"/>
            <a:ext cx="5262473" cy="1850394"/>
          </a:xfrm>
          <a:prstGeom prst="rect">
            <a:avLst/>
          </a:prstGeom>
        </p:spPr>
      </p:pic>
      <p:pic>
        <p:nvPicPr>
          <p:cNvPr id="7" name="Picture 6"/>
          <p:cNvPicPr>
            <a:picLocks noChangeAspect="1"/>
          </p:cNvPicPr>
          <p:nvPr/>
        </p:nvPicPr>
        <p:blipFill rotWithShape="1">
          <a:blip r:embed="rId4"/>
          <a:srcRect l="44866" t="54590" r="37797" b="35662"/>
          <a:stretch/>
        </p:blipFill>
        <p:spPr>
          <a:xfrm>
            <a:off x="702830" y="2651834"/>
            <a:ext cx="1782565" cy="1337059"/>
          </a:xfrm>
          <a:prstGeom prst="rect">
            <a:avLst/>
          </a:prstGeom>
        </p:spPr>
      </p:pic>
      <p:cxnSp>
        <p:nvCxnSpPr>
          <p:cNvPr id="10" name="Straight Arrow Connector 9"/>
          <p:cNvCxnSpPr/>
          <p:nvPr/>
        </p:nvCxnSpPr>
        <p:spPr>
          <a:xfrm>
            <a:off x="2579371" y="3299696"/>
            <a:ext cx="563010" cy="0"/>
          </a:xfrm>
          <a:prstGeom prst="straightConnector1">
            <a:avLst/>
          </a:prstGeom>
          <a:ln w="76200" cmpd="sng">
            <a:prstDash val="solid"/>
            <a:tailEnd type="arrow"/>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92449936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p:cNvPicPr>
            <a:picLocks noGrp="1" noChangeAspect="1"/>
          </p:cNvPicPr>
          <p:nvPr>
            <p:ph sz="quarter" idx="1"/>
          </p:nvPr>
        </p:nvPicPr>
        <p:blipFill>
          <a:blip r:embed="rId3"/>
          <a:srcRect t="9679" b="9679"/>
          <a:stretch>
            <a:fillRect/>
          </a:stretch>
        </p:blipFill>
        <p:spPr>
          <a:xfrm>
            <a:off x="1054" y="2418420"/>
            <a:ext cx="5573804" cy="2996669"/>
          </a:xfrm>
        </p:spPr>
      </p:pic>
      <p:sp>
        <p:nvSpPr>
          <p:cNvPr id="3" name="Title 2"/>
          <p:cNvSpPr>
            <a:spLocks noGrp="1"/>
          </p:cNvSpPr>
          <p:nvPr>
            <p:ph type="title"/>
          </p:nvPr>
        </p:nvSpPr>
        <p:spPr/>
        <p:txBody>
          <a:bodyPr>
            <a:noAutofit/>
          </a:bodyPr>
          <a:lstStyle/>
          <a:p>
            <a:r>
              <a:rPr lang="en-US" sz="2400" dirty="0" smtClean="0"/>
              <a:t>Commercial Chinook Salmon Fishery – Pacific/Alaska</a:t>
            </a:r>
            <a:endParaRPr lang="en-US" sz="2400" dirty="0"/>
          </a:p>
        </p:txBody>
      </p:sp>
      <p:sp>
        <p:nvSpPr>
          <p:cNvPr id="4" name="Date Placeholder 3"/>
          <p:cNvSpPr>
            <a:spLocks noGrp="1"/>
          </p:cNvSpPr>
          <p:nvPr>
            <p:ph type="dt" sz="half" idx="10"/>
          </p:nvPr>
        </p:nvSpPr>
        <p:spPr/>
        <p:txBody>
          <a:bodyPr/>
          <a:lstStyle/>
          <a:p>
            <a:r>
              <a:rPr lang="en-US" smtClean="0"/>
              <a:t>Scripps Classroom Connection</a:t>
            </a:r>
            <a:endParaRPr lang="en-US" dirty="0"/>
          </a:p>
        </p:txBody>
      </p:sp>
      <p:sp>
        <p:nvSpPr>
          <p:cNvPr id="5" name="Footer Placeholder 4"/>
          <p:cNvSpPr>
            <a:spLocks noGrp="1"/>
          </p:cNvSpPr>
          <p:nvPr>
            <p:ph type="ftr" sz="quarter" idx="12"/>
          </p:nvPr>
        </p:nvSpPr>
        <p:spPr/>
        <p:txBody>
          <a:bodyPr/>
          <a:lstStyle/>
          <a:p>
            <a:r>
              <a:rPr lang="en-US" smtClean="0"/>
              <a:t>http://earthref.org/SCC</a:t>
            </a:r>
            <a:endParaRPr lang="en-US" dirty="0"/>
          </a:p>
        </p:txBody>
      </p:sp>
      <p:pic>
        <p:nvPicPr>
          <p:cNvPr id="7" name="Picture 6"/>
          <p:cNvPicPr>
            <a:picLocks noChangeAspect="1"/>
          </p:cNvPicPr>
          <p:nvPr/>
        </p:nvPicPr>
        <p:blipFill>
          <a:blip r:embed="rId4"/>
          <a:stretch>
            <a:fillRect/>
          </a:stretch>
        </p:blipFill>
        <p:spPr>
          <a:xfrm>
            <a:off x="5574858" y="1345028"/>
            <a:ext cx="3403054" cy="5051644"/>
          </a:xfrm>
          <a:prstGeom prst="rect">
            <a:avLst/>
          </a:prstGeom>
        </p:spPr>
      </p:pic>
    </p:spTree>
    <p:extLst>
      <p:ext uri="{BB962C8B-B14F-4D97-AF65-F5344CB8AC3E}">
        <p14:creationId xmlns:p14="http://schemas.microsoft.com/office/powerpoint/2010/main" val="109023011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Lake Michigan Salmon</a:t>
            </a:r>
            <a:endParaRPr lang="en-US" dirty="0"/>
          </a:p>
        </p:txBody>
      </p:sp>
      <p:sp>
        <p:nvSpPr>
          <p:cNvPr id="4" name="Date Placeholder 3"/>
          <p:cNvSpPr>
            <a:spLocks noGrp="1"/>
          </p:cNvSpPr>
          <p:nvPr>
            <p:ph type="dt" sz="half" idx="10"/>
          </p:nvPr>
        </p:nvSpPr>
        <p:spPr/>
        <p:txBody>
          <a:bodyPr/>
          <a:lstStyle/>
          <a:p>
            <a:r>
              <a:rPr lang="en-US" smtClean="0"/>
              <a:t>Scripps Classroom Connection</a:t>
            </a:r>
            <a:endParaRPr lang="en-US" dirty="0"/>
          </a:p>
        </p:txBody>
      </p:sp>
      <p:sp>
        <p:nvSpPr>
          <p:cNvPr id="5" name="Footer Placeholder 4"/>
          <p:cNvSpPr>
            <a:spLocks noGrp="1"/>
          </p:cNvSpPr>
          <p:nvPr>
            <p:ph type="ftr" sz="quarter" idx="12"/>
          </p:nvPr>
        </p:nvSpPr>
        <p:spPr/>
        <p:txBody>
          <a:bodyPr/>
          <a:lstStyle/>
          <a:p>
            <a:r>
              <a:rPr lang="en-US" smtClean="0"/>
              <a:t>http://earthref.org/SCC</a:t>
            </a:r>
            <a:endParaRPr lang="en-US" dirty="0"/>
          </a:p>
        </p:txBody>
      </p:sp>
      <p:pic>
        <p:nvPicPr>
          <p:cNvPr id="7" name="Picture 6"/>
          <p:cNvPicPr>
            <a:picLocks noChangeAspect="1"/>
          </p:cNvPicPr>
          <p:nvPr/>
        </p:nvPicPr>
        <p:blipFill>
          <a:blip r:embed="rId3"/>
          <a:stretch>
            <a:fillRect/>
          </a:stretch>
        </p:blipFill>
        <p:spPr>
          <a:xfrm>
            <a:off x="301751" y="3339391"/>
            <a:ext cx="4065533" cy="3057281"/>
          </a:xfrm>
          <a:prstGeom prst="rect">
            <a:avLst/>
          </a:prstGeom>
        </p:spPr>
      </p:pic>
      <p:pic>
        <p:nvPicPr>
          <p:cNvPr id="6" name="Picture 5"/>
          <p:cNvPicPr>
            <a:picLocks noChangeAspect="1"/>
          </p:cNvPicPr>
          <p:nvPr/>
        </p:nvPicPr>
        <p:blipFill rotWithShape="1">
          <a:blip r:embed="rId4"/>
          <a:srcRect l="1783" t="8448" r="18581" b="4143"/>
          <a:stretch/>
        </p:blipFill>
        <p:spPr>
          <a:xfrm>
            <a:off x="3705808" y="1587588"/>
            <a:ext cx="5356600" cy="4411224"/>
          </a:xfrm>
          <a:prstGeom prst="rect">
            <a:avLst/>
          </a:prstGeom>
        </p:spPr>
      </p:pic>
    </p:spTree>
    <p:extLst>
      <p:ext uri="{BB962C8B-B14F-4D97-AF65-F5344CB8AC3E}">
        <p14:creationId xmlns:p14="http://schemas.microsoft.com/office/powerpoint/2010/main" val="76446834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
          </p:nvPr>
        </p:nvSpPr>
        <p:spPr/>
        <p:txBody>
          <a:bodyPr>
            <a:normAutofit fontScale="92500" lnSpcReduction="20000"/>
          </a:bodyPr>
          <a:lstStyle/>
          <a:p>
            <a:r>
              <a:rPr lang="en-US" dirty="0" smtClean="0"/>
              <a:t>Step 1. Plot the Lake Michigan Salmon Otolith Length vs. Body Length in a scatter plot and </a:t>
            </a:r>
            <a:r>
              <a:rPr lang="en-US" dirty="0"/>
              <a:t>d</a:t>
            </a:r>
            <a:r>
              <a:rPr lang="en-US" dirty="0" smtClean="0"/>
              <a:t>raw a line to describe the trend. </a:t>
            </a:r>
          </a:p>
          <a:p>
            <a:endParaRPr lang="en-US" dirty="0" smtClean="0"/>
          </a:p>
          <a:p>
            <a:r>
              <a:rPr lang="en-US" dirty="0" smtClean="0"/>
              <a:t>Step 2. Use the formula provided to calculate the Alaskan Chinook body sizes. </a:t>
            </a:r>
          </a:p>
          <a:p>
            <a:endParaRPr lang="en-US" dirty="0" smtClean="0"/>
          </a:p>
          <a:p>
            <a:r>
              <a:rPr lang="en-US" dirty="0" smtClean="0"/>
              <a:t>Step 3. Make a frequency table and make a histogram/bar graph of the data.</a:t>
            </a:r>
          </a:p>
          <a:p>
            <a:endParaRPr lang="en-US" dirty="0" smtClean="0"/>
          </a:p>
          <a:p>
            <a:r>
              <a:rPr lang="en-US" dirty="0" smtClean="0"/>
              <a:t>Step 4: compare on contrast the Alaskan vs. Michigan Salmon data.</a:t>
            </a:r>
            <a:endParaRPr lang="en-US" dirty="0"/>
          </a:p>
        </p:txBody>
      </p:sp>
      <p:sp>
        <p:nvSpPr>
          <p:cNvPr id="3" name="Title 2"/>
          <p:cNvSpPr>
            <a:spLocks noGrp="1"/>
          </p:cNvSpPr>
          <p:nvPr>
            <p:ph type="title"/>
          </p:nvPr>
        </p:nvSpPr>
        <p:spPr/>
        <p:txBody>
          <a:bodyPr>
            <a:normAutofit fontScale="90000"/>
          </a:bodyPr>
          <a:lstStyle/>
          <a:p>
            <a:r>
              <a:rPr lang="en-US" dirty="0" smtClean="0"/>
              <a:t>Instructions: Exploring Otolith Data Worksheet</a:t>
            </a:r>
            <a:endParaRPr lang="en-US" dirty="0"/>
          </a:p>
        </p:txBody>
      </p:sp>
      <p:sp>
        <p:nvSpPr>
          <p:cNvPr id="4" name="Date Placeholder 3"/>
          <p:cNvSpPr>
            <a:spLocks noGrp="1"/>
          </p:cNvSpPr>
          <p:nvPr>
            <p:ph type="dt" sz="half" idx="10"/>
          </p:nvPr>
        </p:nvSpPr>
        <p:spPr/>
        <p:txBody>
          <a:bodyPr/>
          <a:lstStyle/>
          <a:p>
            <a:r>
              <a:rPr lang="en-US" smtClean="0"/>
              <a:t>Scripps Classroom Connection</a:t>
            </a:r>
            <a:endParaRPr lang="en-US" dirty="0"/>
          </a:p>
        </p:txBody>
      </p:sp>
      <p:sp>
        <p:nvSpPr>
          <p:cNvPr id="5" name="Footer Placeholder 4"/>
          <p:cNvSpPr>
            <a:spLocks noGrp="1"/>
          </p:cNvSpPr>
          <p:nvPr>
            <p:ph type="ftr" sz="quarter" idx="12"/>
          </p:nvPr>
        </p:nvSpPr>
        <p:spPr/>
        <p:txBody>
          <a:bodyPr/>
          <a:lstStyle/>
          <a:p>
            <a:r>
              <a:rPr lang="en-US" smtClean="0"/>
              <a:t>http://earthref.org/SCC</a:t>
            </a:r>
            <a:endParaRPr lang="en-US" dirty="0"/>
          </a:p>
        </p:txBody>
      </p:sp>
    </p:spTree>
    <p:extLst>
      <p:ext uri="{BB962C8B-B14F-4D97-AF65-F5344CB8AC3E}">
        <p14:creationId xmlns:p14="http://schemas.microsoft.com/office/powerpoint/2010/main" val="175565966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
          </p:nvPr>
        </p:nvSpPr>
        <p:spPr/>
        <p:txBody>
          <a:bodyPr/>
          <a:lstStyle/>
          <a:p>
            <a:r>
              <a:rPr lang="en-US" dirty="0" smtClean="0"/>
              <a:t>End slide show for students</a:t>
            </a:r>
            <a:endParaRPr lang="en-US" dirty="0"/>
          </a:p>
        </p:txBody>
      </p:sp>
      <p:sp>
        <p:nvSpPr>
          <p:cNvPr id="3" name="Title 2"/>
          <p:cNvSpPr>
            <a:spLocks noGrp="1"/>
          </p:cNvSpPr>
          <p:nvPr>
            <p:ph type="title"/>
          </p:nvPr>
        </p:nvSpPr>
        <p:spPr/>
        <p:txBody>
          <a:bodyPr/>
          <a:lstStyle/>
          <a:p>
            <a:endParaRPr lang="en-US" dirty="0"/>
          </a:p>
        </p:txBody>
      </p:sp>
      <p:sp>
        <p:nvSpPr>
          <p:cNvPr id="4" name="Date Placeholder 3"/>
          <p:cNvSpPr>
            <a:spLocks noGrp="1"/>
          </p:cNvSpPr>
          <p:nvPr>
            <p:ph type="dt" sz="half" idx="10"/>
          </p:nvPr>
        </p:nvSpPr>
        <p:spPr/>
        <p:txBody>
          <a:bodyPr/>
          <a:lstStyle/>
          <a:p>
            <a:r>
              <a:rPr lang="en-US" smtClean="0"/>
              <a:t>Scripps Classroom Connection</a:t>
            </a:r>
            <a:endParaRPr lang="en-US" dirty="0"/>
          </a:p>
        </p:txBody>
      </p:sp>
      <p:sp>
        <p:nvSpPr>
          <p:cNvPr id="5" name="Footer Placeholder 4"/>
          <p:cNvSpPr>
            <a:spLocks noGrp="1"/>
          </p:cNvSpPr>
          <p:nvPr>
            <p:ph type="ftr" sz="quarter" idx="12"/>
          </p:nvPr>
        </p:nvSpPr>
        <p:spPr/>
        <p:txBody>
          <a:bodyPr/>
          <a:lstStyle/>
          <a:p>
            <a:r>
              <a:rPr lang="en-US" smtClean="0"/>
              <a:t>http://earthref.org/SCC</a:t>
            </a:r>
            <a:endParaRPr lang="en-US" dirty="0"/>
          </a:p>
        </p:txBody>
      </p:sp>
    </p:spTree>
    <p:extLst>
      <p:ext uri="{BB962C8B-B14F-4D97-AF65-F5344CB8AC3E}">
        <p14:creationId xmlns:p14="http://schemas.microsoft.com/office/powerpoint/2010/main" val="114883135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301752" y="326290"/>
            <a:ext cx="8534400" cy="758952"/>
          </a:xfrm>
        </p:spPr>
        <p:txBody>
          <a:bodyPr>
            <a:normAutofit fontScale="90000"/>
          </a:bodyPr>
          <a:lstStyle/>
          <a:p>
            <a:r>
              <a:rPr lang="en-US" dirty="0" smtClean="0"/>
              <a:t>TEACHER SLIDE: Otolith Length vs. Body Length Scatterplot Answer</a:t>
            </a:r>
            <a:endParaRPr lang="en-US" dirty="0"/>
          </a:p>
        </p:txBody>
      </p:sp>
      <p:sp>
        <p:nvSpPr>
          <p:cNvPr id="4" name="Date Placeholder 3"/>
          <p:cNvSpPr>
            <a:spLocks noGrp="1"/>
          </p:cNvSpPr>
          <p:nvPr>
            <p:ph type="dt" sz="half" idx="10"/>
          </p:nvPr>
        </p:nvSpPr>
        <p:spPr/>
        <p:txBody>
          <a:bodyPr/>
          <a:lstStyle/>
          <a:p>
            <a:r>
              <a:rPr lang="en-US" smtClean="0"/>
              <a:t>Scripps Classroom Connection</a:t>
            </a:r>
            <a:endParaRPr lang="en-US" dirty="0"/>
          </a:p>
        </p:txBody>
      </p:sp>
      <p:sp>
        <p:nvSpPr>
          <p:cNvPr id="5" name="Footer Placeholder 4"/>
          <p:cNvSpPr>
            <a:spLocks noGrp="1"/>
          </p:cNvSpPr>
          <p:nvPr>
            <p:ph type="ftr" sz="quarter" idx="12"/>
          </p:nvPr>
        </p:nvSpPr>
        <p:spPr/>
        <p:txBody>
          <a:bodyPr/>
          <a:lstStyle/>
          <a:p>
            <a:r>
              <a:rPr lang="en-US" smtClean="0"/>
              <a:t>http://earthref.org/SCC</a:t>
            </a:r>
            <a:endParaRPr lang="en-US" dirty="0"/>
          </a:p>
        </p:txBody>
      </p:sp>
      <p:graphicFrame>
        <p:nvGraphicFramePr>
          <p:cNvPr id="6" name="Chart 5"/>
          <p:cNvGraphicFramePr>
            <a:graphicFrameLocks/>
          </p:cNvGraphicFramePr>
          <p:nvPr>
            <p:extLst>
              <p:ext uri="{D42A27DB-BD31-4B8C-83A1-F6EECF244321}">
                <p14:modId xmlns:p14="http://schemas.microsoft.com/office/powerpoint/2010/main" val="1456945887"/>
              </p:ext>
            </p:extLst>
          </p:nvPr>
        </p:nvGraphicFramePr>
        <p:xfrm>
          <a:off x="206375" y="1282700"/>
          <a:ext cx="8731250" cy="42926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11105970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301752" y="326290"/>
            <a:ext cx="8534400" cy="758952"/>
          </a:xfrm>
        </p:spPr>
        <p:txBody>
          <a:bodyPr>
            <a:normAutofit fontScale="90000"/>
          </a:bodyPr>
          <a:lstStyle/>
          <a:p>
            <a:r>
              <a:rPr lang="en-US" dirty="0" smtClean="0"/>
              <a:t>TEACHER SLIDE: Salmon Body Length Histogram Answer</a:t>
            </a:r>
            <a:endParaRPr lang="en-US" dirty="0"/>
          </a:p>
        </p:txBody>
      </p:sp>
      <p:sp>
        <p:nvSpPr>
          <p:cNvPr id="4" name="Date Placeholder 3"/>
          <p:cNvSpPr>
            <a:spLocks noGrp="1"/>
          </p:cNvSpPr>
          <p:nvPr>
            <p:ph type="dt" sz="half" idx="10"/>
          </p:nvPr>
        </p:nvSpPr>
        <p:spPr/>
        <p:txBody>
          <a:bodyPr/>
          <a:lstStyle/>
          <a:p>
            <a:r>
              <a:rPr lang="en-US" smtClean="0"/>
              <a:t>Scripps Classroom Connection</a:t>
            </a:r>
            <a:endParaRPr lang="en-US" dirty="0"/>
          </a:p>
        </p:txBody>
      </p:sp>
      <p:sp>
        <p:nvSpPr>
          <p:cNvPr id="5" name="Footer Placeholder 4"/>
          <p:cNvSpPr>
            <a:spLocks noGrp="1"/>
          </p:cNvSpPr>
          <p:nvPr>
            <p:ph type="ftr" sz="quarter" idx="12"/>
          </p:nvPr>
        </p:nvSpPr>
        <p:spPr/>
        <p:txBody>
          <a:bodyPr/>
          <a:lstStyle/>
          <a:p>
            <a:r>
              <a:rPr lang="en-US" smtClean="0"/>
              <a:t>http://earthref.org/SCC</a:t>
            </a:r>
            <a:endParaRPr lang="en-US" dirty="0"/>
          </a:p>
        </p:txBody>
      </p:sp>
      <p:graphicFrame>
        <p:nvGraphicFramePr>
          <p:cNvPr id="7" name="Chart 6"/>
          <p:cNvGraphicFramePr>
            <a:graphicFrameLocks/>
          </p:cNvGraphicFramePr>
          <p:nvPr>
            <p:extLst>
              <p:ext uri="{D42A27DB-BD31-4B8C-83A1-F6EECF244321}">
                <p14:modId xmlns:p14="http://schemas.microsoft.com/office/powerpoint/2010/main" val="435673192"/>
              </p:ext>
            </p:extLst>
          </p:nvPr>
        </p:nvGraphicFramePr>
        <p:xfrm>
          <a:off x="301752" y="1608257"/>
          <a:ext cx="8521700" cy="454025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352769112"/>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theme1.xml><?xml version="1.0" encoding="utf-8"?>
<a:theme xmlns:a="http://schemas.openxmlformats.org/drawingml/2006/main" name="SCC">
  <a:themeElements>
    <a:clrScheme name="Civic">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Civic">
      <a:majorFont>
        <a:latin typeface="Georgia"/>
        <a:ea typeface=""/>
        <a:cs typeface=""/>
        <a:font script="Jpan" typeface="ＭＳ Ｐゴシック"/>
        <a:font script="Hang" typeface="돋움"/>
        <a:font script="Hans" typeface="华文新魏"/>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Georgia"/>
        <a:ea typeface=""/>
        <a:cs typeface=""/>
        <a:font script="Jpan" typeface="ＭＳ Ｐ明朝"/>
        <a:font script="Hang" typeface="바탕"/>
        <a:font script="Hans" typeface="华文新魏"/>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Civic">
      <a:fillStyleLst>
        <a:solidFill>
          <a:schemeClr val="phClr"/>
        </a:solidFill>
        <a:solidFill>
          <a:schemeClr val="phClr">
            <a:tint val="45000"/>
          </a:schemeClr>
        </a:solidFill>
        <a:solidFill>
          <a:schemeClr val="phClr">
            <a:tint val="95000"/>
          </a:schemeClr>
        </a:solidFill>
      </a:fillStyleLst>
      <a:lnStyleLst>
        <a:ln w="9525" cap="flat" cmpd="sng" algn="ctr">
          <a:solidFill>
            <a:schemeClr val="phClr"/>
          </a:solidFill>
          <a:prstDash val="solid"/>
        </a:ln>
        <a:ln w="11429" cap="flat" cmpd="sng" algn="ctr">
          <a:solidFill>
            <a:schemeClr val="phClr"/>
          </a:solidFill>
          <a:prstDash val="sysDash"/>
        </a:ln>
        <a:ln w="20000" cap="flat" cmpd="sng" algn="ctr">
          <a:solidFill>
            <a:schemeClr val="phClr"/>
          </a:solidFill>
          <a:prstDash val="solid"/>
        </a:ln>
      </a:lnStyleLst>
      <a:effectStyleLst>
        <a:effectStyle>
          <a:effectLst>
            <a:outerShdw blurRad="50800" dist="25400" dir="5400000" rotWithShape="0">
              <a:srgbClr val="000000">
                <a:alpha val="3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phClr">
                <a:shade val="70000"/>
                <a:satMod val="105000"/>
              </a:schemeClr>
            </a:contourClr>
          </a:sp3d>
        </a:effectStyle>
        <a:effectStyle>
          <a:effectLst>
            <a:outerShdw blurRad="50800" dist="25400" dir="5400000" rotWithShape="0">
              <a:srgbClr val="000000">
                <a:alpha val="45000"/>
              </a:srgbClr>
            </a:outerShdw>
          </a:effectLst>
          <a:scene3d>
            <a:camera prst="orthographicFront" fov="0">
              <a:rot lat="0" lon="0" rev="0"/>
            </a:camera>
            <a:lightRig rig="soft" dir="b">
              <a:rot lat="0" lon="0" rev="0"/>
            </a:lightRig>
          </a:scene3d>
          <a:sp3d prstMaterial="dkEdge">
            <a:bevelT w="63500" h="63500" prst="cross"/>
            <a:contourClr>
              <a:schemeClr val="phClr"/>
            </a:contourClr>
          </a:sp3d>
        </a:effectStyle>
      </a:effectStyleLst>
      <a:bgFillStyleLst>
        <a:solidFill>
          <a:schemeClr val="phClr"/>
        </a:solidFill>
        <a:blipFill>
          <a:blip xmlns:r="http://schemas.openxmlformats.org/officeDocument/2006/relationships" r:embed="rId1">
            <a:duotone>
              <a:schemeClr val="phClr">
                <a:shade val="70000"/>
                <a:satMod val="115000"/>
              </a:schemeClr>
              <a:schemeClr val="phClr">
                <a:tint val="85000"/>
              </a:schemeClr>
            </a:duotone>
          </a:blip>
          <a:tile tx="0" ty="0" sx="85000" sy="85000" flip="none" algn="tl"/>
        </a:blipFill>
        <a:blipFill>
          <a:blip xmlns:r="http://schemas.openxmlformats.org/officeDocument/2006/relationships" r:embed="rId2">
            <a:duotone>
              <a:schemeClr val="phClr">
                <a:shade val="65000"/>
                <a:satMod val="115000"/>
              </a:schemeClr>
              <a:schemeClr val="phClr">
                <a:tint val="85000"/>
              </a:schemeClr>
            </a:duotone>
          </a:blip>
          <a:tile tx="0" ty="0" sx="65000" sy="65000" flip="none" algn="tl"/>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Civic.thmx</Template>
  <TotalTime>28922</TotalTime>
  <Words>3977</Words>
  <Application>Microsoft Macintosh PowerPoint</Application>
  <PresentationFormat>On-screen Show (4:3)</PresentationFormat>
  <Paragraphs>359</Paragraphs>
  <Slides>16</Slides>
  <Notes>16</Notes>
  <HiddenSlides>0</HiddenSlides>
  <MMClips>0</MMClips>
  <ScaleCrop>false</ScaleCrop>
  <HeadingPairs>
    <vt:vector size="4" baseType="variant">
      <vt:variant>
        <vt:lpstr>Theme</vt:lpstr>
      </vt:variant>
      <vt:variant>
        <vt:i4>1</vt:i4>
      </vt:variant>
      <vt:variant>
        <vt:lpstr>Slide Titles</vt:lpstr>
      </vt:variant>
      <vt:variant>
        <vt:i4>16</vt:i4>
      </vt:variant>
    </vt:vector>
  </HeadingPairs>
  <TitlesOfParts>
    <vt:vector size="17" baseType="lpstr">
      <vt:lpstr>SCC</vt:lpstr>
      <vt:lpstr>Fish Head Dissection Lab</vt:lpstr>
      <vt:lpstr>What Makes a Fish, a Fish?</vt:lpstr>
      <vt:lpstr>Fish External Anatomy</vt:lpstr>
      <vt:lpstr>PowerPoint Presentation</vt:lpstr>
      <vt:lpstr>What does it mean to ‘dissect’?</vt:lpstr>
      <vt:lpstr>Identify Your Fish Head</vt:lpstr>
      <vt:lpstr>What is an otolith?</vt:lpstr>
      <vt:lpstr>Fish Ears!</vt:lpstr>
      <vt:lpstr>Lab Instructions</vt:lpstr>
      <vt:lpstr>Part 2. Exploring Salmon Otolith Data</vt:lpstr>
      <vt:lpstr>Commercial Chinook Salmon Fishery – Pacific/Alaska</vt:lpstr>
      <vt:lpstr>Lake Michigan Salmon</vt:lpstr>
      <vt:lpstr>Instructions: Exploring Otolith Data Worksheet</vt:lpstr>
      <vt:lpstr>PowerPoint Presentation</vt:lpstr>
      <vt:lpstr>TEACHER SLIDE: Otolith Length vs. Body Length Scatterplot Answer</vt:lpstr>
      <vt:lpstr>TEACHER SLIDE: Salmon Body Length Histogram Answer</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perfect K-12 presentation ever (replace this with your title)</dc:title>
  <dc:creator>IGPP</dc:creator>
  <cp:lastModifiedBy>William  Jones</cp:lastModifiedBy>
  <cp:revision>162</cp:revision>
  <cp:lastPrinted>2011-07-11T02:33:14Z</cp:lastPrinted>
  <dcterms:created xsi:type="dcterms:W3CDTF">2011-06-23T20:06:11Z</dcterms:created>
  <dcterms:modified xsi:type="dcterms:W3CDTF">2014-08-04T23:46:48Z</dcterms:modified>
</cp:coreProperties>
</file>