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8"/>
  </p:notesMasterIdLst>
  <p:sldIdLst>
    <p:sldId id="256" r:id="rId2"/>
    <p:sldId id="305" r:id="rId3"/>
    <p:sldId id="271" r:id="rId4"/>
    <p:sldId id="281" r:id="rId5"/>
    <p:sldId id="279" r:id="rId6"/>
    <p:sldId id="257" r:id="rId7"/>
    <p:sldId id="286" r:id="rId8"/>
    <p:sldId id="276" r:id="rId9"/>
    <p:sldId id="284" r:id="rId10"/>
    <p:sldId id="285" r:id="rId11"/>
    <p:sldId id="287" r:id="rId12"/>
    <p:sldId id="288" r:id="rId13"/>
    <p:sldId id="304" r:id="rId14"/>
    <p:sldId id="258" r:id="rId15"/>
    <p:sldId id="289" r:id="rId16"/>
    <p:sldId id="274"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45" autoAdjust="0"/>
    <p:restoredTop sz="56083" autoAdjust="0"/>
  </p:normalViewPr>
  <p:slideViewPr>
    <p:cSldViewPr snapToGrid="0" snapToObjects="1">
      <p:cViewPr varScale="1">
        <p:scale>
          <a:sx n="50" d="100"/>
          <a:sy n="50" d="100"/>
        </p:scale>
        <p:origin x="-114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Apple%20HD:Users:w3jones:Documents:Bills%20Documents:PhD%20Thesis%20Stuff:Gk-12:resources:DrumIncrements_graph.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lineChart>
        <c:grouping val="standard"/>
        <c:varyColors val="0"/>
        <c:ser>
          <c:idx val="0"/>
          <c:order val="0"/>
          <c:tx>
            <c:strRef>
              <c:f>Sheet5!$B$2</c:f>
              <c:strCache>
                <c:ptCount val="1"/>
                <c:pt idx="0">
                  <c:v>A</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Sheet5!$B$3:$B$59</c:f>
              <c:numCache>
                <c:formatCode>General</c:formatCode>
                <c:ptCount val="57"/>
                <c:pt idx="32">
                  <c:v>198.63</c:v>
                </c:pt>
                <c:pt idx="33">
                  <c:v>151.6514177</c:v>
                </c:pt>
                <c:pt idx="34">
                  <c:v>1.941120529999999</c:v>
                </c:pt>
                <c:pt idx="35">
                  <c:v>23.4418676</c:v>
                </c:pt>
                <c:pt idx="36">
                  <c:v>43.5437482</c:v>
                </c:pt>
                <c:pt idx="37">
                  <c:v>74.66587707999982</c:v>
                </c:pt>
                <c:pt idx="38">
                  <c:v>106.01725077</c:v>
                </c:pt>
                <c:pt idx="39">
                  <c:v>32.98208069</c:v>
                </c:pt>
                <c:pt idx="40">
                  <c:v>11.61885589</c:v>
                </c:pt>
                <c:pt idx="41">
                  <c:v>6.760240699999997</c:v>
                </c:pt>
                <c:pt idx="42">
                  <c:v>6.55182121</c:v>
                </c:pt>
                <c:pt idx="43">
                  <c:v>26.55889574</c:v>
                </c:pt>
                <c:pt idx="44">
                  <c:v>44.807517057</c:v>
                </c:pt>
                <c:pt idx="45">
                  <c:v>34.21718753</c:v>
                </c:pt>
                <c:pt idx="46">
                  <c:v>23.46886208</c:v>
                </c:pt>
                <c:pt idx="47">
                  <c:v>39.44018206</c:v>
                </c:pt>
                <c:pt idx="48">
                  <c:v>34.39900688</c:v>
                </c:pt>
                <c:pt idx="49">
                  <c:v>42.76586199</c:v>
                </c:pt>
                <c:pt idx="50">
                  <c:v>31.77567606</c:v>
                </c:pt>
                <c:pt idx="51">
                  <c:v>46.469039243</c:v>
                </c:pt>
                <c:pt idx="52">
                  <c:v>119.42313145</c:v>
                </c:pt>
                <c:pt idx="53">
                  <c:v>115.09241834</c:v>
                </c:pt>
                <c:pt idx="54">
                  <c:v>78.44918085</c:v>
                </c:pt>
                <c:pt idx="55">
                  <c:v>130.04392345</c:v>
                </c:pt>
              </c:numCache>
            </c:numRef>
          </c:val>
          <c:smooth val="0"/>
        </c:ser>
        <c:ser>
          <c:idx val="1"/>
          <c:order val="1"/>
          <c:tx>
            <c:strRef>
              <c:f>Sheet5!$C$2</c:f>
              <c:strCache>
                <c:ptCount val="1"/>
                <c:pt idx="0">
                  <c:v>B</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Sheet5!$C$3:$C$59</c:f>
              <c:numCache>
                <c:formatCode>General</c:formatCode>
                <c:ptCount val="57"/>
                <c:pt idx="18">
                  <c:v>104.23</c:v>
                </c:pt>
                <c:pt idx="19">
                  <c:v>98.68926149441484</c:v>
                </c:pt>
                <c:pt idx="20">
                  <c:v>79.62230470160331</c:v>
                </c:pt>
                <c:pt idx="21">
                  <c:v>69.1416464143136</c:v>
                </c:pt>
                <c:pt idx="22">
                  <c:v>34.63388175446749</c:v>
                </c:pt>
                <c:pt idx="23">
                  <c:v>86.47331793513213</c:v>
                </c:pt>
                <c:pt idx="24">
                  <c:v>37.05565996720527</c:v>
                </c:pt>
                <c:pt idx="25">
                  <c:v>46.81730539581494</c:v>
                </c:pt>
                <c:pt idx="26">
                  <c:v>29.37601393183176</c:v>
                </c:pt>
                <c:pt idx="27">
                  <c:v>25.96686005170137</c:v>
                </c:pt>
                <c:pt idx="28">
                  <c:v>34.0200312571152</c:v>
                </c:pt>
                <c:pt idx="29">
                  <c:v>31.78128053196397</c:v>
                </c:pt>
                <c:pt idx="30">
                  <c:v>40.32373926127642</c:v>
                </c:pt>
                <c:pt idx="31">
                  <c:v>50.20510734924522</c:v>
                </c:pt>
                <c:pt idx="32">
                  <c:v>43.02222235925781</c:v>
                </c:pt>
                <c:pt idx="33">
                  <c:v>70.4240698301976</c:v>
                </c:pt>
                <c:pt idx="34">
                  <c:v>36.60382841675207</c:v>
                </c:pt>
                <c:pt idx="35">
                  <c:v>27.87029653873588</c:v>
                </c:pt>
                <c:pt idx="36">
                  <c:v>34.39891075736212</c:v>
                </c:pt>
                <c:pt idx="37">
                  <c:v>50.89248756960491</c:v>
                </c:pt>
                <c:pt idx="38">
                  <c:v>66.09177350624637</c:v>
                </c:pt>
                <c:pt idx="39">
                  <c:v>43.94585964548281</c:v>
                </c:pt>
                <c:pt idx="40">
                  <c:v>33.86249847487002</c:v>
                </c:pt>
                <c:pt idx="41">
                  <c:v>44.35834926534833</c:v>
                </c:pt>
                <c:pt idx="42">
                  <c:v>16.42917033326617</c:v>
                </c:pt>
                <c:pt idx="43">
                  <c:v>31.71997131008327</c:v>
                </c:pt>
                <c:pt idx="44">
                  <c:v>38.53513492765505</c:v>
                </c:pt>
                <c:pt idx="45">
                  <c:v>52.43851530426675</c:v>
                </c:pt>
                <c:pt idx="46">
                  <c:v>19.16351792795903</c:v>
                </c:pt>
                <c:pt idx="47">
                  <c:v>30.01316524796395</c:v>
                </c:pt>
                <c:pt idx="48">
                  <c:v>71.61015084904995</c:v>
                </c:pt>
                <c:pt idx="49">
                  <c:v>61.81688449409173</c:v>
                </c:pt>
                <c:pt idx="50">
                  <c:v>57.33552980673424</c:v>
                </c:pt>
                <c:pt idx="51">
                  <c:v>73.12803597976402</c:v>
                </c:pt>
                <c:pt idx="52">
                  <c:v>91.0061646014734</c:v>
                </c:pt>
                <c:pt idx="53">
                  <c:v>106.9615124675485</c:v>
                </c:pt>
                <c:pt idx="54">
                  <c:v>84.97553107239301</c:v>
                </c:pt>
                <c:pt idx="55">
                  <c:v>115.8195433385988</c:v>
                </c:pt>
              </c:numCache>
            </c:numRef>
          </c:val>
          <c:smooth val="0"/>
        </c:ser>
        <c:ser>
          <c:idx val="2"/>
          <c:order val="2"/>
          <c:tx>
            <c:strRef>
              <c:f>Sheet5!$D$2</c:f>
              <c:strCache>
                <c:ptCount val="1"/>
                <c:pt idx="0">
                  <c:v>C</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Sheet5!$D$3:$D$59</c:f>
              <c:numCache>
                <c:formatCode>General</c:formatCode>
                <c:ptCount val="57"/>
                <c:pt idx="31">
                  <c:v>207.31</c:v>
                </c:pt>
                <c:pt idx="32">
                  <c:v>60.03181635957344</c:v>
                </c:pt>
                <c:pt idx="33">
                  <c:v>123.0043628964714</c:v>
                </c:pt>
                <c:pt idx="34">
                  <c:v>39.71433248880237</c:v>
                </c:pt>
                <c:pt idx="35">
                  <c:v>28.66708102877595</c:v>
                </c:pt>
                <c:pt idx="36">
                  <c:v>25.18623151010598</c:v>
                </c:pt>
                <c:pt idx="37">
                  <c:v>62.13679532585368</c:v>
                </c:pt>
                <c:pt idx="38">
                  <c:v>54.29171625571931</c:v>
                </c:pt>
                <c:pt idx="39">
                  <c:v>16.73811463711489</c:v>
                </c:pt>
                <c:pt idx="40">
                  <c:v>12.74120479438206</c:v>
                </c:pt>
                <c:pt idx="41">
                  <c:v>19.42440791889493</c:v>
                </c:pt>
                <c:pt idx="42">
                  <c:v>26.97202233346954</c:v>
                </c:pt>
                <c:pt idx="43">
                  <c:v>33.02352598970196</c:v>
                </c:pt>
                <c:pt idx="44">
                  <c:v>28.77818305238506</c:v>
                </c:pt>
                <c:pt idx="45">
                  <c:v>47.24422000084211</c:v>
                </c:pt>
                <c:pt idx="46">
                  <c:v>25.78480775659133</c:v>
                </c:pt>
                <c:pt idx="47">
                  <c:v>29.08208636730912</c:v>
                </c:pt>
                <c:pt idx="48">
                  <c:v>45.65994719752314</c:v>
                </c:pt>
                <c:pt idx="49">
                  <c:v>52.83600215386897</c:v>
                </c:pt>
                <c:pt idx="50">
                  <c:v>47.2830067107004</c:v>
                </c:pt>
                <c:pt idx="51">
                  <c:v>68.00990730325339</c:v>
                </c:pt>
                <c:pt idx="52">
                  <c:v>110.1226249835912</c:v>
                </c:pt>
                <c:pt idx="53">
                  <c:v>79.9846504411011</c:v>
                </c:pt>
                <c:pt idx="54">
                  <c:v>76.37750183667767</c:v>
                </c:pt>
                <c:pt idx="55">
                  <c:v>100.8910813524489</c:v>
                </c:pt>
              </c:numCache>
            </c:numRef>
          </c:val>
          <c:smooth val="0"/>
        </c:ser>
        <c:ser>
          <c:idx val="3"/>
          <c:order val="3"/>
          <c:tx>
            <c:strRef>
              <c:f>Sheet5!$E$2</c:f>
              <c:strCache>
                <c:ptCount val="1"/>
                <c:pt idx="0">
                  <c:v>D</c:v>
                </c:pt>
              </c:strCache>
            </c:strRef>
          </c:tx>
          <c:spPr>
            <a:ln w="19050"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Sheet5!$E$3:$E$59</c:f>
              <c:numCache>
                <c:formatCode>General</c:formatCode>
                <c:ptCount val="57"/>
                <c:pt idx="34">
                  <c:v>107.09</c:v>
                </c:pt>
                <c:pt idx="35">
                  <c:v>94.79510261675266</c:v>
                </c:pt>
                <c:pt idx="36">
                  <c:v>46.70764039505767</c:v>
                </c:pt>
                <c:pt idx="37">
                  <c:v>103.2567879692871</c:v>
                </c:pt>
                <c:pt idx="38">
                  <c:v>72.33093475098325</c:v>
                </c:pt>
                <c:pt idx="39">
                  <c:v>26.11392980873876</c:v>
                </c:pt>
                <c:pt idx="40">
                  <c:v>22.56694559883204</c:v>
                </c:pt>
                <c:pt idx="41">
                  <c:v>18.17309693960219</c:v>
                </c:pt>
                <c:pt idx="42">
                  <c:v>9.9981793578892</c:v>
                </c:pt>
                <c:pt idx="43">
                  <c:v>24.23768452400435</c:v>
                </c:pt>
                <c:pt idx="44">
                  <c:v>26.63000650741816</c:v>
                </c:pt>
                <c:pt idx="45">
                  <c:v>30.5852075512172</c:v>
                </c:pt>
                <c:pt idx="46">
                  <c:v>18.09162034937204</c:v>
                </c:pt>
                <c:pt idx="47">
                  <c:v>18.50594657569622</c:v>
                </c:pt>
                <c:pt idx="48">
                  <c:v>66.17967036893295</c:v>
                </c:pt>
                <c:pt idx="49">
                  <c:v>45.44328142693643</c:v>
                </c:pt>
                <c:pt idx="50">
                  <c:v>19.65914260896281</c:v>
                </c:pt>
                <c:pt idx="51">
                  <c:v>112.7034893637081</c:v>
                </c:pt>
                <c:pt idx="52">
                  <c:v>123.1578563319972</c:v>
                </c:pt>
                <c:pt idx="53">
                  <c:v>122.680116061614</c:v>
                </c:pt>
                <c:pt idx="54">
                  <c:v>28.12524899073077</c:v>
                </c:pt>
                <c:pt idx="55">
                  <c:v>103.7259234343345</c:v>
                </c:pt>
              </c:numCache>
            </c:numRef>
          </c:val>
          <c:smooth val="0"/>
        </c:ser>
        <c:ser>
          <c:idx val="4"/>
          <c:order val="4"/>
          <c:tx>
            <c:strRef>
              <c:f>Sheet5!$F$2</c:f>
              <c:strCache>
                <c:ptCount val="1"/>
                <c:pt idx="0">
                  <c:v>E</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Sheet5!$F$3:$F$59</c:f>
              <c:numCache>
                <c:formatCode>General</c:formatCode>
                <c:ptCount val="57"/>
                <c:pt idx="4">
                  <c:v>66.3965</c:v>
                </c:pt>
                <c:pt idx="5">
                  <c:v>76.19268131221597</c:v>
                </c:pt>
                <c:pt idx="6">
                  <c:v>23.19302784151188</c:v>
                </c:pt>
                <c:pt idx="7">
                  <c:v>50.3226107881284</c:v>
                </c:pt>
                <c:pt idx="8">
                  <c:v>21.09950413649213</c:v>
                </c:pt>
                <c:pt idx="9">
                  <c:v>60.2888211020494</c:v>
                </c:pt>
                <c:pt idx="10">
                  <c:v>47.00353118822648</c:v>
                </c:pt>
                <c:pt idx="11">
                  <c:v>47.5357948965373</c:v>
                </c:pt>
                <c:pt idx="12">
                  <c:v>47.1508488051618</c:v>
                </c:pt>
                <c:pt idx="13">
                  <c:v>46.07898169953019</c:v>
                </c:pt>
                <c:pt idx="14">
                  <c:v>59.56801128673762</c:v>
                </c:pt>
                <c:pt idx="15">
                  <c:v>47.48444769970749</c:v>
                </c:pt>
                <c:pt idx="16">
                  <c:v>55.18303422304334</c:v>
                </c:pt>
                <c:pt idx="17">
                  <c:v>47.51101945263044</c:v>
                </c:pt>
                <c:pt idx="18">
                  <c:v>59.72775138372796</c:v>
                </c:pt>
                <c:pt idx="19">
                  <c:v>56.65626102611944</c:v>
                </c:pt>
                <c:pt idx="20">
                  <c:v>58.446949210155</c:v>
                </c:pt>
                <c:pt idx="21">
                  <c:v>50.03154823910003</c:v>
                </c:pt>
                <c:pt idx="22">
                  <c:v>46.5204424202594</c:v>
                </c:pt>
                <c:pt idx="23">
                  <c:v>63.02072426791514</c:v>
                </c:pt>
                <c:pt idx="24">
                  <c:v>39.17939965163849</c:v>
                </c:pt>
                <c:pt idx="25">
                  <c:v>60.52591634424021</c:v>
                </c:pt>
                <c:pt idx="26">
                  <c:v>46.58156603343772</c:v>
                </c:pt>
                <c:pt idx="27">
                  <c:v>57.720294153846</c:v>
                </c:pt>
                <c:pt idx="28">
                  <c:v>48.6744415534621</c:v>
                </c:pt>
                <c:pt idx="29">
                  <c:v>49.63293506133053</c:v>
                </c:pt>
                <c:pt idx="30">
                  <c:v>45.50943927062082</c:v>
                </c:pt>
                <c:pt idx="31">
                  <c:v>56.4304785461707</c:v>
                </c:pt>
                <c:pt idx="32">
                  <c:v>52.21703593178337</c:v>
                </c:pt>
                <c:pt idx="33">
                  <c:v>58.02513396162334</c:v>
                </c:pt>
                <c:pt idx="34">
                  <c:v>38.64440116819409</c:v>
                </c:pt>
                <c:pt idx="35">
                  <c:v>39.35212718997387</c:v>
                </c:pt>
              </c:numCache>
            </c:numRef>
          </c:val>
          <c:smooth val="0"/>
        </c:ser>
        <c:ser>
          <c:idx val="5"/>
          <c:order val="5"/>
          <c:tx>
            <c:strRef>
              <c:f>Sheet5!$G$2</c:f>
              <c:strCache>
                <c:ptCount val="1"/>
                <c:pt idx="0">
                  <c:v>F</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Sheet5!$G$3:$G$59</c:f>
              <c:numCache>
                <c:formatCode>General</c:formatCode>
                <c:ptCount val="57"/>
                <c:pt idx="3">
                  <c:v>100.2453</c:v>
                </c:pt>
                <c:pt idx="4">
                  <c:v>46.5645156885659</c:v>
                </c:pt>
                <c:pt idx="5">
                  <c:v>74.36555307068571</c:v>
                </c:pt>
                <c:pt idx="6">
                  <c:v>27.44755025922458</c:v>
                </c:pt>
                <c:pt idx="7">
                  <c:v>26.43358876698416</c:v>
                </c:pt>
                <c:pt idx="8">
                  <c:v>55.35019039473141</c:v>
                </c:pt>
                <c:pt idx="9">
                  <c:v>61.0882971356251</c:v>
                </c:pt>
                <c:pt idx="10">
                  <c:v>44.68671183218961</c:v>
                </c:pt>
                <c:pt idx="11">
                  <c:v>46.78059423577785</c:v>
                </c:pt>
                <c:pt idx="12">
                  <c:v>37.75119236249765</c:v>
                </c:pt>
                <c:pt idx="13">
                  <c:v>42.87319361597874</c:v>
                </c:pt>
                <c:pt idx="14">
                  <c:v>37.32072686619465</c:v>
                </c:pt>
                <c:pt idx="15">
                  <c:v>51.23978779228469</c:v>
                </c:pt>
                <c:pt idx="16">
                  <c:v>59.7189505357021</c:v>
                </c:pt>
                <c:pt idx="17">
                  <c:v>37.82302780502245</c:v>
                </c:pt>
                <c:pt idx="18">
                  <c:v>60.64191714284735</c:v>
                </c:pt>
                <c:pt idx="19">
                  <c:v>53.19018340031592</c:v>
                </c:pt>
                <c:pt idx="20">
                  <c:v>50.51941142659945</c:v>
                </c:pt>
                <c:pt idx="21">
                  <c:v>62.6637275921952</c:v>
                </c:pt>
                <c:pt idx="22">
                  <c:v>39.62669841789219</c:v>
                </c:pt>
                <c:pt idx="23">
                  <c:v>56.46020257766744</c:v>
                </c:pt>
                <c:pt idx="24">
                  <c:v>53.1561045162716</c:v>
                </c:pt>
                <c:pt idx="25">
                  <c:v>49.73721542899366</c:v>
                </c:pt>
                <c:pt idx="26">
                  <c:v>61.22210013546025</c:v>
                </c:pt>
                <c:pt idx="27">
                  <c:v>42.60237055283513</c:v>
                </c:pt>
                <c:pt idx="28">
                  <c:v>53.91229455826126</c:v>
                </c:pt>
                <c:pt idx="29">
                  <c:v>50.14084091804239</c:v>
                </c:pt>
                <c:pt idx="30">
                  <c:v>51.30327534464582</c:v>
                </c:pt>
                <c:pt idx="31">
                  <c:v>47.40141879406371</c:v>
                </c:pt>
                <c:pt idx="32">
                  <c:v>53.44687630066279</c:v>
                </c:pt>
                <c:pt idx="33">
                  <c:v>74.44644261292161</c:v>
                </c:pt>
                <c:pt idx="34">
                  <c:v>35.37268940657952</c:v>
                </c:pt>
                <c:pt idx="35">
                  <c:v>46.27573775244205</c:v>
                </c:pt>
              </c:numCache>
            </c:numRef>
          </c:val>
          <c:smooth val="0"/>
        </c:ser>
        <c:ser>
          <c:idx val="6"/>
          <c:order val="6"/>
          <c:tx>
            <c:strRef>
              <c:f>Sheet5!$H$2</c:f>
              <c:strCache>
                <c:ptCount val="1"/>
                <c:pt idx="0">
                  <c:v>G</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Sheet5!$H$3:$H$59</c:f>
              <c:numCache>
                <c:formatCode>General</c:formatCode>
                <c:ptCount val="57"/>
                <c:pt idx="6">
                  <c:v>218.49</c:v>
                </c:pt>
                <c:pt idx="7">
                  <c:v>133.8039095977848</c:v>
                </c:pt>
                <c:pt idx="8">
                  <c:v>83.9199602766468</c:v>
                </c:pt>
                <c:pt idx="9">
                  <c:v>83.36037691386676</c:v>
                </c:pt>
                <c:pt idx="10">
                  <c:v>54.57789220407065</c:v>
                </c:pt>
                <c:pt idx="11">
                  <c:v>42.49723120091225</c:v>
                </c:pt>
                <c:pt idx="12">
                  <c:v>16.68135437193257</c:v>
                </c:pt>
                <c:pt idx="13">
                  <c:v>45.96734444671751</c:v>
                </c:pt>
                <c:pt idx="14">
                  <c:v>31.03419423668285</c:v>
                </c:pt>
                <c:pt idx="15">
                  <c:v>21.82901839229621</c:v>
                </c:pt>
                <c:pt idx="16">
                  <c:v>18.45019250234658</c:v>
                </c:pt>
                <c:pt idx="17">
                  <c:v>27.19537395950762</c:v>
                </c:pt>
                <c:pt idx="18">
                  <c:v>41.90195657028199</c:v>
                </c:pt>
                <c:pt idx="19">
                  <c:v>0.4134593121466</c:v>
                </c:pt>
                <c:pt idx="20">
                  <c:v>33.38360097541101</c:v>
                </c:pt>
                <c:pt idx="21">
                  <c:v>35.09899363748741</c:v>
                </c:pt>
                <c:pt idx="22">
                  <c:v>18.02097818923648</c:v>
                </c:pt>
                <c:pt idx="23">
                  <c:v>25.70690843315908</c:v>
                </c:pt>
                <c:pt idx="24">
                  <c:v>45.73107016026552</c:v>
                </c:pt>
                <c:pt idx="25">
                  <c:v>47.00535229883602</c:v>
                </c:pt>
                <c:pt idx="26">
                  <c:v>48.19974580403528</c:v>
                </c:pt>
                <c:pt idx="27">
                  <c:v>61.7727204280972</c:v>
                </c:pt>
                <c:pt idx="28">
                  <c:v>50.38151334354605</c:v>
                </c:pt>
                <c:pt idx="29">
                  <c:v>57.60235310204222</c:v>
                </c:pt>
                <c:pt idx="30">
                  <c:v>46.1106354554092</c:v>
                </c:pt>
                <c:pt idx="31">
                  <c:v>59.45106286113999</c:v>
                </c:pt>
                <c:pt idx="32">
                  <c:v>47.86775625600197</c:v>
                </c:pt>
                <c:pt idx="33">
                  <c:v>54.90434541509246</c:v>
                </c:pt>
                <c:pt idx="34">
                  <c:v>43.2440426040959</c:v>
                </c:pt>
                <c:pt idx="35">
                  <c:v>37.76970307350647</c:v>
                </c:pt>
                <c:pt idx="36">
                  <c:v>44.70387509848147</c:v>
                </c:pt>
                <c:pt idx="37">
                  <c:v>64.04884164449443</c:v>
                </c:pt>
                <c:pt idx="38">
                  <c:v>46.04665527397225</c:v>
                </c:pt>
                <c:pt idx="39">
                  <c:v>46.67916755878419</c:v>
                </c:pt>
                <c:pt idx="40">
                  <c:v>47.28805399705144</c:v>
                </c:pt>
                <c:pt idx="41">
                  <c:v>54.09483522834705</c:v>
                </c:pt>
                <c:pt idx="42">
                  <c:v>42.2208951832502</c:v>
                </c:pt>
                <c:pt idx="43">
                  <c:v>48.98749667995308</c:v>
                </c:pt>
                <c:pt idx="44">
                  <c:v>55.73579488382105</c:v>
                </c:pt>
                <c:pt idx="45">
                  <c:v>50.02684896926343</c:v>
                </c:pt>
                <c:pt idx="46">
                  <c:v>38.08163226236059</c:v>
                </c:pt>
                <c:pt idx="47">
                  <c:v>57.2210410939046</c:v>
                </c:pt>
                <c:pt idx="48">
                  <c:v>76.35590255322646</c:v>
                </c:pt>
                <c:pt idx="49">
                  <c:v>64.35698130135778</c:v>
                </c:pt>
                <c:pt idx="50">
                  <c:v>46.13498557616174</c:v>
                </c:pt>
                <c:pt idx="51">
                  <c:v>83.89057250087946</c:v>
                </c:pt>
                <c:pt idx="52">
                  <c:v>71.85435279009447</c:v>
                </c:pt>
                <c:pt idx="53">
                  <c:v>78.48689493273341</c:v>
                </c:pt>
                <c:pt idx="54">
                  <c:v>72.64872891977669</c:v>
                </c:pt>
                <c:pt idx="55">
                  <c:v>85.48034957441125</c:v>
                </c:pt>
              </c:numCache>
            </c:numRef>
          </c:val>
          <c:smooth val="0"/>
        </c:ser>
        <c:ser>
          <c:idx val="7"/>
          <c:order val="7"/>
          <c:tx>
            <c:strRef>
              <c:f>Sheet5!$I$2</c:f>
              <c:strCache>
                <c:ptCount val="1"/>
                <c:pt idx="0">
                  <c:v>H</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Sheet5!$I$3:$I$59</c:f>
              <c:numCache>
                <c:formatCode>General</c:formatCode>
                <c:ptCount val="57"/>
                <c:pt idx="34">
                  <c:v>72.97199999999997</c:v>
                </c:pt>
                <c:pt idx="35">
                  <c:v>75.09995628059104</c:v>
                </c:pt>
                <c:pt idx="36">
                  <c:v>81.74057850539958</c:v>
                </c:pt>
                <c:pt idx="37">
                  <c:v>114.5497495404093</c:v>
                </c:pt>
                <c:pt idx="38">
                  <c:v>92.93848168320076</c:v>
                </c:pt>
                <c:pt idx="39">
                  <c:v>30.91724902589186</c:v>
                </c:pt>
                <c:pt idx="40">
                  <c:v>16.31885160257387</c:v>
                </c:pt>
                <c:pt idx="41">
                  <c:v>24.86536164826084</c:v>
                </c:pt>
                <c:pt idx="42">
                  <c:v>26.86611423276655</c:v>
                </c:pt>
                <c:pt idx="43">
                  <c:v>17.659560763714</c:v>
                </c:pt>
                <c:pt idx="44">
                  <c:v>42.95647687906006</c:v>
                </c:pt>
                <c:pt idx="45">
                  <c:v>27.18923749523756</c:v>
                </c:pt>
                <c:pt idx="46">
                  <c:v>31.08969516512295</c:v>
                </c:pt>
                <c:pt idx="47">
                  <c:v>34.55583592924535</c:v>
                </c:pt>
                <c:pt idx="48">
                  <c:v>42.71218598582142</c:v>
                </c:pt>
                <c:pt idx="49">
                  <c:v>35.41656223221649</c:v>
                </c:pt>
                <c:pt idx="50">
                  <c:v>43.01459298754983</c:v>
                </c:pt>
                <c:pt idx="51">
                  <c:v>70.5928296833981</c:v>
                </c:pt>
                <c:pt idx="52">
                  <c:v>128.3314404767285</c:v>
                </c:pt>
                <c:pt idx="53">
                  <c:v>115.1032894562152</c:v>
                </c:pt>
              </c:numCache>
            </c:numRef>
          </c:val>
          <c:smooth val="0"/>
        </c:ser>
        <c:ser>
          <c:idx val="8"/>
          <c:order val="8"/>
          <c:tx>
            <c:strRef>
              <c:f>Sheet5!$J$2</c:f>
              <c:strCache>
                <c:ptCount val="1"/>
                <c:pt idx="0">
                  <c:v>I</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Sheet5!$J$3:$J$59</c:f>
              <c:numCache>
                <c:formatCode>General</c:formatCode>
                <c:ptCount val="57"/>
                <c:pt idx="34">
                  <c:v>102.9305</c:v>
                </c:pt>
                <c:pt idx="35">
                  <c:v>97.83147101955774</c:v>
                </c:pt>
                <c:pt idx="36">
                  <c:v>-9.200378119184418</c:v>
                </c:pt>
                <c:pt idx="37">
                  <c:v>90.63545760813844</c:v>
                </c:pt>
                <c:pt idx="38">
                  <c:v>122.5075715975745</c:v>
                </c:pt>
                <c:pt idx="39">
                  <c:v>23.92067268815654</c:v>
                </c:pt>
                <c:pt idx="40">
                  <c:v>38.80633254898344</c:v>
                </c:pt>
                <c:pt idx="41">
                  <c:v>41.76153049567441</c:v>
                </c:pt>
                <c:pt idx="42">
                  <c:v>8.04848295490295</c:v>
                </c:pt>
                <c:pt idx="43">
                  <c:v>28.89793308116586</c:v>
                </c:pt>
                <c:pt idx="44">
                  <c:v>38.88443720009534</c:v>
                </c:pt>
                <c:pt idx="45">
                  <c:v>53.31663605728564</c:v>
                </c:pt>
                <c:pt idx="46">
                  <c:v>21.81027818137048</c:v>
                </c:pt>
                <c:pt idx="47">
                  <c:v>45.4521050360957</c:v>
                </c:pt>
                <c:pt idx="48">
                  <c:v>43.5086010786795</c:v>
                </c:pt>
                <c:pt idx="49">
                  <c:v>41.28171445072498</c:v>
                </c:pt>
                <c:pt idx="50">
                  <c:v>38.81271594566902</c:v>
                </c:pt>
                <c:pt idx="51">
                  <c:v>56.3348732010104</c:v>
                </c:pt>
                <c:pt idx="52">
                  <c:v>114.0753478325541</c:v>
                </c:pt>
                <c:pt idx="53">
                  <c:v>106.0065693229494</c:v>
                </c:pt>
              </c:numCache>
            </c:numRef>
          </c:val>
          <c:smooth val="0"/>
        </c:ser>
        <c:ser>
          <c:idx val="9"/>
          <c:order val="9"/>
          <c:tx>
            <c:strRef>
              <c:f>Sheet5!$K$2</c:f>
              <c:strCache>
                <c:ptCount val="1"/>
                <c:pt idx="0">
                  <c:v>J</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Sheet5!$K$3:$K$59</c:f>
              <c:numCache>
                <c:formatCode>General</c:formatCode>
                <c:ptCount val="57"/>
                <c:pt idx="34">
                  <c:v>74.1754999999999</c:v>
                </c:pt>
                <c:pt idx="35">
                  <c:v>57.73447101955787</c:v>
                </c:pt>
                <c:pt idx="36">
                  <c:v>36.5021218808156</c:v>
                </c:pt>
                <c:pt idx="37">
                  <c:v>60.58795760813845</c:v>
                </c:pt>
                <c:pt idx="38">
                  <c:v>57.11007159757445</c:v>
                </c:pt>
                <c:pt idx="39">
                  <c:v>13.97217268815655</c:v>
                </c:pt>
                <c:pt idx="40">
                  <c:v>-1.44216745101656</c:v>
                </c:pt>
                <c:pt idx="41">
                  <c:v>6.563030495674411</c:v>
                </c:pt>
                <c:pt idx="42">
                  <c:v>-17.10051704509704</c:v>
                </c:pt>
                <c:pt idx="43">
                  <c:v>-1.301066918834138</c:v>
                </c:pt>
                <c:pt idx="44">
                  <c:v>3.63543720009541</c:v>
                </c:pt>
                <c:pt idx="45">
                  <c:v>18.06763605728572</c:v>
                </c:pt>
                <c:pt idx="46">
                  <c:v>1.711278181370481</c:v>
                </c:pt>
                <c:pt idx="47">
                  <c:v>0.103105036095691</c:v>
                </c:pt>
                <c:pt idx="48">
                  <c:v>-1.890898921320513</c:v>
                </c:pt>
                <c:pt idx="49">
                  <c:v>11.08271445072497</c:v>
                </c:pt>
                <c:pt idx="50">
                  <c:v>18.71371594566904</c:v>
                </c:pt>
                <c:pt idx="51">
                  <c:v>5.885373201010466</c:v>
                </c:pt>
                <c:pt idx="52">
                  <c:v>83.97734783255453</c:v>
                </c:pt>
                <c:pt idx="53">
                  <c:v>80.90806932294937</c:v>
                </c:pt>
              </c:numCache>
            </c:numRef>
          </c:val>
          <c:smooth val="0"/>
        </c:ser>
        <c:ser>
          <c:idx val="10"/>
          <c:order val="10"/>
          <c:tx>
            <c:strRef>
              <c:f>Sheet5!$L$2</c:f>
              <c:strCache>
                <c:ptCount val="1"/>
                <c:pt idx="0">
                  <c:v>K</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Sheet5!$L$3:$L$59</c:f>
              <c:numCache>
                <c:formatCode>General</c:formatCode>
                <c:ptCount val="57"/>
                <c:pt idx="0">
                  <c:v>38.70799999999998</c:v>
                </c:pt>
                <c:pt idx="1">
                  <c:v>48.58168280546223</c:v>
                </c:pt>
                <c:pt idx="2">
                  <c:v>65.89002884905985</c:v>
                </c:pt>
                <c:pt idx="3">
                  <c:v>53.74261320323652</c:v>
                </c:pt>
                <c:pt idx="4">
                  <c:v>49.38056243772624</c:v>
                </c:pt>
                <c:pt idx="5">
                  <c:v>58.71643228546324</c:v>
                </c:pt>
                <c:pt idx="6">
                  <c:v>42.19245668953306</c:v>
                </c:pt>
                <c:pt idx="7">
                  <c:v>40.0786698241712</c:v>
                </c:pt>
                <c:pt idx="8">
                  <c:v>42.53070383718204</c:v>
                </c:pt>
                <c:pt idx="9">
                  <c:v>64.65748862971633</c:v>
                </c:pt>
                <c:pt idx="10">
                  <c:v>46.51194691475533</c:v>
                </c:pt>
                <c:pt idx="11">
                  <c:v>53.16599658846252</c:v>
                </c:pt>
                <c:pt idx="12">
                  <c:v>49.64650718201418</c:v>
                </c:pt>
                <c:pt idx="13">
                  <c:v>45.9854472865269</c:v>
                </c:pt>
                <c:pt idx="14">
                  <c:v>42.2050913856097</c:v>
                </c:pt>
                <c:pt idx="15">
                  <c:v>53.32780788621116</c:v>
                </c:pt>
                <c:pt idx="16">
                  <c:v>64.36287680755365</c:v>
                </c:pt>
                <c:pt idx="17">
                  <c:v>40.31054112993019</c:v>
                </c:pt>
                <c:pt idx="18">
                  <c:v>56.20421578731085</c:v>
                </c:pt>
                <c:pt idx="19">
                  <c:v>52.0325321400058</c:v>
                </c:pt>
                <c:pt idx="20">
                  <c:v>47.80846819986456</c:v>
                </c:pt>
                <c:pt idx="21">
                  <c:v>58.54239790239597</c:v>
                </c:pt>
                <c:pt idx="22">
                  <c:v>39.22478197364537</c:v>
                </c:pt>
                <c:pt idx="23">
                  <c:v>54.88021597026887</c:v>
                </c:pt>
                <c:pt idx="24">
                  <c:v>55.49654645177797</c:v>
                </c:pt>
                <c:pt idx="25">
                  <c:v>51.07996312121429</c:v>
                </c:pt>
                <c:pt idx="26">
                  <c:v>56.63797262152316</c:v>
                </c:pt>
                <c:pt idx="27">
                  <c:v>47.16495817173977</c:v>
                </c:pt>
                <c:pt idx="28">
                  <c:v>67.67742815988682</c:v>
                </c:pt>
                <c:pt idx="29">
                  <c:v>43.15335604132204</c:v>
                </c:pt>
                <c:pt idx="30">
                  <c:v>43.61661333133553</c:v>
                </c:pt>
                <c:pt idx="31">
                  <c:v>54.06389706784572</c:v>
                </c:pt>
                <c:pt idx="32">
                  <c:v>44.48725281214526</c:v>
                </c:pt>
                <c:pt idx="33">
                  <c:v>54.9002940237798</c:v>
                </c:pt>
                <c:pt idx="34">
                  <c:v>50.29321846935</c:v>
                </c:pt>
                <c:pt idx="35">
                  <c:v>40.67022218981685</c:v>
                </c:pt>
              </c:numCache>
            </c:numRef>
          </c:val>
          <c:smooth val="0"/>
        </c:ser>
        <c:ser>
          <c:idx val="11"/>
          <c:order val="11"/>
          <c:tx>
            <c:strRef>
              <c:f>Sheet5!$M$2</c:f>
              <c:strCache>
                <c:ptCount val="1"/>
                <c:pt idx="0">
                  <c:v>L</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Sheet5!$M$3:$M$59</c:f>
              <c:numCache>
                <c:formatCode>General</c:formatCode>
                <c:ptCount val="57"/>
                <c:pt idx="4">
                  <c:v>64.84069999999996</c:v>
                </c:pt>
                <c:pt idx="5">
                  <c:v>117.9083141426055</c:v>
                </c:pt>
                <c:pt idx="6">
                  <c:v>57.34236252096412</c:v>
                </c:pt>
                <c:pt idx="7">
                  <c:v>68.58099702295301</c:v>
                </c:pt>
                <c:pt idx="8">
                  <c:v>16.75248906394756</c:v>
                </c:pt>
                <c:pt idx="9">
                  <c:v>68.21675857639943</c:v>
                </c:pt>
                <c:pt idx="10">
                  <c:v>20.30674471345975</c:v>
                </c:pt>
                <c:pt idx="11">
                  <c:v>52.4193599209515</c:v>
                </c:pt>
                <c:pt idx="12">
                  <c:v>32.34606889604714</c:v>
                </c:pt>
                <c:pt idx="13">
                  <c:v>42.03600930643307</c:v>
                </c:pt>
                <c:pt idx="14">
                  <c:v>51.07214692215693</c:v>
                </c:pt>
                <c:pt idx="15">
                  <c:v>44.28636357472974</c:v>
                </c:pt>
                <c:pt idx="16">
                  <c:v>42.1927039194702</c:v>
                </c:pt>
                <c:pt idx="17">
                  <c:v>39.76364726902261</c:v>
                </c:pt>
                <c:pt idx="18">
                  <c:v>52.3660492925869</c:v>
                </c:pt>
                <c:pt idx="19">
                  <c:v>54.52925804723066</c:v>
                </c:pt>
                <c:pt idx="20">
                  <c:v>51.39160680895306</c:v>
                </c:pt>
                <c:pt idx="21">
                  <c:v>48.08421808402804</c:v>
                </c:pt>
                <c:pt idx="22">
                  <c:v>44.63019822923914</c:v>
                </c:pt>
                <c:pt idx="23">
                  <c:v>51.25425735474914</c:v>
                </c:pt>
                <c:pt idx="24">
                  <c:v>57.766103974497</c:v>
                </c:pt>
                <c:pt idx="25">
                  <c:v>48.86951209733044</c:v>
                </c:pt>
                <c:pt idx="26">
                  <c:v>60.29692610210081</c:v>
                </c:pt>
                <c:pt idx="27">
                  <c:v>61.43944801418652</c:v>
                </c:pt>
                <c:pt idx="28">
                  <c:v>47.20203822125996</c:v>
                </c:pt>
                <c:pt idx="29">
                  <c:v>48.21005158663957</c:v>
                </c:pt>
                <c:pt idx="30">
                  <c:v>49.1603247353812</c:v>
                </c:pt>
                <c:pt idx="31">
                  <c:v>50.05812600634204</c:v>
                </c:pt>
                <c:pt idx="32">
                  <c:v>56.01117655235019</c:v>
                </c:pt>
                <c:pt idx="33">
                  <c:v>56.81734892311209</c:v>
                </c:pt>
                <c:pt idx="34">
                  <c:v>52.48024791387039</c:v>
                </c:pt>
                <c:pt idx="35">
                  <c:v>48.1062773281687</c:v>
                </c:pt>
              </c:numCache>
            </c:numRef>
          </c:val>
          <c:smooth val="0"/>
        </c:ser>
        <c:ser>
          <c:idx val="12"/>
          <c:order val="12"/>
          <c:tx>
            <c:strRef>
              <c:f>Sheet5!$N$2</c:f>
              <c:strCache>
                <c:ptCount val="1"/>
                <c:pt idx="0">
                  <c:v>M</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Sheet5!$N$3:$N$59</c:f>
              <c:numCache>
                <c:formatCode>General</c:formatCode>
                <c:ptCount val="57"/>
                <c:pt idx="11">
                  <c:v>134.53</c:v>
                </c:pt>
                <c:pt idx="12">
                  <c:v>69.0775392600105</c:v>
                </c:pt>
                <c:pt idx="13">
                  <c:v>85.57068823938373</c:v>
                </c:pt>
                <c:pt idx="14">
                  <c:v>68.93637806040327</c:v>
                </c:pt>
                <c:pt idx="15">
                  <c:v>54.66090242129239</c:v>
                </c:pt>
                <c:pt idx="16">
                  <c:v>77.9196639353157</c:v>
                </c:pt>
                <c:pt idx="17">
                  <c:v>35.74913065159355</c:v>
                </c:pt>
                <c:pt idx="18">
                  <c:v>25.43850817528657</c:v>
                </c:pt>
                <c:pt idx="19">
                  <c:v>19.26269437424892</c:v>
                </c:pt>
                <c:pt idx="20">
                  <c:v>22.23655085941991</c:v>
                </c:pt>
                <c:pt idx="21">
                  <c:v>40.45716715239912</c:v>
                </c:pt>
                <c:pt idx="22">
                  <c:v>30.79145154647746</c:v>
                </c:pt>
                <c:pt idx="23">
                  <c:v>48.37635991280453</c:v>
                </c:pt>
                <c:pt idx="24">
                  <c:v>15.34515952145775</c:v>
                </c:pt>
                <c:pt idx="25">
                  <c:v>48.36143159400584</c:v>
                </c:pt>
                <c:pt idx="26">
                  <c:v>39.65172174116832</c:v>
                </c:pt>
                <c:pt idx="27">
                  <c:v>24.89734907510032</c:v>
                </c:pt>
                <c:pt idx="28">
                  <c:v>22.15567372817603</c:v>
                </c:pt>
                <c:pt idx="29">
                  <c:v>38.68100533619631</c:v>
                </c:pt>
                <c:pt idx="30">
                  <c:v>40.85526732522779</c:v>
                </c:pt>
                <c:pt idx="31">
                  <c:v>57.2084913137235</c:v>
                </c:pt>
                <c:pt idx="32">
                  <c:v>27.2691909322489</c:v>
                </c:pt>
                <c:pt idx="33">
                  <c:v>73.19464850561998</c:v>
                </c:pt>
                <c:pt idx="34">
                  <c:v>49.22113774135588</c:v>
                </c:pt>
                <c:pt idx="35">
                  <c:v>46.60409873007947</c:v>
                </c:pt>
                <c:pt idx="36">
                  <c:v>68.63827693402573</c:v>
                </c:pt>
                <c:pt idx="37">
                  <c:v>69.52783464942685</c:v>
                </c:pt>
                <c:pt idx="38">
                  <c:v>70.37644119393269</c:v>
                </c:pt>
                <c:pt idx="39">
                  <c:v>52.52734648165274</c:v>
                </c:pt>
                <c:pt idx="40">
                  <c:v>59.52344150355194</c:v>
                </c:pt>
                <c:pt idx="41">
                  <c:v>54.04730839543858</c:v>
                </c:pt>
                <c:pt idx="42">
                  <c:v>36.1012621588682</c:v>
                </c:pt>
                <c:pt idx="43">
                  <c:v>55.44738563984981</c:v>
                </c:pt>
                <c:pt idx="44">
                  <c:v>49.88755902309409</c:v>
                </c:pt>
                <c:pt idx="45">
                  <c:v>69.18348483534973</c:v>
                </c:pt>
                <c:pt idx="46">
                  <c:v>38.6967092485391</c:v>
                </c:pt>
                <c:pt idx="47">
                  <c:v>45.50864031638674</c:v>
                </c:pt>
                <c:pt idx="48">
                  <c:v>64.7405636557476</c:v>
                </c:pt>
                <c:pt idx="49">
                  <c:v>59.07365598758152</c:v>
                </c:pt>
                <c:pt idx="50">
                  <c:v>47.16899687637061</c:v>
                </c:pt>
                <c:pt idx="51">
                  <c:v>72.56757894612061</c:v>
                </c:pt>
                <c:pt idx="52">
                  <c:v>66.85031680249652</c:v>
                </c:pt>
                <c:pt idx="53">
                  <c:v>61.1180548514785</c:v>
                </c:pt>
                <c:pt idx="54">
                  <c:v>49.15157417318164</c:v>
                </c:pt>
                <c:pt idx="55">
                  <c:v>62.05159858364109</c:v>
                </c:pt>
              </c:numCache>
            </c:numRef>
          </c:val>
          <c:smooth val="0"/>
        </c:ser>
        <c:ser>
          <c:idx val="13"/>
          <c:order val="13"/>
          <c:tx>
            <c:strRef>
              <c:f>Sheet5!$O$2</c:f>
              <c:strCache>
                <c:ptCount val="1"/>
                <c:pt idx="0">
                  <c:v>N</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Sheet5!$O$3:$O$59</c:f>
              <c:numCache>
                <c:formatCode>General</c:formatCode>
                <c:ptCount val="57"/>
                <c:pt idx="35">
                  <c:v>99.17759999999998</c:v>
                </c:pt>
                <c:pt idx="36">
                  <c:v>84.66601918459884</c:v>
                </c:pt>
                <c:pt idx="37">
                  <c:v>110.5908800437543</c:v>
                </c:pt>
                <c:pt idx="38">
                  <c:v>88.20194053232031</c:v>
                </c:pt>
                <c:pt idx="39">
                  <c:v>26.32063310572988</c:v>
                </c:pt>
                <c:pt idx="40">
                  <c:v>8.209791784113195</c:v>
                </c:pt>
                <c:pt idx="41">
                  <c:v>24.41593141542981</c:v>
                </c:pt>
                <c:pt idx="42">
                  <c:v>8.95962952913691</c:v>
                </c:pt>
                <c:pt idx="43">
                  <c:v>33.6307050164314</c:v>
                </c:pt>
                <c:pt idx="44">
                  <c:v>32.19243635385841</c:v>
                </c:pt>
                <c:pt idx="45">
                  <c:v>35.41879799232778</c:v>
                </c:pt>
                <c:pt idx="46">
                  <c:v>12.74501964274856</c:v>
                </c:pt>
                <c:pt idx="47">
                  <c:v>20.4311913198648</c:v>
                </c:pt>
                <c:pt idx="48">
                  <c:v>43.20022166056471</c:v>
                </c:pt>
                <c:pt idx="49">
                  <c:v>50.43810653245098</c:v>
                </c:pt>
                <c:pt idx="50">
                  <c:v>42.17475095187124</c:v>
                </c:pt>
                <c:pt idx="51">
                  <c:v>74.62982964301563</c:v>
                </c:pt>
                <c:pt idx="52">
                  <c:v>76.30132935091691</c:v>
                </c:pt>
                <c:pt idx="53">
                  <c:v>93.18358168500276</c:v>
                </c:pt>
                <c:pt idx="54">
                  <c:v>63.98571770628209</c:v>
                </c:pt>
                <c:pt idx="55">
                  <c:v>96.0014290930252</c:v>
                </c:pt>
                <c:pt idx="56">
                  <c:v>71.74049212387898</c:v>
                </c:pt>
              </c:numCache>
            </c:numRef>
          </c:val>
          <c:smooth val="0"/>
        </c:ser>
        <c:ser>
          <c:idx val="14"/>
          <c:order val="14"/>
          <c:tx>
            <c:strRef>
              <c:f>Sheet5!$P$2</c:f>
              <c:strCache>
                <c:ptCount val="1"/>
                <c:pt idx="0">
                  <c:v>O</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Sheet5!$P$3:$P$59</c:f>
              <c:numCache>
                <c:formatCode>General</c:formatCode>
                <c:ptCount val="57"/>
                <c:pt idx="35">
                  <c:v>112.342</c:v>
                </c:pt>
                <c:pt idx="36">
                  <c:v>57.98130143052796</c:v>
                </c:pt>
                <c:pt idx="37">
                  <c:v>121.0809621894036</c:v>
                </c:pt>
                <c:pt idx="38">
                  <c:v>67.69659493022985</c:v>
                </c:pt>
                <c:pt idx="39">
                  <c:v>41.12837153408703</c:v>
                </c:pt>
                <c:pt idx="40">
                  <c:v>17.65406213093033</c:v>
                </c:pt>
                <c:pt idx="41">
                  <c:v>22.95555562859803</c:v>
                </c:pt>
                <c:pt idx="42">
                  <c:v>27.37608465632491</c:v>
                </c:pt>
                <c:pt idx="43">
                  <c:v>11.1269223748718</c:v>
                </c:pt>
                <c:pt idx="44">
                  <c:v>24.41257441200129</c:v>
                </c:pt>
                <c:pt idx="45">
                  <c:v>22.29263124215117</c:v>
                </c:pt>
                <c:pt idx="46">
                  <c:v>39.87909437096876</c:v>
                </c:pt>
                <c:pt idx="47">
                  <c:v>27.17705866116881</c:v>
                </c:pt>
                <c:pt idx="48">
                  <c:v>59.30629055180916</c:v>
                </c:pt>
                <c:pt idx="49">
                  <c:v>46.20797829736652</c:v>
                </c:pt>
                <c:pt idx="50">
                  <c:v>22.94404921543908</c:v>
                </c:pt>
                <c:pt idx="51">
                  <c:v>39.58715706106382</c:v>
                </c:pt>
                <c:pt idx="52">
                  <c:v>81.13903491285701</c:v>
                </c:pt>
                <c:pt idx="53">
                  <c:v>82.5472935690693</c:v>
                </c:pt>
                <c:pt idx="54">
                  <c:v>63.84427873389109</c:v>
                </c:pt>
                <c:pt idx="55">
                  <c:v>115.132260328113</c:v>
                </c:pt>
                <c:pt idx="56">
                  <c:v>96.27610259738611</c:v>
                </c:pt>
              </c:numCache>
            </c:numRef>
          </c:val>
          <c:smooth val="0"/>
        </c:ser>
        <c:ser>
          <c:idx val="15"/>
          <c:order val="15"/>
          <c:tx>
            <c:strRef>
              <c:f>Sheet5!$Q$2</c:f>
              <c:strCache>
                <c:ptCount val="1"/>
                <c:pt idx="0">
                  <c:v>P</c:v>
                </c:pt>
              </c:strCache>
            </c:strRef>
          </c:tx>
          <c:spPr>
            <a:ln w="28575" cmpd="sng"/>
          </c:spPr>
          <c:marker>
            <c:symbol val="square"/>
            <c:size val="5"/>
            <c:spPr>
              <a:ln w="9525">
                <a:noFill/>
              </a:ln>
            </c:spPr>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Sheet5!$Q$3:$Q$59</c:f>
              <c:numCache>
                <c:formatCode>General</c:formatCode>
                <c:ptCount val="57"/>
                <c:pt idx="43">
                  <c:v>101.455</c:v>
                </c:pt>
                <c:pt idx="44">
                  <c:v>95.7391027811678</c:v>
                </c:pt>
                <c:pt idx="45">
                  <c:v>73.07844031826755</c:v>
                </c:pt>
                <c:pt idx="46">
                  <c:v>18.94773308492573</c:v>
                </c:pt>
                <c:pt idx="47">
                  <c:v>-7.979922585059</c:v>
                </c:pt>
                <c:pt idx="48">
                  <c:v>39.0784628491857</c:v>
                </c:pt>
                <c:pt idx="49">
                  <c:v>19.14636608495026</c:v>
                </c:pt>
                <c:pt idx="50">
                  <c:v>13.51346790497747</c:v>
                </c:pt>
                <c:pt idx="51">
                  <c:v>17.34981928239959</c:v>
                </c:pt>
                <c:pt idx="52">
                  <c:v>66.2103574069198</c:v>
                </c:pt>
                <c:pt idx="53">
                  <c:v>94.4493697044827</c:v>
                </c:pt>
                <c:pt idx="54">
                  <c:v>51.5650852009654</c:v>
                </c:pt>
                <c:pt idx="55">
                  <c:v>104.5184297120705</c:v>
                </c:pt>
                <c:pt idx="56">
                  <c:v>86.44707920650374</c:v>
                </c:pt>
              </c:numCache>
            </c:numRef>
          </c:val>
          <c:smooth val="0"/>
        </c:ser>
        <c:ser>
          <c:idx val="16"/>
          <c:order val="16"/>
          <c:tx>
            <c:strRef>
              <c:f>Sheet5!$R$2</c:f>
              <c:strCache>
                <c:ptCount val="1"/>
                <c:pt idx="0">
                  <c:v>Q</c:v>
                </c:pt>
              </c:strCache>
            </c:strRef>
          </c:tx>
          <c:spPr>
            <a:ln w="28575" cmpd="sng"/>
          </c:spPr>
          <c:marker>
            <c:symbol val="none"/>
          </c:marker>
          <c:cat>
            <c:numRef>
              <c:f>Sheet5!$A$3:$A$59</c:f>
              <c:numCache>
                <c:formatCode>General</c:formatCode>
                <c:ptCount val="57"/>
                <c:pt idx="0">
                  <c:v>1950.0</c:v>
                </c:pt>
                <c:pt idx="1">
                  <c:v>1951.0</c:v>
                </c:pt>
                <c:pt idx="2">
                  <c:v>1952.0</c:v>
                </c:pt>
                <c:pt idx="3">
                  <c:v>1953.0</c:v>
                </c:pt>
                <c:pt idx="4">
                  <c:v>1954.0</c:v>
                </c:pt>
                <c:pt idx="5">
                  <c:v>1955.0</c:v>
                </c:pt>
                <c:pt idx="6">
                  <c:v>1956.0</c:v>
                </c:pt>
                <c:pt idx="7">
                  <c:v>1957.0</c:v>
                </c:pt>
                <c:pt idx="8">
                  <c:v>1958.0</c:v>
                </c:pt>
                <c:pt idx="9">
                  <c:v>1959.0</c:v>
                </c:pt>
                <c:pt idx="10">
                  <c:v>1960.0</c:v>
                </c:pt>
                <c:pt idx="11">
                  <c:v>1961.0</c:v>
                </c:pt>
                <c:pt idx="12">
                  <c:v>1962.0</c:v>
                </c:pt>
                <c:pt idx="13">
                  <c:v>1963.0</c:v>
                </c:pt>
                <c:pt idx="14">
                  <c:v>1964.0</c:v>
                </c:pt>
                <c:pt idx="15">
                  <c:v>1965.0</c:v>
                </c:pt>
                <c:pt idx="16">
                  <c:v>1966.0</c:v>
                </c:pt>
                <c:pt idx="17">
                  <c:v>1967.0</c:v>
                </c:pt>
                <c:pt idx="18">
                  <c:v>1968.0</c:v>
                </c:pt>
                <c:pt idx="19">
                  <c:v>1969.0</c:v>
                </c:pt>
                <c:pt idx="20">
                  <c:v>1970.0</c:v>
                </c:pt>
                <c:pt idx="21">
                  <c:v>1971.0</c:v>
                </c:pt>
                <c:pt idx="22">
                  <c:v>1972.0</c:v>
                </c:pt>
                <c:pt idx="23">
                  <c:v>1973.0</c:v>
                </c:pt>
                <c:pt idx="24">
                  <c:v>1974.0</c:v>
                </c:pt>
                <c:pt idx="25">
                  <c:v>1975.0</c:v>
                </c:pt>
                <c:pt idx="26">
                  <c:v>1976.0</c:v>
                </c:pt>
                <c:pt idx="27">
                  <c:v>1977.0</c:v>
                </c:pt>
                <c:pt idx="28">
                  <c:v>1978.0</c:v>
                </c:pt>
                <c:pt idx="29">
                  <c:v>1979.0</c:v>
                </c:pt>
                <c:pt idx="30">
                  <c:v>1980.0</c:v>
                </c:pt>
                <c:pt idx="31">
                  <c:v>1981.0</c:v>
                </c:pt>
                <c:pt idx="32">
                  <c:v>1982.0</c:v>
                </c:pt>
                <c:pt idx="33">
                  <c:v>1983.0</c:v>
                </c:pt>
                <c:pt idx="34">
                  <c:v>1984.0</c:v>
                </c:pt>
                <c:pt idx="35">
                  <c:v>1985.0</c:v>
                </c:pt>
                <c:pt idx="36">
                  <c:v>1986.0</c:v>
                </c:pt>
                <c:pt idx="37">
                  <c:v>1987.0</c:v>
                </c:pt>
                <c:pt idx="38">
                  <c:v>1988.0</c:v>
                </c:pt>
                <c:pt idx="39">
                  <c:v>1989.0</c:v>
                </c:pt>
                <c:pt idx="40">
                  <c:v>1990.0</c:v>
                </c:pt>
                <c:pt idx="41">
                  <c:v>1991.0</c:v>
                </c:pt>
                <c:pt idx="42">
                  <c:v>1992.0</c:v>
                </c:pt>
                <c:pt idx="43">
                  <c:v>1993.0</c:v>
                </c:pt>
                <c:pt idx="44">
                  <c:v>1994.0</c:v>
                </c:pt>
                <c:pt idx="45">
                  <c:v>1995.0</c:v>
                </c:pt>
                <c:pt idx="46">
                  <c:v>1996.0</c:v>
                </c:pt>
                <c:pt idx="47">
                  <c:v>1997.0</c:v>
                </c:pt>
                <c:pt idx="48">
                  <c:v>1998.0</c:v>
                </c:pt>
                <c:pt idx="49">
                  <c:v>1999.0</c:v>
                </c:pt>
                <c:pt idx="50">
                  <c:v>2000.0</c:v>
                </c:pt>
                <c:pt idx="51">
                  <c:v>2001.0</c:v>
                </c:pt>
                <c:pt idx="52">
                  <c:v>2002.0</c:v>
                </c:pt>
                <c:pt idx="53">
                  <c:v>2003.0</c:v>
                </c:pt>
                <c:pt idx="54">
                  <c:v>2004.0</c:v>
                </c:pt>
                <c:pt idx="55">
                  <c:v>2005.0</c:v>
                </c:pt>
                <c:pt idx="56">
                  <c:v>2006.0</c:v>
                </c:pt>
              </c:numCache>
            </c:numRef>
          </c:cat>
          <c:val>
            <c:numRef>
              <c:f>Sheet5!$R$3:$R$59</c:f>
              <c:numCache>
                <c:formatCode>General</c:formatCode>
                <c:ptCount val="57"/>
                <c:pt idx="41">
                  <c:v>46.55210000000002</c:v>
                </c:pt>
                <c:pt idx="42">
                  <c:v>4.619574813006665</c:v>
                </c:pt>
                <c:pt idx="43">
                  <c:v>81.73450251470145</c:v>
                </c:pt>
                <c:pt idx="44">
                  <c:v>56.96906505198797</c:v>
                </c:pt>
                <c:pt idx="45">
                  <c:v>83.61826066350138</c:v>
                </c:pt>
                <c:pt idx="46">
                  <c:v>41.05845026760849</c:v>
                </c:pt>
                <c:pt idx="47">
                  <c:v>37.6041388354898</c:v>
                </c:pt>
                <c:pt idx="48">
                  <c:v>68.69903157019412</c:v>
                </c:pt>
                <c:pt idx="49">
                  <c:v>58.02293396218146</c:v>
                </c:pt>
                <c:pt idx="50">
                  <c:v>56.89988884222304</c:v>
                </c:pt>
                <c:pt idx="51">
                  <c:v>50.14786209809454</c:v>
                </c:pt>
                <c:pt idx="52">
                  <c:v>53.20442127922037</c:v>
                </c:pt>
                <c:pt idx="53">
                  <c:v>45.70537164732468</c:v>
                </c:pt>
                <c:pt idx="54">
                  <c:v>32.81946220570825</c:v>
                </c:pt>
                <c:pt idx="55">
                  <c:v>55.47564593033061</c:v>
                </c:pt>
                <c:pt idx="56">
                  <c:v>42.1624589078505</c:v>
                </c:pt>
              </c:numCache>
            </c:numRef>
          </c:val>
          <c:smooth val="0"/>
        </c:ser>
        <c:dLbls>
          <c:showLegendKey val="0"/>
          <c:showVal val="0"/>
          <c:showCatName val="0"/>
          <c:showSerName val="0"/>
          <c:showPercent val="0"/>
          <c:showBubbleSize val="0"/>
        </c:dLbls>
        <c:marker val="1"/>
        <c:smooth val="0"/>
        <c:axId val="-2091346840"/>
        <c:axId val="-2090755704"/>
      </c:lineChart>
      <c:catAx>
        <c:axId val="-2091346840"/>
        <c:scaling>
          <c:orientation val="minMax"/>
        </c:scaling>
        <c:delete val="0"/>
        <c:axPos val="b"/>
        <c:numFmt formatCode="General" sourceLinked="1"/>
        <c:majorTickMark val="out"/>
        <c:minorTickMark val="none"/>
        <c:tickLblPos val="nextTo"/>
        <c:crossAx val="-2090755704"/>
        <c:crosses val="autoZero"/>
        <c:auto val="1"/>
        <c:lblAlgn val="ctr"/>
        <c:lblOffset val="100"/>
        <c:tickLblSkip val="5"/>
        <c:noMultiLvlLbl val="0"/>
      </c:catAx>
      <c:valAx>
        <c:axId val="-2090755704"/>
        <c:scaling>
          <c:orientation val="minMax"/>
        </c:scaling>
        <c:delete val="0"/>
        <c:axPos val="l"/>
        <c:numFmt formatCode="General" sourceLinked="1"/>
        <c:majorTickMark val="out"/>
        <c:minorTickMark val="none"/>
        <c:tickLblPos val="nextTo"/>
        <c:crossAx val="-2091346840"/>
        <c:crosses val="autoZero"/>
        <c:crossBetween val="between"/>
      </c:valAx>
    </c:plotArea>
    <c:plotVisOnly val="1"/>
    <c:dispBlanksAs val="gap"/>
    <c:showDLblsOverMax val="0"/>
  </c:chart>
  <c:spPr>
    <a:solidFill>
      <a:srgbClr val="FFFFFF"/>
    </a:solidFill>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0.41167</cdr:x>
      <cdr:y>0.35387</cdr:y>
    </cdr:from>
    <cdr:to>
      <cdr:x>0.44637</cdr:x>
      <cdr:y>0.51974</cdr:y>
    </cdr:to>
    <cdr:sp macro="" textlink="">
      <cdr:nvSpPr>
        <cdr:cNvPr id="4" name="Down Arrow 3"/>
        <cdr:cNvSpPr/>
      </cdr:nvSpPr>
      <cdr:spPr>
        <a:xfrm xmlns:a="http://schemas.openxmlformats.org/drawingml/2006/main">
          <a:off x="3526537" y="1498800"/>
          <a:ext cx="297256" cy="702518"/>
        </a:xfrm>
        <a:prstGeom xmlns:a="http://schemas.openxmlformats.org/drawingml/2006/main" prst="downArrow">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0.57375</cdr:x>
      <cdr:y>0.12982</cdr:y>
    </cdr:from>
    <cdr:to>
      <cdr:x>0.60845</cdr:x>
      <cdr:y>0.29569</cdr:y>
    </cdr:to>
    <cdr:sp macro="" textlink="">
      <cdr:nvSpPr>
        <cdr:cNvPr id="6" name="Down Arrow 5"/>
        <cdr:cNvSpPr/>
      </cdr:nvSpPr>
      <cdr:spPr>
        <a:xfrm xmlns:a="http://schemas.openxmlformats.org/drawingml/2006/main">
          <a:off x="4914989" y="549862"/>
          <a:ext cx="297256" cy="702518"/>
        </a:xfrm>
        <a:prstGeom xmlns:a="http://schemas.openxmlformats.org/drawingml/2006/main" prst="downArrow">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0.64789</cdr:x>
      <cdr:y>0.23509</cdr:y>
    </cdr:from>
    <cdr:to>
      <cdr:x>0.68259</cdr:x>
      <cdr:y>0.40095</cdr:y>
    </cdr:to>
    <cdr:sp macro="" textlink="">
      <cdr:nvSpPr>
        <cdr:cNvPr id="7" name="Down Arrow 6"/>
        <cdr:cNvSpPr/>
      </cdr:nvSpPr>
      <cdr:spPr>
        <a:xfrm xmlns:a="http://schemas.openxmlformats.org/drawingml/2006/main">
          <a:off x="5550036" y="995691"/>
          <a:ext cx="297256" cy="702518"/>
        </a:xfrm>
        <a:prstGeom xmlns:a="http://schemas.openxmlformats.org/drawingml/2006/main" prst="downArrow">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0.76934</cdr:x>
      <cdr:y>0.35311</cdr:y>
    </cdr:from>
    <cdr:to>
      <cdr:x>0.80404</cdr:x>
      <cdr:y>0.51897</cdr:y>
    </cdr:to>
    <cdr:sp macro="" textlink="">
      <cdr:nvSpPr>
        <cdr:cNvPr id="8" name="Down Arrow 7"/>
        <cdr:cNvSpPr/>
      </cdr:nvSpPr>
      <cdr:spPr>
        <a:xfrm xmlns:a="http://schemas.openxmlformats.org/drawingml/2006/main">
          <a:off x="6590432" y="1495560"/>
          <a:ext cx="297256" cy="702518"/>
        </a:xfrm>
        <a:prstGeom xmlns:a="http://schemas.openxmlformats.org/drawingml/2006/main" prst="downArrow">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0.81823</cdr:x>
      <cdr:y>0.34992</cdr:y>
    </cdr:from>
    <cdr:to>
      <cdr:x>0.85293</cdr:x>
      <cdr:y>0.51578</cdr:y>
    </cdr:to>
    <cdr:sp macro="" textlink="">
      <cdr:nvSpPr>
        <cdr:cNvPr id="9" name="Down Arrow 8"/>
        <cdr:cNvSpPr/>
      </cdr:nvSpPr>
      <cdr:spPr>
        <a:xfrm xmlns:a="http://schemas.openxmlformats.org/drawingml/2006/main">
          <a:off x="7009293" y="1482050"/>
          <a:ext cx="297256" cy="702518"/>
        </a:xfrm>
        <a:prstGeom xmlns:a="http://schemas.openxmlformats.org/drawingml/2006/main" prst="downArrow">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0.87975</cdr:x>
      <cdr:y>0.20319</cdr:y>
    </cdr:from>
    <cdr:to>
      <cdr:x>0.91445</cdr:x>
      <cdr:y>0.36905</cdr:y>
    </cdr:to>
    <cdr:sp macro="" textlink="">
      <cdr:nvSpPr>
        <cdr:cNvPr id="10" name="Down Arrow 9"/>
        <cdr:cNvSpPr/>
      </cdr:nvSpPr>
      <cdr:spPr>
        <a:xfrm xmlns:a="http://schemas.openxmlformats.org/drawingml/2006/main">
          <a:off x="7536247" y="860591"/>
          <a:ext cx="297256" cy="702518"/>
        </a:xfrm>
        <a:prstGeom xmlns:a="http://schemas.openxmlformats.org/drawingml/2006/main" prst="downArrow">
          <a:avLst/>
        </a:prstGeom>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0.6172</cdr:x>
      <cdr:y>0.14229</cdr:y>
    </cdr:from>
    <cdr:to>
      <cdr:x>0.72394</cdr:x>
      <cdr:y>0.35818</cdr:y>
    </cdr:to>
    <cdr:sp macro="" textlink="">
      <cdr:nvSpPr>
        <cdr:cNvPr id="12" name="TextBox 11"/>
        <cdr:cNvSpPr txBox="1"/>
      </cdr:nvSpPr>
      <cdr:spPr>
        <a:xfrm xmlns:a="http://schemas.openxmlformats.org/drawingml/2006/main">
          <a:off x="5287134" y="60266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0.65142</cdr:x>
      <cdr:y>0.11464</cdr:y>
    </cdr:from>
    <cdr:to>
      <cdr:x>0.75816</cdr:x>
      <cdr:y>0.33053</cdr:y>
    </cdr:to>
    <cdr:sp macro="" textlink="">
      <cdr:nvSpPr>
        <cdr:cNvPr id="14" name="TextBox 13"/>
        <cdr:cNvSpPr txBox="1"/>
      </cdr:nvSpPr>
      <cdr:spPr>
        <a:xfrm xmlns:a="http://schemas.openxmlformats.org/drawingml/2006/main">
          <a:off x="5580306" y="4855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0.73306</cdr:x>
      <cdr:y>0.2518</cdr:y>
    </cdr:from>
    <cdr:to>
      <cdr:x>0.80925</cdr:x>
      <cdr:y>0.339</cdr:y>
    </cdr:to>
    <cdr:sp macro="" textlink="">
      <cdr:nvSpPr>
        <cdr:cNvPr id="15" name="TextBox 14"/>
        <cdr:cNvSpPr txBox="1"/>
      </cdr:nvSpPr>
      <cdr:spPr>
        <a:xfrm xmlns:a="http://schemas.openxmlformats.org/drawingml/2006/main">
          <a:off x="6279664" y="1066480"/>
          <a:ext cx="652643"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dirty="0" smtClean="0"/>
            <a:t>1995</a:t>
          </a:r>
          <a:endParaRPr lang="en-US" dirty="0"/>
        </a:p>
      </cdr:txBody>
    </cdr:sp>
  </cdr:relSizeAnchor>
  <cdr:relSizeAnchor xmlns:cdr="http://schemas.openxmlformats.org/drawingml/2006/chartDrawing">
    <cdr:from>
      <cdr:x>0.79735</cdr:x>
      <cdr:y>0.24544</cdr:y>
    </cdr:from>
    <cdr:to>
      <cdr:x>0.87354</cdr:x>
      <cdr:y>0.33264</cdr:y>
    </cdr:to>
    <cdr:sp macro="" textlink="">
      <cdr:nvSpPr>
        <cdr:cNvPr id="16" name="TextBox 15"/>
        <cdr:cNvSpPr txBox="1"/>
      </cdr:nvSpPr>
      <cdr:spPr>
        <a:xfrm xmlns:a="http://schemas.openxmlformats.org/drawingml/2006/main">
          <a:off x="6830395" y="1039550"/>
          <a:ext cx="652643"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smtClean="0"/>
            <a:t>1997</a:t>
          </a:r>
          <a:endParaRPr lang="en-US" sz="1800" dirty="0"/>
        </a:p>
      </cdr:txBody>
    </cdr:sp>
  </cdr:relSizeAnchor>
  <cdr:relSizeAnchor xmlns:cdr="http://schemas.openxmlformats.org/drawingml/2006/chartDrawing">
    <cdr:from>
      <cdr:x>0.8005</cdr:x>
      <cdr:y>0.09763</cdr:y>
    </cdr:from>
    <cdr:to>
      <cdr:x>0.93957</cdr:x>
      <cdr:y>0.18484</cdr:y>
    </cdr:to>
    <cdr:sp macro="" textlink="">
      <cdr:nvSpPr>
        <cdr:cNvPr id="17" name="TextBox 16"/>
        <cdr:cNvSpPr txBox="1"/>
      </cdr:nvSpPr>
      <cdr:spPr>
        <a:xfrm xmlns:a="http://schemas.openxmlformats.org/drawingml/2006/main">
          <a:off x="6857418" y="413528"/>
          <a:ext cx="1191289"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smtClean="0"/>
            <a:t>2002-2003</a:t>
          </a:r>
          <a:endParaRPr lang="en-US" dirty="0"/>
        </a:p>
      </cdr:txBody>
    </cdr:sp>
  </cdr:relSizeAnchor>
  <cdr:relSizeAnchor xmlns:cdr="http://schemas.openxmlformats.org/drawingml/2006/chartDrawing">
    <cdr:from>
      <cdr:x>0.944</cdr:x>
      <cdr:y>0.0976</cdr:y>
    </cdr:from>
    <cdr:to>
      <cdr:x>0.9787</cdr:x>
      <cdr:y>0.26346</cdr:y>
    </cdr:to>
    <cdr:sp macro="" textlink="">
      <cdr:nvSpPr>
        <cdr:cNvPr id="13" name="Down Arrow 12"/>
        <cdr:cNvSpPr/>
      </cdr:nvSpPr>
      <cdr:spPr>
        <a:xfrm xmlns:a="http://schemas.openxmlformats.org/drawingml/2006/main">
          <a:off x="8086685" y="413360"/>
          <a:ext cx="297253" cy="702492"/>
        </a:xfrm>
        <a:prstGeom xmlns:a="http://schemas.openxmlformats.org/drawingml/2006/main" prst="downArrow">
          <a:avLst/>
        </a:prstGeom>
        <a:solidFill xmlns:a="http://schemas.openxmlformats.org/drawingml/2006/main">
          <a:srgbClr val="C0504D"/>
        </a:solidFill>
      </cdr:spPr>
      <cdr:style>
        <a:lnRef xmlns:a="http://schemas.openxmlformats.org/drawingml/2006/main" idx="1">
          <a:schemeClr val="accent2"/>
        </a:lnRef>
        <a:fillRef xmlns:a="http://schemas.openxmlformats.org/drawingml/2006/main" idx="3">
          <a:schemeClr val="accent2"/>
        </a:fillRef>
        <a:effectRef xmlns:a="http://schemas.openxmlformats.org/drawingml/2006/main" idx="2">
          <a:schemeClr val="accent2"/>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0.35721</cdr:x>
      <cdr:y>0</cdr:y>
    </cdr:from>
    <cdr:to>
      <cdr:x>0.46396</cdr:x>
      <cdr:y>0.21589</cdr:y>
    </cdr:to>
    <cdr:sp macro="" textlink="">
      <cdr:nvSpPr>
        <cdr:cNvPr id="2" name="TextBox 1"/>
        <cdr:cNvSpPr txBox="1"/>
      </cdr:nvSpPr>
      <cdr:spPr>
        <a:xfrm xmlns:a="http://schemas.openxmlformats.org/drawingml/2006/main">
          <a:off x="3060036" y="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dirty="0" smtClean="0"/>
            <a:t> up trend from mid 1990s to present is from zebra mussels</a:t>
          </a:r>
          <a:endParaRPr lang="en-US" sz="16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11/10/14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Fish Growth Lesson 4</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William Jones and Steve Walters</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WHY</a:t>
            </a:r>
          </a:p>
          <a:p>
            <a:r>
              <a:rPr lang="en-US" sz="1200" kern="1200" dirty="0" smtClean="0">
                <a:solidFill>
                  <a:schemeClr val="tx1"/>
                </a:solidFill>
                <a:effectLst/>
                <a:latin typeface="+mn-lt"/>
                <a:ea typeface="+mn-ea"/>
                <a:cs typeface="+mn-cs"/>
              </a:rPr>
              <a:t>The growth of an organism is influenced by a variety of biotic and abiotic environmental variables.  Through direct and indirect alteration of these environmental variables, human actions are perturbing the natural growth patterns of many organisms worldwide.  Through an analysis of the otolith growth rings, students will begin to learn how natural climate variability and human actions can influence growth fish.  Students will then design and test their own hypotheses about fish growth by altering the environmental variables of a goldfish tank and observing the impact these alterations have on goldfish growth.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SUMMARY</a:t>
            </a:r>
          </a:p>
          <a:p>
            <a:r>
              <a:rPr lang="en-US" sz="1200" kern="1200" dirty="0" smtClean="0">
                <a:solidFill>
                  <a:schemeClr val="tx1"/>
                </a:solidFill>
                <a:effectLst/>
                <a:latin typeface="+mn-lt"/>
                <a:ea typeface="+mn-ea"/>
                <a:cs typeface="+mn-cs"/>
              </a:rPr>
              <a:t>In this lesson, students gain a better understanding of how the environment influences the growth of organisms.  First, students will count growth rings on photographs of otolith cross-sections to determine the age of a fish.    They will then design and set-up their own scientific experiment to test their own hypotheses of what impacts the growth of goldfish.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PICTURE/GRAPHICS CREDITS.:</a:t>
            </a:r>
          </a:p>
          <a:p>
            <a:r>
              <a:rPr lang="en-US" sz="1200" kern="1200" dirty="0" smtClean="0">
                <a:solidFill>
                  <a:schemeClr val="tx1"/>
                </a:solidFill>
                <a:effectLst/>
                <a:latin typeface="+mn-lt"/>
                <a:ea typeface="+mn-ea"/>
                <a:cs typeface="+mn-cs"/>
              </a:rPr>
              <a:t>Images in this PPT all from W. Jones unless otherwise noted. Red drum otolith photographs from Shannon Davis-Foust.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WEBSITES/RESOURCES USED IN THIS PRESENTATION</a:t>
            </a:r>
          </a:p>
          <a:p>
            <a:r>
              <a:rPr lang="en-US" sz="1200" kern="1200" dirty="0" smtClean="0">
                <a:solidFill>
                  <a:schemeClr val="tx1"/>
                </a:solidFill>
                <a:effectLst/>
                <a:latin typeface="+mn-lt"/>
                <a:ea typeface="+mn-ea"/>
                <a:cs typeface="+mn-cs"/>
              </a:rPr>
              <a:t>Red drum otolith photographs from Shannon Davis-Foust.</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ADDITIONAL READING:</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CONTEXT FOR USE:</a:t>
            </a:r>
          </a:p>
          <a:p>
            <a:r>
              <a:rPr lang="en-US" sz="1200" kern="1200" dirty="0" smtClean="0">
                <a:solidFill>
                  <a:schemeClr val="tx1"/>
                </a:solidFill>
                <a:effectLst/>
                <a:latin typeface="+mn-lt"/>
                <a:ea typeface="+mn-ea"/>
                <a:cs typeface="+mn-cs"/>
              </a:rPr>
              <a:t>This is meant for a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marine science / introductory biology classroom, but could easily be adopted for advanced biology.  This lesson is designed for 90min periods.  The lesson is divided into two main activities.  The first activity is looking at otolith cross-sections and the second activity is the goldfish growth experiments.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First activity in lesson 4:</a:t>
            </a:r>
            <a:r>
              <a:rPr lang="en-US" sz="1200" kern="1200" baseline="0" dirty="0" smtClean="0">
                <a:solidFill>
                  <a:schemeClr val="tx1"/>
                </a:solidFill>
                <a:effectLst/>
                <a:latin typeface="+mn-lt"/>
                <a:ea typeface="+mn-ea"/>
                <a:cs typeface="+mn-cs"/>
              </a:rPr>
              <a:t> Fish</a:t>
            </a:r>
            <a:r>
              <a:rPr lang="en-US" sz="1200" kern="1200" dirty="0" smtClean="0">
                <a:solidFill>
                  <a:schemeClr val="tx1"/>
                </a:solidFill>
                <a:effectLst/>
                <a:latin typeface="+mn-lt"/>
                <a:ea typeface="+mn-ea"/>
                <a:cs typeface="+mn-cs"/>
              </a:rPr>
              <a:t> Growth</a:t>
            </a:r>
          </a:p>
          <a:p>
            <a:r>
              <a:rPr lang="en-US" sz="1200" kern="1200" dirty="0" smtClean="0">
                <a:solidFill>
                  <a:schemeClr val="tx1"/>
                </a:solidFill>
                <a:effectLst/>
                <a:latin typeface="+mn-lt"/>
                <a:ea typeface="+mn-ea"/>
                <a:cs typeface="+mn-cs"/>
              </a:rPr>
              <a:t>On day one, students will initially be given a brief lecture reviewing what an otolith is and introducing the concept of otolith growth rings. The students should have already learned the basics about otoliths in previous lessons.  Students will then be handed a photograph of a red drum otolith cross-section (a thin slide of an otolith – much like a tree-trunk ‘cookie’ which is used to count tree rings) and asked to count the annual rings to determine the age and birth date of the fish.  They will then brainstorm environmental variables that impact fish growth.  Finally, students will be asked to bring concepts together and design an experiment to determine what influences the growth of goldfish/guppies.  Each class will then decide on one variable to change (light, food, temp, pH,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 and set up the experiment. There should be a control fish tank with normal conditions. The weight / length of the fish will be measured weekly for the duration of ~6 week study to determine what influence the changed variable had on the fish growth (vs. a control). Students will monitor the tanks daily, recording everything from water quality to how much food was given to the fish in a log sheet (see “Goldfish Growth Experiment” document for more details).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Both activities in this lesson can likely be done in one 90-minute class period.  However, additional days will be needed to set up and monitor the goldfish growth experiments. Additionally ~2 days will likely be needed for the final project. In the final project students will present on one aspect of either the goldfish experiments or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experiment.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See “Gold Fish Growth Experiment” document for information about setting up and monitoring the goldfish experiments.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Also see “Water Quality Parameters” in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lesson under “additional resources” for tips on what water parameters to measure during the goldfish experiments or for ideas on what could be changed in the goldfish tank. Students could, for example, alter the salinity or pH of the goldfish tanks.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Fisheries Science Unit - Final Presentations</a:t>
            </a:r>
            <a:r>
              <a:rPr lang="en-US" sz="1200" kern="1200" dirty="0" smtClean="0">
                <a:solidFill>
                  <a:schemeClr val="tx1"/>
                </a:solidFill>
                <a:effectLst/>
                <a:latin typeface="+mn-lt"/>
                <a:ea typeface="+mn-ea"/>
                <a:cs typeface="+mn-cs"/>
              </a:rPr>
              <a:t> (this is from lesson one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Guide”).</a:t>
            </a:r>
          </a:p>
          <a:p>
            <a:r>
              <a:rPr lang="en-US" sz="1200" b="1" kern="1200" dirty="0" smtClean="0">
                <a:solidFill>
                  <a:schemeClr val="tx1"/>
                </a:solidFill>
                <a:effectLst/>
                <a:latin typeface="+mn-lt"/>
                <a:ea typeface="+mn-ea"/>
                <a:cs typeface="+mn-cs"/>
              </a:rPr>
              <a:t>Student Projects Topics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Toward the end of the year, students will wrap up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unit by doing a poster project on one aspect of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project or goldfish growth experiments. Students can analyze and graph the data recorded (fish/water measurements) or focus one particular aspect of the project (e.g. tank). A list of potential ideas is described below.  Teachers/students are encouraged to come up with other projects centered on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unit or goldfish experiments.  The number of possible topics is limitless. Students should be broken up into groups of 2-3 students per group and either assigned a research topic or given the freedom to choose a topic (this may depend on how advanced the students are).  Students should get at least 2 full class periods to work on their poster, depending on how often and efficient they are with making posters/presentations.  The first day should be primarily analyzing the data or system (like the tank), while day two should be constructing the poster.  Presentations should be ~3-5min long on the third day.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Example data from 2014 is provided in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in the Classroom Guide” from lesson 1.  </a:t>
            </a:r>
          </a:p>
          <a:p>
            <a:r>
              <a:rPr lang="en-US" sz="1200" kern="1200" dirty="0" smtClean="0">
                <a:solidFill>
                  <a:schemeClr val="tx1"/>
                </a:solidFill>
                <a:effectLst/>
                <a:latin typeface="+mn-lt"/>
                <a:ea typeface="+mn-ea"/>
                <a:cs typeface="+mn-cs"/>
              </a:rPr>
              <a:t> </a:t>
            </a:r>
          </a:p>
          <a:p>
            <a:r>
              <a:rPr lang="en-US" sz="1200" u="sng" kern="1200" dirty="0" smtClean="0">
                <a:solidFill>
                  <a:schemeClr val="tx1"/>
                </a:solidFill>
                <a:effectLst/>
                <a:latin typeface="+mn-lt"/>
                <a:ea typeface="+mn-ea"/>
                <a:cs typeface="+mn-cs"/>
              </a:rPr>
              <a:t>Feeding assimilation</a:t>
            </a:r>
            <a:r>
              <a:rPr lang="en-US" sz="1200" kern="1200" dirty="0" smtClean="0">
                <a:solidFill>
                  <a:schemeClr val="tx1"/>
                </a:solidFill>
                <a:effectLst/>
                <a:latin typeface="+mn-lt"/>
                <a:ea typeface="+mn-ea"/>
                <a:cs typeface="+mn-cs"/>
              </a:rPr>
              <a:t>: How much of the food that was given to the fish was actually assimilated into biomass?  Students will know the beginning weight of each of the fish, their final weight, as well as the total amount of food that was fed to the fish.  For the goldfish experiments, observing the change in growth will be how they test their hypothesis about the impact of different variables on growth. </a:t>
            </a:r>
          </a:p>
          <a:p>
            <a:r>
              <a:rPr lang="en-US" sz="1200" u="sng" kern="1200" dirty="0" smtClean="0">
                <a:solidFill>
                  <a:schemeClr val="tx1"/>
                </a:solidFill>
                <a:effectLst/>
                <a:latin typeface="+mn-lt"/>
                <a:ea typeface="+mn-ea"/>
                <a:cs typeface="+mn-cs"/>
              </a:rPr>
              <a:t>Diet Analysis:</a:t>
            </a:r>
            <a:r>
              <a:rPr lang="en-US" sz="1200" kern="1200" dirty="0" smtClean="0">
                <a:solidFill>
                  <a:schemeClr val="tx1"/>
                </a:solidFill>
                <a:effectLst/>
                <a:latin typeface="+mn-lt"/>
                <a:ea typeface="+mn-ea"/>
                <a:cs typeface="+mn-cs"/>
              </a:rPr>
              <a:t> What is in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fish food and why? Students can investigate what is in the fish food pellets provided by HSWRI and why each component is important to the fish. This would involve talking with HSWRI researchers. Students can also investigate what juvenile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would traditionally eat in the wild.</a:t>
            </a:r>
          </a:p>
          <a:p>
            <a:r>
              <a:rPr lang="en-US" sz="1200" u="sng" kern="1200" dirty="0" smtClean="0">
                <a:solidFill>
                  <a:schemeClr val="tx1"/>
                </a:solidFill>
                <a:effectLst/>
                <a:latin typeface="+mn-lt"/>
                <a:ea typeface="+mn-ea"/>
                <a:cs typeface="+mn-cs"/>
              </a:rPr>
              <a:t>Growth rates:</a:t>
            </a:r>
            <a:r>
              <a:rPr lang="en-US" sz="1200" kern="1200" dirty="0" smtClean="0">
                <a:solidFill>
                  <a:schemeClr val="tx1"/>
                </a:solidFill>
                <a:effectLst/>
                <a:latin typeface="+mn-lt"/>
                <a:ea typeface="+mn-ea"/>
                <a:cs typeface="+mn-cs"/>
              </a:rPr>
              <a:t> Measuring the fish every 3-4 weeks (for the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or every week for the goldfish) would allow the students to monitor the growth rates over time. Students can also investigate if all the fish grow at the same rate - or if their hypothesis about different variables influencing goldfish growth holds up. </a:t>
            </a:r>
          </a:p>
          <a:p>
            <a:r>
              <a:rPr lang="en-US" sz="1200" u="sng" kern="1200" dirty="0" smtClean="0">
                <a:solidFill>
                  <a:schemeClr val="tx1"/>
                </a:solidFill>
                <a:effectLst/>
                <a:latin typeface="+mn-lt"/>
                <a:ea typeface="+mn-ea"/>
                <a:cs typeface="+mn-cs"/>
              </a:rPr>
              <a:t>Length vs. Weight</a:t>
            </a:r>
            <a:r>
              <a:rPr lang="en-US" sz="1200" kern="1200" dirty="0" smtClean="0">
                <a:solidFill>
                  <a:schemeClr val="tx1"/>
                </a:solidFill>
                <a:effectLst/>
                <a:latin typeface="+mn-lt"/>
                <a:ea typeface="+mn-ea"/>
                <a:cs typeface="+mn-cs"/>
              </a:rPr>
              <a:t>: Students can investigate how the length vs. weight relationship changes over time (example graphs at the bottom of this document)</a:t>
            </a:r>
          </a:p>
          <a:p>
            <a:r>
              <a:rPr lang="en-US" sz="1200" u="sng" kern="1200" dirty="0" smtClean="0">
                <a:solidFill>
                  <a:schemeClr val="tx1"/>
                </a:solidFill>
                <a:effectLst/>
                <a:latin typeface="+mn-lt"/>
                <a:ea typeface="+mn-ea"/>
                <a:cs typeface="+mn-cs"/>
              </a:rPr>
              <a:t>Chemistry:</a:t>
            </a:r>
            <a:r>
              <a:rPr lang="en-US" sz="1200" kern="1200" dirty="0" smtClean="0">
                <a:solidFill>
                  <a:schemeClr val="tx1"/>
                </a:solidFill>
                <a:effectLst/>
                <a:latin typeface="+mn-lt"/>
                <a:ea typeface="+mn-ea"/>
                <a:cs typeface="+mn-cs"/>
              </a:rPr>
              <a:t> Water quality measurements – temperature, pH, nitrogen gas, oxygen, nitrates, salinity (example data and graphs at the bottom of this document). Students can focus on one parameter or investigate if there is any relationship between parameters.  Students can also research the effect of changing one of the parameters on the fish (what would happen to the fish if salinity or temperature were changed for example?). </a:t>
            </a:r>
          </a:p>
          <a:p>
            <a:r>
              <a:rPr lang="en-US" sz="1200" u="sng" kern="1200" dirty="0" smtClean="0">
                <a:solidFill>
                  <a:schemeClr val="tx1"/>
                </a:solidFill>
                <a:effectLst/>
                <a:latin typeface="+mn-lt"/>
                <a:ea typeface="+mn-ea"/>
                <a:cs typeface="+mn-cs"/>
              </a:rPr>
              <a:t>Nutrient cycling</a:t>
            </a:r>
            <a:r>
              <a:rPr lang="en-US" sz="1200" kern="1200" dirty="0" smtClean="0">
                <a:solidFill>
                  <a:schemeClr val="tx1"/>
                </a:solidFill>
                <a:effectLst/>
                <a:latin typeface="+mn-lt"/>
                <a:ea typeface="+mn-ea"/>
                <a:cs typeface="+mn-cs"/>
              </a:rPr>
              <a:t>: Explain the nitrogen cycle within the tank system (including important components such as fish food, fish fecal matter, bio-balls, </a:t>
            </a:r>
            <a:r>
              <a:rPr lang="en-US" sz="1200" kern="1200" dirty="0" err="1" smtClean="0">
                <a:solidFill>
                  <a:schemeClr val="tx1"/>
                </a:solidFill>
                <a:effectLst/>
                <a:latin typeface="+mn-lt"/>
                <a:ea typeface="+mn-ea"/>
                <a:cs typeface="+mn-cs"/>
              </a:rPr>
              <a:t>etc</a:t>
            </a:r>
            <a:r>
              <a:rPr lang="en-US" sz="1200" kern="1200" dirty="0" smtClean="0">
                <a:solidFill>
                  <a:schemeClr val="tx1"/>
                </a:solidFill>
                <a:effectLst/>
                <a:latin typeface="+mn-lt"/>
                <a:ea typeface="+mn-ea"/>
                <a:cs typeface="+mn-cs"/>
              </a:rPr>
              <a:t>).</a:t>
            </a:r>
          </a:p>
          <a:p>
            <a:r>
              <a:rPr lang="en-US" sz="1200" u="sng" kern="1200" dirty="0" smtClean="0">
                <a:solidFill>
                  <a:schemeClr val="tx1"/>
                </a:solidFill>
                <a:effectLst/>
                <a:latin typeface="+mn-lt"/>
                <a:ea typeface="+mn-ea"/>
                <a:cs typeface="+mn-cs"/>
              </a:rPr>
              <a:t>Engineering:</a:t>
            </a:r>
            <a:r>
              <a:rPr lang="en-US" sz="1200" kern="1200" dirty="0" smtClean="0">
                <a:solidFill>
                  <a:schemeClr val="tx1"/>
                </a:solidFill>
                <a:effectLst/>
                <a:latin typeface="+mn-lt"/>
                <a:ea typeface="+mn-ea"/>
                <a:cs typeface="+mn-cs"/>
              </a:rPr>
              <a:t> Diagraming the fish tank (either the goldfish or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tanks) and the function of each main component. </a:t>
            </a:r>
          </a:p>
          <a:p>
            <a:r>
              <a:rPr lang="en-US" sz="1200" u="sng" kern="1200" dirty="0" smtClean="0">
                <a:solidFill>
                  <a:schemeClr val="tx1"/>
                </a:solidFill>
                <a:effectLst/>
                <a:latin typeface="+mn-lt"/>
                <a:ea typeface="+mn-ea"/>
                <a:cs typeface="+mn-cs"/>
              </a:rPr>
              <a:t>Life cycle:</a:t>
            </a:r>
            <a:r>
              <a:rPr lang="en-US" sz="1200" kern="1200" dirty="0" smtClean="0">
                <a:solidFill>
                  <a:schemeClr val="tx1"/>
                </a:solidFill>
                <a:effectLst/>
                <a:latin typeface="+mn-lt"/>
                <a:ea typeface="+mn-ea"/>
                <a:cs typeface="+mn-cs"/>
              </a:rPr>
              <a:t> Diagram, in fine detail, the life cycle of the white </a:t>
            </a:r>
            <a:r>
              <a:rPr lang="en-US" sz="1200" kern="1200" dirty="0" err="1" smtClean="0">
                <a:solidFill>
                  <a:schemeClr val="tx1"/>
                </a:solidFill>
                <a:effectLst/>
                <a:latin typeface="+mn-lt"/>
                <a:ea typeface="+mn-ea"/>
                <a:cs typeface="+mn-cs"/>
              </a:rPr>
              <a:t>seabass</a:t>
            </a:r>
            <a:r>
              <a:rPr lang="en-US" sz="1200" kern="1200" dirty="0" smtClean="0">
                <a:solidFill>
                  <a:schemeClr val="tx1"/>
                </a:solidFill>
                <a:effectLst/>
                <a:latin typeface="+mn-lt"/>
                <a:ea typeface="+mn-ea"/>
                <a:cs typeface="+mn-cs"/>
              </a:rPr>
              <a:t>. </a:t>
            </a:r>
          </a:p>
          <a:p>
            <a:r>
              <a:rPr lang="en-US" sz="1200" u="none" strike="noStrike"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MISCONCEPTIONS:</a:t>
            </a:r>
          </a:p>
          <a:p>
            <a:r>
              <a:rPr lang="en-US" sz="1200" kern="1200" dirty="0" smtClean="0">
                <a:solidFill>
                  <a:schemeClr val="tx1"/>
                </a:solidFill>
                <a:effectLst/>
                <a:latin typeface="+mn-lt"/>
                <a:ea typeface="+mn-ea"/>
                <a:cs typeface="+mn-cs"/>
              </a:rPr>
              <a:t>- Only tree have growth rings</a:t>
            </a:r>
          </a:p>
          <a:p>
            <a:r>
              <a:rPr lang="en-US" sz="1200" kern="1200" dirty="0" smtClean="0">
                <a:solidFill>
                  <a:schemeClr val="tx1"/>
                </a:solidFill>
                <a:effectLst/>
                <a:latin typeface="+mn-lt"/>
                <a:ea typeface="+mn-ea"/>
                <a:cs typeface="+mn-cs"/>
              </a:rPr>
              <a:t>- The impact of human activity on animal growth is too small to measure</a:t>
            </a:r>
          </a:p>
          <a:p>
            <a:r>
              <a:rPr lang="en-US" sz="1200" kern="1200" dirty="0" smtClean="0">
                <a:solidFill>
                  <a:schemeClr val="tx1"/>
                </a:solidFill>
                <a:effectLst/>
                <a:latin typeface="+mn-lt"/>
                <a:ea typeface="+mn-ea"/>
                <a:cs typeface="+mn-cs"/>
              </a:rPr>
              <a:t>- Only food and/or temperature controls goldfish growth</a:t>
            </a:r>
          </a:p>
          <a:p>
            <a:r>
              <a:rPr lang="en-US" sz="1200" kern="1200" dirty="0" smtClean="0">
                <a:solidFill>
                  <a:schemeClr val="tx1"/>
                </a:solidFill>
                <a:effectLst/>
                <a:latin typeface="+mn-lt"/>
                <a:ea typeface="+mn-ea"/>
                <a:cs typeface="+mn-cs"/>
              </a:rPr>
              <a:t>- Human actions in the context of “global change” always negatively influences animals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EVALUATION TIPS:</a:t>
            </a:r>
          </a:p>
          <a:p>
            <a:r>
              <a:rPr lang="en-US" sz="1200" kern="1200" dirty="0" smtClean="0">
                <a:solidFill>
                  <a:schemeClr val="tx1"/>
                </a:solidFill>
                <a:effectLst/>
                <a:latin typeface="+mn-lt"/>
                <a:ea typeface="+mn-ea"/>
                <a:cs typeface="+mn-cs"/>
              </a:rPr>
              <a:t>Students are evaluated on the “Fish Growth” worksheet, goldfish experimental design sheet, participation in setting up/monitoring the goldfish experiments, and the final presentation after the experiments are done.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TEACHING NOTES:</a:t>
            </a:r>
          </a:p>
          <a:p>
            <a:r>
              <a:rPr lang="en-US" sz="1200" kern="1200" dirty="0" smtClean="0">
                <a:solidFill>
                  <a:schemeClr val="tx1"/>
                </a:solidFill>
                <a:effectLst/>
                <a:latin typeface="+mn-lt"/>
                <a:ea typeface="+mn-ea"/>
                <a:cs typeface="+mn-cs"/>
              </a:rPr>
              <a:t>- Read entire activity and review all background materials and resources</a:t>
            </a:r>
          </a:p>
          <a:p>
            <a:r>
              <a:rPr lang="en-US" sz="1200" kern="1200" dirty="0" smtClean="0">
                <a:solidFill>
                  <a:schemeClr val="tx1"/>
                </a:solidFill>
                <a:effectLst/>
                <a:latin typeface="+mn-lt"/>
                <a:ea typeface="+mn-ea"/>
                <a:cs typeface="+mn-cs"/>
              </a:rPr>
              <a:t>- Determine amount of time you would like to dedicate to this activity.</a:t>
            </a:r>
          </a:p>
          <a:p>
            <a:r>
              <a:rPr lang="en-US" sz="1200" kern="1200" dirty="0" smtClean="0">
                <a:solidFill>
                  <a:schemeClr val="tx1"/>
                </a:solidFill>
                <a:effectLst/>
                <a:latin typeface="+mn-lt"/>
                <a:ea typeface="+mn-ea"/>
                <a:cs typeface="+mn-cs"/>
              </a:rPr>
              <a:t>- Determine the best assessment strategy for your class based on suggestions provided (worksheet, poster, poster presentation).</a:t>
            </a:r>
          </a:p>
          <a:p>
            <a:r>
              <a:rPr lang="en-US" sz="1200" kern="1200" dirty="0" smtClean="0">
                <a:solidFill>
                  <a:schemeClr val="tx1"/>
                </a:solidFill>
                <a:effectLst/>
                <a:latin typeface="+mn-lt"/>
                <a:ea typeface="+mn-ea"/>
                <a:cs typeface="+mn-cs"/>
              </a:rPr>
              <a:t>- Determine of your school has the resources to raise goldfish in the classroom (it involves a lot of space and money). This lesson can be taught without actually doing the goldfish experiment – the students can just design the experiment. </a:t>
            </a:r>
          </a:p>
          <a:p>
            <a:pPr eaLnBrk="1" hangingPunct="1">
              <a:spcBef>
                <a:spcPct val="0"/>
              </a:spcBef>
              <a:buFontTx/>
              <a:buNone/>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some picture of the kids dissecting out</a:t>
            </a:r>
            <a:r>
              <a:rPr lang="en-US" baseline="0" dirty="0" smtClean="0"/>
              <a:t> the otoliths from the previous lesson. Ask them a few review questions, such as; What is an otolith? What is its function in the fish? How do scientists use otoliths? </a:t>
            </a:r>
          </a:p>
          <a:p>
            <a:endParaRPr lang="en-US" baseline="0" dirty="0" smtClean="0"/>
          </a:p>
          <a:p>
            <a:r>
              <a:rPr lang="en-US" baseline="0" dirty="0" smtClean="0"/>
              <a:t>The point is to review some of the main points they have learned previously:</a:t>
            </a:r>
          </a:p>
          <a:p>
            <a:endParaRPr lang="en-US" baseline="0" dirty="0" smtClean="0"/>
          </a:p>
          <a:p>
            <a:endParaRPr lang="en-US" baseline="0" dirty="0" smtClean="0"/>
          </a:p>
          <a:p>
            <a:r>
              <a:rPr lang="en-US" sz="1200" kern="1200" dirty="0" smtClean="0">
                <a:solidFill>
                  <a:schemeClr val="tx1"/>
                </a:solidFill>
                <a:effectLst/>
                <a:latin typeface="+mn-lt"/>
                <a:ea typeface="+mn-ea"/>
                <a:cs typeface="+mn-cs"/>
              </a:rPr>
              <a:t>Otoliths are commonly referred to as "</a:t>
            </a:r>
            <a:r>
              <a:rPr lang="en-US" sz="1200" kern="1200" dirty="0" err="1" smtClean="0">
                <a:solidFill>
                  <a:schemeClr val="tx1"/>
                </a:solidFill>
                <a:effectLst/>
                <a:latin typeface="+mn-lt"/>
                <a:ea typeface="+mn-ea"/>
                <a:cs typeface="+mn-cs"/>
              </a:rPr>
              <a:t>earstones</a:t>
            </a:r>
            <a:r>
              <a:rPr lang="en-US" sz="1200" kern="1200" dirty="0" smtClean="0">
                <a:solidFill>
                  <a:schemeClr val="tx1"/>
                </a:solidFill>
                <a:effectLst/>
                <a:latin typeface="+mn-lt"/>
                <a:ea typeface="+mn-ea"/>
                <a:cs typeface="+mn-cs"/>
              </a:rPr>
              <a:t>" or "fish ear bones." They are hard, calcium carbonate structures located directly behind the brain of teleost (bony) fish. Otoliths help with balance, orientation, and sound detection-much like the inner ear of mammals. They are not attached to the skull, but "float" beneath the brain inside the soft, transparent inner ear canals.</a:t>
            </a:r>
          </a:p>
          <a:p>
            <a:r>
              <a:rPr lang="en-US" sz="1200" kern="1200" dirty="0" smtClean="0">
                <a:solidFill>
                  <a:schemeClr val="tx1"/>
                </a:solidFill>
                <a:effectLst/>
                <a:latin typeface="+mn-lt"/>
                <a:ea typeface="+mn-ea"/>
                <a:cs typeface="+mn-cs"/>
              </a:rPr>
              <a:t> </a:t>
            </a:r>
            <a:endParaRPr lang="en-US" dirty="0" smtClean="0"/>
          </a:p>
          <a:p>
            <a:r>
              <a:rPr lang="en-US" sz="1200" kern="1200" dirty="0" smtClean="0">
                <a:solidFill>
                  <a:schemeClr val="tx1"/>
                </a:solidFill>
                <a:effectLst/>
                <a:latin typeface="+mn-lt"/>
                <a:ea typeface="+mn-ea"/>
                <a:cs typeface="+mn-cs"/>
              </a:rPr>
              <a:t>Otoliths have a very distinct shape, which is characteristic of the species of fish. That is, different fish species have differently shaped otoliths. Indeed, the shape is so distinctive that biologists can use the otoliths recovered from seal and bird stomachs and droppings to determine the type of fish they ate. </a:t>
            </a:r>
          </a:p>
          <a:p>
            <a:endParaRPr lang="en-US" dirty="0" smtClean="0"/>
          </a:p>
          <a:p>
            <a:r>
              <a:rPr lang="en-US" dirty="0" smtClean="0"/>
              <a:t>They can</a:t>
            </a:r>
            <a:r>
              <a:rPr lang="en-US" baseline="0" dirty="0" smtClean="0"/>
              <a:t> tell scientists about the age and growth of the fish.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550894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Activity</a:t>
            </a:r>
            <a:r>
              <a:rPr lang="en-US" baseline="0" dirty="0" smtClean="0"/>
              <a:t>: Engage the students! The objective of this slide is to get the students thinking about what causes variability in tree ring growth.</a:t>
            </a:r>
          </a:p>
          <a:p>
            <a:endParaRPr lang="en-US" baseline="0" dirty="0" smtClean="0"/>
          </a:p>
          <a:p>
            <a:endParaRPr lang="en-US" baseline="0" dirty="0" smtClean="0"/>
          </a:p>
          <a:p>
            <a:r>
              <a:rPr lang="en-US" baseline="0" dirty="0" smtClean="0"/>
              <a:t>The teacher can either show this slide or show the students a real tree ring ‘cookie’ (thinly sliced section of a tree trunk). </a:t>
            </a:r>
          </a:p>
          <a:p>
            <a:endParaRPr lang="en-US" baseline="0" dirty="0" smtClean="0"/>
          </a:p>
          <a:p>
            <a:r>
              <a:rPr lang="en-US" baseline="0" dirty="0" smtClean="0"/>
              <a:t>Questions to ask the students about the tree trunk cookie:</a:t>
            </a:r>
          </a:p>
          <a:p>
            <a:pPr marL="228600" indent="-228600">
              <a:buAutoNum type="arabicPeriod"/>
            </a:pPr>
            <a:r>
              <a:rPr lang="en-US" baseline="0" dirty="0" smtClean="0"/>
              <a:t>What do you see on this slide?</a:t>
            </a:r>
            <a:br>
              <a:rPr lang="en-US" baseline="0" dirty="0" smtClean="0"/>
            </a:br>
            <a:r>
              <a:rPr lang="en-US" baseline="0" dirty="0" smtClean="0"/>
              <a:t>(expected student answers: tree stump, rings, circles, lines…). Keep leading the students on. </a:t>
            </a:r>
          </a:p>
          <a:p>
            <a:pPr marL="228600" indent="-228600">
              <a:buAutoNum type="arabicPeriod"/>
            </a:pPr>
            <a:r>
              <a:rPr lang="en-US" baseline="0" dirty="0" smtClean="0"/>
              <a:t>Where do the lines come from? (the teacher is looking for the answer: “they form as the tree grows”)</a:t>
            </a:r>
          </a:p>
          <a:p>
            <a:pPr marL="228600" indent="-228600">
              <a:buAutoNum type="arabicPeriod"/>
            </a:pPr>
            <a:r>
              <a:rPr lang="en-US" baseline="0" dirty="0" smtClean="0"/>
              <a:t>What do the lines represent? (the teacher is looking for the answer: “each complete ring is one year of growth”)</a:t>
            </a:r>
          </a:p>
          <a:p>
            <a:pPr marL="228600" indent="-228600">
              <a:buAutoNum type="arabicPeriod"/>
            </a:pPr>
            <a:r>
              <a:rPr lang="en-US" baseline="0" dirty="0" smtClean="0"/>
              <a:t>How do the lines from? (looking for: slow growth in winter = dark band, fast growth in summer = light band)</a:t>
            </a:r>
          </a:p>
          <a:p>
            <a:pPr marL="228600" indent="-228600">
              <a:buAutoNum type="arabicPeriod"/>
            </a:pPr>
            <a:endParaRPr lang="en-US" baseline="0" dirty="0" smtClean="0"/>
          </a:p>
          <a:p>
            <a:pPr marL="228600" indent="-228600">
              <a:buAutoNum type="arabicPeriod"/>
            </a:pPr>
            <a:r>
              <a:rPr lang="en-US" baseline="0" dirty="0" smtClean="0"/>
              <a:t>What causes variation in the lines? / Are all the rings the same size?  Reminder; The objective of this slide is to get the students thinking about what causes variability in tree ring growth</a:t>
            </a:r>
          </a:p>
          <a:p>
            <a:pPr marL="0" indent="0">
              <a:buNone/>
            </a:pPr>
            <a:r>
              <a:rPr lang="en-US" baseline="0" dirty="0" smtClean="0"/>
              <a:t>-Have them consider all of the following:</a:t>
            </a:r>
          </a:p>
          <a:p>
            <a:r>
              <a:rPr lang="en-US" sz="1200" dirty="0" smtClean="0"/>
              <a:t>-effects of competition or predators (biotic)</a:t>
            </a:r>
          </a:p>
          <a:p>
            <a:r>
              <a:rPr lang="en-US" sz="1200" dirty="0" smtClean="0"/>
              <a:t>-effects of site factors  (pollutants,</a:t>
            </a:r>
            <a:r>
              <a:rPr lang="en-US" sz="1200" baseline="0" dirty="0" smtClean="0"/>
              <a:t> solid quality, nutrients)</a:t>
            </a:r>
            <a:endParaRPr lang="en-US" sz="1200" dirty="0" smtClean="0"/>
          </a:p>
          <a:p>
            <a:r>
              <a:rPr lang="en-US" sz="1200" dirty="0" smtClean="0"/>
              <a:t>-effects of climate, temperature, food (abiotic)</a:t>
            </a:r>
          </a:p>
          <a:p>
            <a:pPr marL="0" indent="0">
              <a:buNone/>
            </a:pP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4033651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purpose of this slide is to illustrate that more than just trees have growth rings.  In fact, a lots of other organisms have growth rings!</a:t>
            </a:r>
            <a:r>
              <a:rPr lang="en-US" baseline="0" dirty="0" smtClean="0"/>
              <a:t> </a:t>
            </a:r>
          </a:p>
          <a:p>
            <a:endParaRPr lang="en-US" baseline="0" dirty="0" smtClean="0"/>
          </a:p>
          <a:p>
            <a:r>
              <a:rPr lang="en-US" baseline="0" dirty="0" smtClean="0"/>
              <a:t>Growth rings can be found in mollusk shells, coral, sponges, bones and in fish.</a:t>
            </a:r>
          </a:p>
          <a:p>
            <a:endParaRPr lang="en-US" baseline="0" dirty="0" smtClean="0"/>
          </a:p>
          <a:p>
            <a:r>
              <a:rPr lang="en-US" baseline="0" dirty="0" smtClean="0"/>
              <a:t>In fish, growth rings are present in more than one structure – they can be found in various bones (fin rays, vertebra), as well as scales and otolith. </a:t>
            </a:r>
            <a:r>
              <a:rPr lang="en-US" dirty="0" smtClean="0"/>
              <a:t>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263530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otoliths must be sectioned or cut to read the rings.  This is similar to a tree – you can not read the rings of a tree by just looking at the tree trunk. You must cut it. </a:t>
            </a:r>
          </a:p>
          <a:p>
            <a:endParaRPr lang="en-US" baseline="0" dirty="0" smtClean="0"/>
          </a:p>
          <a:p>
            <a:r>
              <a:rPr lang="en-US" sz="1200" b="1" kern="1200" dirty="0" smtClean="0">
                <a:solidFill>
                  <a:schemeClr val="tx1"/>
                </a:solidFill>
                <a:effectLst/>
                <a:latin typeface="+mn-lt"/>
                <a:ea typeface="+mn-ea"/>
                <a:cs typeface="+mn-cs"/>
              </a:rPr>
              <a:t>What can otoliths tell us about age?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Scales, bones, fin rays and otoliths have all been used to determine the age of fish, since these and other bony parts of fish often form yearly rings (annuli) like those of a tree. However, otoliths generally provide the most accurate ages, particularly in old fish.</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easiest way to "read" an otolith is to take a slice, or cross section, out of the otolith with a special saw and then count the rings under a microscope. If the otolith is thin enough, it may be possible to count the annuli without having to slice it. If you can see alternating light and dark zones, you're probably looking at annuli. They probably won't be as clear as those in a cross section, but they should look roughly similar.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Thin sections of an otolith reveal bands of opaque and translucent material, sort of like the rings on a tree trunk. The growth of otoliths is a one-way process: new material (protein and calcium carbonate) is added to the exposed surface of the otolith over time, but existing material cannot be removed. The one-way growth process explains why otoliths can form and retain such delicate structures as daily rings, while bones cannot.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we saw in th</a:t>
            </a:r>
            <a:r>
              <a:rPr lang="en-US" sz="1200" kern="1200" baseline="0" dirty="0" smtClean="0">
                <a:solidFill>
                  <a:schemeClr val="tx1"/>
                </a:solidFill>
                <a:effectLst/>
                <a:latin typeface="+mn-lt"/>
                <a:ea typeface="+mn-ea"/>
                <a:cs typeface="+mn-cs"/>
              </a:rPr>
              <a:t>e previous lesson, the growth of these rings is related to the growth of the fish.  They can be yearly growth rings, but also seasonal, lunar, or even daily!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467660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Teacher Notes: This slide shows the freshwater drum.  The bottom left picture shows molars inside the fish’s jaw which it uses to crush mussel shells.  The right picture is lake Winnebago, Wisconsin. This is where the otoliths the students will be looking at came from.  The top picture is of the Red drum itself. They can live up to 70 years, although 25 years is much more common.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Students should be handed a photograph of a red drum otolith cross-section (a thin slide of an otolith – much like a tree-trunk ‘cookie’ which is used to count tree rings) and asked to count the annual rings to determine the age and birth date of the fish.  The red</a:t>
            </a:r>
            <a:r>
              <a:rPr lang="en-US" sz="1200" kern="1200" baseline="0" dirty="0" smtClean="0">
                <a:solidFill>
                  <a:schemeClr val="tx1"/>
                </a:solidFill>
                <a:effectLst/>
                <a:latin typeface="+mn-lt"/>
                <a:ea typeface="+mn-ea"/>
                <a:cs typeface="+mn-cs"/>
              </a:rPr>
              <a:t> drum images are in the folder labeled “</a:t>
            </a:r>
            <a:r>
              <a:rPr lang="en-US" sz="1200" kern="1200" baseline="0" dirty="0" err="1" smtClean="0">
                <a:solidFill>
                  <a:schemeClr val="tx1"/>
                </a:solidFill>
                <a:effectLst/>
                <a:latin typeface="+mn-lt"/>
                <a:ea typeface="+mn-ea"/>
                <a:cs typeface="+mn-cs"/>
              </a:rPr>
              <a:t>Drum_Otolith_images</a:t>
            </a:r>
            <a:r>
              <a:rPr lang="en-US" sz="1200" kern="1200" baseline="0" dirty="0" smtClean="0">
                <a:solidFill>
                  <a:schemeClr val="tx1"/>
                </a:solidFill>
                <a:effectLst/>
                <a:latin typeface="+mn-lt"/>
                <a:ea typeface="+mn-ea"/>
                <a:cs typeface="+mn-cs"/>
              </a:rPr>
              <a:t>”. There should be 17 images.  Each image has the date the fish was caught in the image name as well as the fish ID number. For example, the file name of first image is: FD-031-2006 20x(1).  The fish ID number is 31 and the fish was caught in 2006.  When the teacher prints the images, it would be helpful to write the catch date on the image somewhere.  In this case, 2006 corresponds to the date of the outer most ring. Students will use this information to ultimately calculate the birth date of the fish.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375497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(otolith</a:t>
            </a:r>
            <a:r>
              <a:rPr lang="en-US" baseline="0" dirty="0" smtClean="0"/>
              <a:t> #70).</a:t>
            </a:r>
          </a:p>
          <a:p>
            <a:endParaRPr lang="en-US" baseline="0" dirty="0" smtClean="0"/>
          </a:p>
          <a:p>
            <a:r>
              <a:rPr lang="en-US" baseline="0" dirty="0" smtClean="0"/>
              <a:t>This is a sectioned red drum otolith.  Note the direction of growth (from center / bottom of the otolith out), year of capture, and birth year.  Students will be given one of these images and will count the rings to determine age and estimate the birth year.  Note the first year of growth often does not have a very good distinct dark band.  For the zebra mussel questions, be sure to tell them that the introduction happened recently (within the last ~15 years), not near the birth date of the fish(</a:t>
            </a:r>
            <a:r>
              <a:rPr lang="en-US" baseline="0" dirty="0" err="1" smtClean="0"/>
              <a:t>es</a:t>
            </a:r>
            <a:r>
              <a:rPr lang="en-US" baseline="0" dirty="0" smtClean="0"/>
              <a:t>). </a:t>
            </a:r>
          </a:p>
          <a:p>
            <a:endParaRPr lang="en-US" baseline="0" dirty="0" smtClean="0"/>
          </a:p>
          <a:p>
            <a:r>
              <a:rPr lang="en-US" baseline="0" dirty="0" smtClean="0"/>
              <a:t>The rings appear to get thinner (in general) as you move away from the birth year.  This is because, in general, the amount of otolith material that is laid down around the center is the same every year. Thus, as the radius of the otolith increases, the thickness of the ring must decrease if the amount of material laid down is roughly equal every year. This is known as the ‘growth effect’. In the photograph above, the growth effect is very obvious from the year of birth (year 1) through about the first 10 years. Many students will want to say that the mussels were introduced at birth, since the rings are largest there. However, this is NOT true because what they are observing is simply the growth effect. </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068776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solidFill>
                  <a:srgbClr val="000000"/>
                </a:solidFill>
              </a:rPr>
              <a:t>The physical environment affects otolith ring width, which induces a synchronous growth pattern.</a:t>
            </a:r>
            <a:r>
              <a:rPr lang="en-US" sz="1200" baseline="0" dirty="0" smtClean="0">
                <a:solidFill>
                  <a:srgbClr val="000000"/>
                </a:solidFill>
              </a:rPr>
              <a:t>  </a:t>
            </a:r>
            <a:r>
              <a:rPr lang="en-US" sz="1200" dirty="0" smtClean="0">
                <a:solidFill>
                  <a:srgbClr val="000000"/>
                </a:solidFill>
              </a:rPr>
              <a:t>“bar codes</a:t>
            </a:r>
            <a:r>
              <a:rPr lang="ja-JP" altLang="en-US" sz="1200" dirty="0" smtClean="0">
                <a:solidFill>
                  <a:srgbClr val="000000"/>
                </a:solidFill>
                <a:latin typeface="Arial"/>
              </a:rPr>
              <a:t>”</a:t>
            </a:r>
            <a:r>
              <a:rPr lang="en-US" sz="1200" dirty="0" smtClean="0">
                <a:solidFill>
                  <a:srgbClr val="000000"/>
                </a:solidFill>
              </a:rPr>
              <a:t> should match among otoliths.</a:t>
            </a:r>
            <a:r>
              <a:rPr lang="en-US" sz="1200" baseline="0" dirty="0" smtClean="0">
                <a:solidFill>
                  <a:srgbClr val="000000"/>
                </a:solidFill>
              </a:rPr>
              <a:t>  In tree ring analysis (</a:t>
            </a:r>
            <a:r>
              <a:rPr lang="en-US" sz="1200" dirty="0" smtClean="0">
                <a:solidFill>
                  <a:srgbClr val="000000"/>
                </a:solidFill>
              </a:rPr>
              <a:t>Dendrochronology)</a:t>
            </a:r>
            <a:r>
              <a:rPr lang="en-US" sz="1200" baseline="0" dirty="0" smtClean="0">
                <a:solidFill>
                  <a:srgbClr val="000000"/>
                </a:solidFill>
              </a:rPr>
              <a:t> the technique if cross-matching growth rings with a synchronous pattern of growth is called:</a:t>
            </a:r>
            <a:r>
              <a:rPr lang="en-US" sz="1200" dirty="0" smtClean="0">
                <a:solidFill>
                  <a:srgbClr val="000000"/>
                </a:solidFill>
              </a:rPr>
              <a:t> </a:t>
            </a:r>
            <a:r>
              <a:rPr lang="en-US" sz="1200" i="1" dirty="0" err="1" smtClean="0">
                <a:solidFill>
                  <a:srgbClr val="000000"/>
                </a:solidFill>
              </a:rPr>
              <a:t>crossdating</a:t>
            </a:r>
            <a:endParaRPr lang="en-US" sz="1200" i="1" dirty="0" smtClean="0">
              <a:solidFill>
                <a:srgbClr val="000000"/>
              </a:solidFill>
            </a:endParaRPr>
          </a:p>
          <a:p>
            <a:r>
              <a:rPr lang="en-US" baseline="0" dirty="0" smtClean="0"/>
              <a:t> </a:t>
            </a:r>
            <a:endParaRPr lang="en-US" dirty="0" smtClean="0"/>
          </a:p>
          <a:p>
            <a:r>
              <a:rPr lang="en-US" dirty="0" smtClean="0"/>
              <a:t>The technique of ‘cross-dating’ helps to establish the correct dates to tree-ring</a:t>
            </a:r>
            <a:r>
              <a:rPr lang="en-US" baseline="0" dirty="0" smtClean="0"/>
              <a:t> increments by matching up the ‘bar-code’ pattern.  This also can be done in fish.  This is possible because of the idea of synchronous growth.  </a:t>
            </a:r>
          </a:p>
          <a:p>
            <a:endParaRPr lang="en-US" baseline="0" dirty="0" smtClean="0"/>
          </a:p>
          <a:p>
            <a:r>
              <a:rPr lang="en-US" baseline="0" dirty="0" smtClean="0"/>
              <a:t>This slide shows the ‘bar’ code or growth rings of 3 different trees. The outer most ring of each tree matches (year 2000). As you move to older rings, certain years show a similar growth signal in all three trees.  For </a:t>
            </a:r>
            <a:r>
              <a:rPr lang="en-US" baseline="0" dirty="0" err="1" smtClean="0"/>
              <a:t>exampe</a:t>
            </a:r>
            <a:r>
              <a:rPr lang="en-US" baseline="0" dirty="0" smtClean="0"/>
              <a:t>, year 1985 was very small in all three, while the year 1995 was relatively large.  This is a ‘synchronous’ pattern of growth and can be used to increase your confidence when trying to assign dates to the rings.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962063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like tree rings, otolith rings can be cross dated. The 1983 year was a slow-growth</a:t>
            </a:r>
            <a:r>
              <a:rPr lang="en-US" baseline="0" dirty="0" smtClean="0"/>
              <a:t> year in these three otoliths. </a:t>
            </a:r>
          </a:p>
          <a:p>
            <a:endParaRPr lang="en-US" baseline="0" dirty="0" smtClean="0"/>
          </a:p>
          <a:p>
            <a:r>
              <a:rPr lang="en-US" baseline="0" dirty="0" smtClean="0"/>
              <a:t>Teacher Note: Have the student complete the “Fish Growth” worksheet before continuing onto the next slides (up to question 6).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280993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this slide if the students are having trouble with the zebra mussel questions.  </a:t>
            </a:r>
            <a:r>
              <a:rPr lang="en-US" b="1" dirty="0" smtClean="0"/>
              <a:t>Not all of the otoliths show a response to the zebra mussels.</a:t>
            </a:r>
            <a:r>
              <a:rPr lang="en-US" b="1" baseline="0" dirty="0" smtClean="0"/>
              <a:t>  </a:t>
            </a:r>
            <a:r>
              <a:rPr lang="en-US" baseline="0" dirty="0" smtClean="0"/>
              <a:t>This could simple be because that individual fish didn’t start eating zebra mussels, even though they were introduced. All of these fish are individuals – so it is possible not all of them switched their diet to zebra mussels.  Be sure to tell the students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1346239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illustrates to the students roughly when the mussels were introduced. </a:t>
            </a:r>
            <a:r>
              <a:rPr lang="en-US" dirty="0" smtClean="0"/>
              <a:t>Pictures</a:t>
            </a:r>
            <a:r>
              <a:rPr lang="en-US" baseline="0" dirty="0" smtClean="0"/>
              <a:t> of zebra mussels are on the right.  The introduction of zebra mussels into lake Winnebago and the Great Lakes may have benefited the red drum by increasing its growth, but harmed most other things.  They were introduced by ballast water discharge and their populations exploded because they have few natural predators in the area and are fast reproducing.  They cover everything on the bottom of lakes and rivers – destroying the natural habitat. You can no longer walk barefoot because the shells are razor shape! </a:t>
            </a:r>
          </a:p>
          <a:p>
            <a:endParaRPr lang="en-US" baseline="0" dirty="0" smtClean="0"/>
          </a:p>
          <a:p>
            <a:r>
              <a:rPr lang="en-US" baseline="0" dirty="0" smtClean="0"/>
              <a:t>Images from </a:t>
            </a:r>
            <a:r>
              <a:rPr lang="en-US" baseline="0" dirty="0" err="1" smtClean="0"/>
              <a:t>wikipedia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2444305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 Nina: 1964, 1970, 1973, 1988-89, 1995, 1998</a:t>
            </a:r>
          </a:p>
          <a:p>
            <a:r>
              <a:rPr lang="en-US" dirty="0" smtClean="0"/>
              <a:t>El</a:t>
            </a:r>
            <a:r>
              <a:rPr lang="en-US" baseline="0" dirty="0" smtClean="0"/>
              <a:t> nino:1957-58, 65-66,69-70, 1972-73, 76-77, 1982-83, 86-87, 91-92, 94-95,1997-98, 02-03, </a:t>
            </a:r>
          </a:p>
          <a:p>
            <a:endParaRPr lang="en-US" dirty="0" smtClean="0"/>
          </a:p>
          <a:p>
            <a:endParaRPr lang="en-US" dirty="0" smtClean="0"/>
          </a:p>
          <a:p>
            <a:r>
              <a:rPr lang="en-US" dirty="0" smtClean="0"/>
              <a:t>The bottom graph shows the El</a:t>
            </a:r>
            <a:r>
              <a:rPr lang="en-US" baseline="0" dirty="0" smtClean="0"/>
              <a:t> Nino (warm) vs. La Nina Years (cold).</a:t>
            </a:r>
          </a:p>
          <a:p>
            <a:endParaRPr lang="en-US" baseline="0" dirty="0" smtClean="0"/>
          </a:p>
          <a:p>
            <a:r>
              <a:rPr lang="en-US" baseline="0" dirty="0" smtClean="0"/>
              <a:t>What is plotted on the top graph is the (</a:t>
            </a:r>
            <a:r>
              <a:rPr lang="en-US" baseline="0" dirty="0" err="1" smtClean="0"/>
              <a:t>detrended</a:t>
            </a:r>
            <a:r>
              <a:rPr lang="en-US" baseline="0" dirty="0" smtClean="0"/>
              <a:t>) ring increment width vs. increment year for all the red drum otolith images.  The increment width was measured using a computer program. Ring increment width is a proxy for the growth of the fish (if a fish grows faster in a particular year, the ring will be larger – same idea behind tree rings).  The graph shows synchronous growth between the fish!</a:t>
            </a:r>
          </a:p>
          <a:p>
            <a:endParaRPr lang="en-US" baseline="0" dirty="0" smtClean="0"/>
          </a:p>
          <a:p>
            <a:r>
              <a:rPr lang="en-US" baseline="0" dirty="0" smtClean="0"/>
              <a:t> The red drum are responding to El Nino condition as well as a recent increase in growth from the introduction of zebras in the mid 1990s. </a:t>
            </a:r>
          </a:p>
          <a:p>
            <a:r>
              <a:rPr lang="en-US" baseline="0" dirty="0" smtClean="0"/>
              <a:t>“Synchronous growth” means that the drum are responding to climate in the same way. El Nino is considered a “warm” condition. All of the yellow arrows above are El Nino events – as one can see, the response of the fish during these years is an increase in growth (not all the fish respond exactly the same because they are living individual lives, that is why the graph is not perfect).  A general uptrend toward the end of the graph can also be seen (from ~the early 1990s to present). This corresponds to the introduction of zebra mussels into the lake system. Since red drum eat zebra mussels, the response of the fish is an increase in growth. </a:t>
            </a:r>
            <a:endParaRPr lang="en-US" dirty="0"/>
          </a:p>
        </p:txBody>
      </p:sp>
      <p:sp>
        <p:nvSpPr>
          <p:cNvPr id="4" name="Slide Number Placeholder 3"/>
          <p:cNvSpPr>
            <a:spLocks noGrp="1"/>
          </p:cNvSpPr>
          <p:nvPr>
            <p:ph type="sldNum" sz="quarter" idx="10"/>
          </p:nvPr>
        </p:nvSpPr>
        <p:spPr/>
        <p:txBody>
          <a:bodyPr/>
          <a:lstStyle/>
          <a:p>
            <a:fld id="{42BCA14F-B933-D646-A146-B997C84D276D}" type="slidenum">
              <a:rPr lang="en-US" smtClean="0"/>
              <a:t>13</a:t>
            </a:fld>
            <a:endParaRPr lang="en-US"/>
          </a:p>
        </p:txBody>
      </p:sp>
    </p:spTree>
    <p:extLst>
      <p:ext uri="{BB962C8B-B14F-4D97-AF65-F5344CB8AC3E}">
        <p14:creationId xmlns:p14="http://schemas.microsoft.com/office/powerpoint/2010/main" val="3098645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conclusions for this part of</a:t>
            </a:r>
            <a:r>
              <a:rPr lang="en-US" baseline="0" dirty="0" smtClean="0"/>
              <a:t> the lesson is that just like tree rings, we can study rings in fish otoliths to gain an understanding of how environment influences fish growth. In this example, we saw that red drum from Wisconsin have increased growth during El Nino (warm) years. They also responded to the introduction of non-native zebra mussels into the lake system with increased growth.  These two case studies are examples of animals responding to natural climate variability and a human induced impact.  These examples are not the only thing that influence fish (or animal’s) growth. The students should have brainstorm other things that may influence fish growth in their handout (this should largely be a review from the beginning of the lesson) – have the students once again share out </a:t>
            </a:r>
            <a:r>
              <a:rPr lang="en-US" baseline="0" smtClean="0"/>
              <a:t>their ideas.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Their</a:t>
            </a:r>
            <a:r>
              <a:rPr lang="en-US" baseline="0" dirty="0" smtClean="0"/>
              <a:t> worksheet activity on the goldfish experiment is designed to bring everything they’ve learned today together.  It can be homework.  They have to bring storm more ideas of how they could alter the natural environment (fish tank) of a goldfish to see if there is an affect on its growth.  Be creative!  </a:t>
            </a:r>
          </a:p>
          <a:p>
            <a:endParaRPr lang="en-US" baseline="0" dirty="0" smtClean="0"/>
          </a:p>
          <a:p>
            <a:r>
              <a:rPr lang="en-US" baseline="0" dirty="0" smtClean="0"/>
              <a:t>A few possible answers; </a:t>
            </a:r>
          </a:p>
          <a:p>
            <a:r>
              <a:rPr lang="en-US" baseline="0" dirty="0" smtClean="0"/>
              <a:t>Sound: noisy kids in the classroom! Tapping the glass.  </a:t>
            </a:r>
          </a:p>
          <a:p>
            <a:r>
              <a:rPr lang="en-US" baseline="0" dirty="0" smtClean="0"/>
              <a:t>Touch: </a:t>
            </a:r>
            <a:r>
              <a:rPr lang="en-US" baseline="0" dirty="0" err="1" smtClean="0"/>
              <a:t>ph</a:t>
            </a:r>
            <a:r>
              <a:rPr lang="en-US" baseline="0" dirty="0" smtClean="0"/>
              <a:t>, water chemicals, temperature. </a:t>
            </a:r>
          </a:p>
          <a:p>
            <a:r>
              <a:rPr lang="en-US" baseline="0" dirty="0" smtClean="0"/>
              <a:t>Smell: predatory animal extract, smell of food but no actual food, </a:t>
            </a:r>
          </a:p>
          <a:p>
            <a:r>
              <a:rPr lang="en-US" baseline="0" dirty="0" smtClean="0"/>
              <a:t>Taste: altering food/diet. </a:t>
            </a:r>
          </a:p>
          <a:p>
            <a:r>
              <a:rPr lang="en-US" baseline="0" dirty="0" smtClean="0"/>
              <a:t>Sight: Light levels - complete black vs. 24hr sun. </a:t>
            </a:r>
          </a:p>
          <a:p>
            <a:endParaRPr lang="en-US" baseline="0" dirty="0" smtClean="0"/>
          </a:p>
          <a:p>
            <a:r>
              <a:rPr lang="en-US" baseline="0" dirty="0" smtClean="0"/>
              <a:t>Each class will alter one variable. The kids or the teacher can decide on the variable. Remember to have a control! If there is only one class, you could divide the class into groups.  NOTE: this lesson can be taught with out actually setting up the full goldfish growth experiments. Even if they will not set up an actual experiment, it is a good thought exercise! </a:t>
            </a:r>
          </a:p>
          <a:p>
            <a:endParaRPr lang="en-US" baseline="0" dirty="0" smtClean="0"/>
          </a:p>
          <a:p>
            <a:r>
              <a:rPr lang="en-US" baseline="0" dirty="0" smtClean="0"/>
              <a:t>The next class period can be designated to setting up the aquarium and the monitoring system.  See the ‘Goldfish Experiment Setup’ document.</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2375497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slide </a:t>
            </a:r>
            <a:r>
              <a:rPr lang="en-US" baseline="0" dirty="0" smtClean="0"/>
              <a:t>–red </a:t>
            </a:r>
            <a:r>
              <a:rPr lang="en-US" baseline="0" dirty="0" err="1" smtClean="0"/>
              <a:t>drump</a:t>
            </a:r>
            <a:r>
              <a:rPr lang="en-US" baseline="0" dirty="0" smtClean="0"/>
              <a:t> otolith ages and birth years. These are the answers for the red drum otolith images – all fish ID, catch dates, ages, and birth years. </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2510965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9ACAE-6E90-2C46-9793-C01E04D77769}" type="datetimeFigureOut">
              <a:rPr lang="en-US" smtClean="0"/>
              <a:t>11/10/14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C800BC-DC43-F845-B734-C7C0357B0DE5}" type="slidenum">
              <a:rPr lang="en-US" smtClean="0"/>
              <a:t>‹#›</a:t>
            </a:fld>
            <a:endParaRPr lang="en-US"/>
          </a:p>
        </p:txBody>
      </p:sp>
    </p:spTree>
    <p:extLst>
      <p:ext uri="{BB962C8B-B14F-4D97-AF65-F5344CB8AC3E}">
        <p14:creationId xmlns:p14="http://schemas.microsoft.com/office/powerpoint/2010/main" val="9361627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5" Type="http://schemas.openxmlformats.org/officeDocument/2006/relationships/image" Target="../media/image10.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5" Type="http://schemas.openxmlformats.org/officeDocument/2006/relationships/image" Target="../media/image17.jpe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20.png"/><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1170994"/>
          </a:xfrm>
        </p:spPr>
        <p:txBody>
          <a:bodyPr>
            <a:normAutofit/>
          </a:bodyPr>
          <a:lstStyle/>
          <a:p>
            <a:r>
              <a:rPr lang="en-US" dirty="0" smtClean="0"/>
              <a:t>Fish Growth Lesson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10" name="Picture 9"/>
          <p:cNvPicPr>
            <a:picLocks noChangeAspect="1"/>
          </p:cNvPicPr>
          <p:nvPr/>
        </p:nvPicPr>
        <p:blipFill rotWithShape="1">
          <a:blip r:embed="rId3"/>
          <a:srcRect t="20838" b="21245"/>
          <a:stretch/>
        </p:blipFill>
        <p:spPr>
          <a:xfrm>
            <a:off x="486418" y="2834320"/>
            <a:ext cx="3850578" cy="2974968"/>
          </a:xfrm>
          <a:prstGeom prst="rect">
            <a:avLst/>
          </a:prstGeom>
        </p:spPr>
      </p:pic>
      <p:pic>
        <p:nvPicPr>
          <p:cNvPr id="3" name="Picture 2"/>
          <p:cNvPicPr>
            <a:picLocks noChangeAspect="1"/>
          </p:cNvPicPr>
          <p:nvPr/>
        </p:nvPicPr>
        <p:blipFill>
          <a:blip r:embed="rId4"/>
          <a:stretch>
            <a:fillRect/>
          </a:stretch>
        </p:blipFill>
        <p:spPr>
          <a:xfrm>
            <a:off x="5346412" y="2812088"/>
            <a:ext cx="2794000" cy="2997200"/>
          </a:xfrm>
          <a:prstGeom prst="rect">
            <a:avLst/>
          </a:prstGeom>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Otolith Review</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p:cNvPicPr>
            <a:picLocks noChangeAspect="1"/>
          </p:cNvPicPr>
          <p:nvPr/>
        </p:nvPicPr>
        <p:blipFill>
          <a:blip r:embed="rId3"/>
          <a:stretch>
            <a:fillRect/>
          </a:stretch>
        </p:blipFill>
        <p:spPr>
          <a:xfrm>
            <a:off x="5001845" y="1527048"/>
            <a:ext cx="3427317" cy="4572000"/>
          </a:xfrm>
          <a:prstGeom prst="rect">
            <a:avLst/>
          </a:prstGeom>
        </p:spPr>
      </p:pic>
      <p:pic>
        <p:nvPicPr>
          <p:cNvPr id="7" name="Picture 6" descr="https://lh4.googleusercontent.com/-9jRHOcNOM6Y/U0QsNdtW-8I/AAAAAAAAOGA/J3hV0jZk9XI/s512/IMG_5286.JPG"/>
          <p:cNvPicPr/>
          <p:nvPr/>
        </p:nvPicPr>
        <p:blipFill rotWithShape="1">
          <a:blip r:embed="rId4">
            <a:extLst>
              <a:ext uri="{BEBA8EAE-BF5A-486C-A8C5-ECC9F3942E4B}">
                <a14:imgProps xmlns:a14="http://schemas.microsoft.com/office/drawing/2010/main">
                  <a14:imgLayer r:embed="rId5">
                    <a14:imgEffect>
                      <a14:backgroundRemoval t="54922" b="75547" l="29999" r="65833"/>
                    </a14:imgEffect>
                  </a14:imgLayer>
                </a14:imgProps>
              </a:ext>
              <a:ext uri="{28A0092B-C50C-407E-A947-70E740481C1C}">
                <a14:useLocalDpi xmlns:a14="http://schemas.microsoft.com/office/drawing/2010/main" val="0"/>
              </a:ext>
            </a:extLst>
          </a:blip>
          <a:srcRect l="30989" t="48242" r="26042" b="27930"/>
          <a:stretch/>
        </p:blipFill>
        <p:spPr bwMode="auto">
          <a:xfrm>
            <a:off x="684747" y="1748761"/>
            <a:ext cx="3912850" cy="2940207"/>
          </a:xfrm>
          <a:prstGeom prst="rect">
            <a:avLst/>
          </a:prstGeom>
          <a:solidFill>
            <a:schemeClr val="tx1"/>
          </a:solid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78308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endParaRPr lang="en-US" dirty="0"/>
          </a:p>
        </p:txBody>
      </p:sp>
      <p:sp>
        <p:nvSpPr>
          <p:cNvPr id="3" name="Title 2"/>
          <p:cNvSpPr>
            <a:spLocks noGrp="1"/>
          </p:cNvSpPr>
          <p:nvPr>
            <p:ph type="title"/>
          </p:nvPr>
        </p:nvSpPr>
        <p:spPr/>
        <p:txBody>
          <a:bodyPr/>
          <a:lstStyle/>
          <a:p>
            <a:r>
              <a:rPr lang="en-US" dirty="0" smtClean="0"/>
              <a:t>Part 2. “Dating” a fish</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Picture 5"/>
          <p:cNvPicPr>
            <a:picLocks noChangeAspect="1"/>
          </p:cNvPicPr>
          <p:nvPr/>
        </p:nvPicPr>
        <p:blipFill>
          <a:blip r:embed="rId3"/>
          <a:stretch>
            <a:fillRect/>
          </a:stretch>
        </p:blipFill>
        <p:spPr>
          <a:xfrm>
            <a:off x="3501658" y="1860968"/>
            <a:ext cx="5144291" cy="3853253"/>
          </a:xfrm>
          <a:prstGeom prst="rect">
            <a:avLst/>
          </a:prstGeom>
        </p:spPr>
      </p:pic>
    </p:spTree>
    <p:extLst>
      <p:ext uri="{BB962C8B-B14F-4D97-AF65-F5344CB8AC3E}">
        <p14:creationId xmlns:p14="http://schemas.microsoft.com/office/powerpoint/2010/main" val="47795555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938" name="Text Box 2"/>
          <p:cNvSpPr txBox="1">
            <a:spLocks noChangeArrowheads="1"/>
          </p:cNvSpPr>
          <p:nvPr/>
        </p:nvSpPr>
        <p:spPr bwMode="auto">
          <a:xfrm>
            <a:off x="682625" y="1341020"/>
            <a:ext cx="6733709"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dirty="0">
                <a:solidFill>
                  <a:srgbClr val="000000"/>
                </a:solidFill>
              </a:rPr>
              <a:t>Many organisms form annual increments</a:t>
            </a:r>
          </a:p>
          <a:p>
            <a:r>
              <a:rPr lang="en-US" sz="2800" dirty="0">
                <a:solidFill>
                  <a:srgbClr val="000000"/>
                </a:solidFill>
              </a:rPr>
              <a:t>	-mollusks, corals, sponges, </a:t>
            </a:r>
            <a:r>
              <a:rPr lang="en-US" sz="2800" dirty="0" smtClean="0">
                <a:solidFill>
                  <a:srgbClr val="000000"/>
                </a:solidFill>
              </a:rPr>
              <a:t>bones</a:t>
            </a:r>
            <a:endParaRPr lang="en-US" sz="2800" dirty="0">
              <a:solidFill>
                <a:srgbClr val="000000"/>
              </a:solidFill>
            </a:endParaRPr>
          </a:p>
        </p:txBody>
      </p:sp>
      <p:grpSp>
        <p:nvGrpSpPr>
          <p:cNvPr id="167940" name="Group 4"/>
          <p:cNvGrpSpPr>
            <a:grpSpLocks/>
          </p:cNvGrpSpPr>
          <p:nvPr/>
        </p:nvGrpSpPr>
        <p:grpSpPr bwMode="auto">
          <a:xfrm>
            <a:off x="1752600" y="2288649"/>
            <a:ext cx="7043738" cy="1708150"/>
            <a:chOff x="1119" y="1166"/>
            <a:chExt cx="4437" cy="1076"/>
          </a:xfrm>
        </p:grpSpPr>
        <p:sp>
          <p:nvSpPr>
            <p:cNvPr id="167941" name="Text Box 5"/>
            <p:cNvSpPr txBox="1">
              <a:spLocks noChangeArrowheads="1"/>
            </p:cNvSpPr>
            <p:nvPr/>
          </p:nvSpPr>
          <p:spPr bwMode="auto">
            <a:xfrm>
              <a:off x="1119" y="1166"/>
              <a:ext cx="148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dirty="0">
                  <a:solidFill>
                    <a:srgbClr val="000000"/>
                  </a:solidFill>
                </a:rPr>
                <a:t>and… FISH</a:t>
              </a:r>
              <a:endParaRPr lang="en-US" sz="2800" b="1" i="1" dirty="0">
                <a:solidFill>
                  <a:srgbClr val="000000"/>
                </a:solidFill>
              </a:endParaRPr>
            </a:p>
          </p:txBody>
        </p:sp>
        <p:pic>
          <p:nvPicPr>
            <p:cNvPr id="167942" name="Picture 6" descr="CanaryRockfi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2" y="1282"/>
              <a:ext cx="2134" cy="960"/>
            </a:xfrm>
            <a:prstGeom prst="rect">
              <a:avLst/>
            </a:prstGeom>
            <a:noFill/>
            <a:extLst>
              <a:ext uri="{909E8E84-426E-40dd-AFC4-6F175D3DCCD1}">
                <a14:hiddenFill xmlns:a14="http://schemas.microsoft.com/office/drawing/2010/main">
                  <a:solidFill>
                    <a:srgbClr val="FFFFFF"/>
                  </a:solidFill>
                </a14:hiddenFill>
              </a:ext>
            </a:extLst>
          </p:spPr>
        </p:pic>
      </p:grpSp>
      <p:sp>
        <p:nvSpPr>
          <p:cNvPr id="167943" name="Text Box 7"/>
          <p:cNvSpPr txBox="1">
            <a:spLocks noChangeArrowheads="1"/>
          </p:cNvSpPr>
          <p:nvPr/>
        </p:nvSpPr>
        <p:spPr bwMode="auto">
          <a:xfrm>
            <a:off x="682625" y="3878263"/>
            <a:ext cx="6139171"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dirty="0">
                <a:solidFill>
                  <a:srgbClr val="000000"/>
                </a:solidFill>
              </a:rPr>
              <a:t>In fish, growth increments formed in:</a:t>
            </a:r>
          </a:p>
          <a:p>
            <a:r>
              <a:rPr lang="en-US" sz="2800" dirty="0">
                <a:solidFill>
                  <a:srgbClr val="000000"/>
                </a:solidFill>
              </a:rPr>
              <a:t>	-vertebrae, various bones</a:t>
            </a:r>
          </a:p>
          <a:p>
            <a:r>
              <a:rPr lang="en-US" sz="2800" dirty="0">
                <a:solidFill>
                  <a:srgbClr val="000000"/>
                </a:solidFill>
              </a:rPr>
              <a:t>	-fin rays</a:t>
            </a:r>
          </a:p>
          <a:p>
            <a:r>
              <a:rPr lang="en-US" sz="2800" dirty="0">
                <a:solidFill>
                  <a:srgbClr val="000000"/>
                </a:solidFill>
              </a:rPr>
              <a:t>	-scales</a:t>
            </a:r>
          </a:p>
          <a:p>
            <a:r>
              <a:rPr lang="en-US" sz="2800" dirty="0">
                <a:solidFill>
                  <a:srgbClr val="000000"/>
                </a:solidFill>
              </a:rPr>
              <a:t>	-otoliths</a:t>
            </a:r>
            <a:endParaRPr lang="en-US" sz="2800" i="1" dirty="0">
              <a:solidFill>
                <a:srgbClr val="000000"/>
              </a:solidFill>
            </a:endParaRPr>
          </a:p>
        </p:txBody>
      </p:sp>
      <p:sp>
        <p:nvSpPr>
          <p:cNvPr id="2" name="TextBox 1"/>
          <p:cNvSpPr txBox="1"/>
          <p:nvPr/>
        </p:nvSpPr>
        <p:spPr>
          <a:xfrm>
            <a:off x="585173" y="397348"/>
            <a:ext cx="8168673" cy="646331"/>
          </a:xfrm>
          <a:prstGeom prst="rect">
            <a:avLst/>
          </a:prstGeom>
          <a:noFill/>
        </p:spPr>
        <p:txBody>
          <a:bodyPr wrap="none" rtlCol="0">
            <a:spAutoFit/>
          </a:bodyPr>
          <a:lstStyle/>
          <a:p>
            <a:pPr algn="ctr"/>
            <a:r>
              <a:rPr lang="en-US" sz="3600" b="1" dirty="0" smtClean="0">
                <a:effectLst>
                  <a:outerShdw blurRad="38100" dist="38100" dir="2700000" algn="tl">
                    <a:srgbClr val="FFFFFF"/>
                  </a:outerShdw>
                </a:effectLst>
              </a:rPr>
              <a:t>Growth Rings in other Organisms</a:t>
            </a:r>
            <a:endParaRPr lang="en-US" sz="3600" b="1" dirty="0">
              <a:effectLst>
                <a:outerShdw blurRad="38100" dist="38100" dir="2700000" algn="tl">
                  <a:srgbClr val="FFFFFF"/>
                </a:outerShdw>
              </a:effectLst>
            </a:endParaRPr>
          </a:p>
        </p:txBody>
      </p:sp>
    </p:spTree>
    <p:extLst>
      <p:ext uri="{BB962C8B-B14F-4D97-AF65-F5344CB8AC3E}">
        <p14:creationId xmlns:p14="http://schemas.microsoft.com/office/powerpoint/2010/main" val="32533583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794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679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4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3" name="Picture 3" descr="CanaryRockfis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5313" y="4959350"/>
            <a:ext cx="4433887" cy="1993900"/>
          </a:xfrm>
          <a:prstGeom prst="rect">
            <a:avLst/>
          </a:prstGeom>
          <a:noFill/>
          <a:extLst>
            <a:ext uri="{909E8E84-426E-40dd-AFC4-6F175D3DCCD1}">
              <a14:hiddenFill xmlns:a14="http://schemas.microsoft.com/office/drawing/2010/main">
                <a:solidFill>
                  <a:srgbClr val="FFFFFF"/>
                </a:solidFill>
              </a14:hiddenFill>
            </a:ext>
          </a:extLst>
        </p:spPr>
      </p:pic>
      <p:grpSp>
        <p:nvGrpSpPr>
          <p:cNvPr id="204804" name="Group 4"/>
          <p:cNvGrpSpPr>
            <a:grpSpLocks/>
          </p:cNvGrpSpPr>
          <p:nvPr/>
        </p:nvGrpSpPr>
        <p:grpSpPr bwMode="auto">
          <a:xfrm>
            <a:off x="2668588" y="4298950"/>
            <a:ext cx="2843212" cy="2360613"/>
            <a:chOff x="1681" y="2708"/>
            <a:chExt cx="1791" cy="1487"/>
          </a:xfrm>
        </p:grpSpPr>
        <p:pic>
          <p:nvPicPr>
            <p:cNvPr id="204805" name="Picture 5" descr="otoli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1" y="2708"/>
              <a:ext cx="721" cy="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06" name="Line 6"/>
            <p:cNvSpPr>
              <a:spLocks noChangeShapeType="1"/>
            </p:cNvSpPr>
            <p:nvPr/>
          </p:nvSpPr>
          <p:spPr bwMode="auto">
            <a:xfrm>
              <a:off x="2267" y="3227"/>
              <a:ext cx="1205" cy="372"/>
            </a:xfrm>
            <a:prstGeom prst="line">
              <a:avLst/>
            </a:prstGeom>
            <a:noFill/>
            <a:ln w="15875">
              <a:solidFill>
                <a:srgbClr val="FFFF00"/>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204807" name="Group 7"/>
          <p:cNvGrpSpPr>
            <a:grpSpLocks/>
          </p:cNvGrpSpPr>
          <p:nvPr/>
        </p:nvGrpSpPr>
        <p:grpSpPr bwMode="auto">
          <a:xfrm>
            <a:off x="309563" y="1064503"/>
            <a:ext cx="5534025" cy="3841750"/>
            <a:chOff x="170" y="704"/>
            <a:chExt cx="3486" cy="2420"/>
          </a:xfrm>
        </p:grpSpPr>
        <p:pic>
          <p:nvPicPr>
            <p:cNvPr id="204808" name="Picture 8" descr="otolith_pic_mod"/>
            <p:cNvPicPr>
              <a:picLocks noChangeAspect="1" noChangeArrowheads="1"/>
            </p:cNvPicPr>
            <p:nvPr/>
          </p:nvPicPr>
          <p:blipFill>
            <a:blip r:embed="rId5">
              <a:extLst>
                <a:ext uri="{28A0092B-C50C-407E-A947-70E740481C1C}">
                  <a14:useLocalDpi xmlns:a14="http://schemas.microsoft.com/office/drawing/2010/main" val="0"/>
                </a:ext>
              </a:extLst>
            </a:blip>
            <a:srcRect l="3572" t="21654" r="5357" b="25414"/>
            <a:stretch>
              <a:fillRect/>
            </a:stretch>
          </p:blipFill>
          <p:spPr bwMode="auto">
            <a:xfrm>
              <a:off x="170" y="704"/>
              <a:ext cx="3486" cy="1504"/>
            </a:xfrm>
            <a:prstGeom prst="rect">
              <a:avLst/>
            </a:prstGeom>
            <a:noFill/>
            <a:extLst>
              <a:ext uri="{909E8E84-426E-40dd-AFC4-6F175D3DCCD1}">
                <a14:hiddenFill xmlns:a14="http://schemas.microsoft.com/office/drawing/2010/main">
                  <a:solidFill>
                    <a:srgbClr val="FFFFFF"/>
                  </a:solidFill>
                </a14:hiddenFill>
              </a:ext>
            </a:extLst>
          </p:spPr>
        </p:pic>
        <p:sp>
          <p:nvSpPr>
            <p:cNvPr id="204809" name="Line 9"/>
            <p:cNvSpPr>
              <a:spLocks noChangeShapeType="1"/>
            </p:cNvSpPr>
            <p:nvPr/>
          </p:nvSpPr>
          <p:spPr bwMode="auto">
            <a:xfrm>
              <a:off x="288" y="1632"/>
              <a:ext cx="1563" cy="149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4810" name="Line 10"/>
            <p:cNvSpPr>
              <a:spLocks noChangeShapeType="1"/>
            </p:cNvSpPr>
            <p:nvPr/>
          </p:nvSpPr>
          <p:spPr bwMode="auto">
            <a:xfrm flipH="1">
              <a:off x="2192" y="1803"/>
              <a:ext cx="1280" cy="1321"/>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204811" name="Group 11"/>
          <p:cNvGrpSpPr>
            <a:grpSpLocks/>
          </p:cNvGrpSpPr>
          <p:nvPr/>
        </p:nvGrpSpPr>
        <p:grpSpPr bwMode="auto">
          <a:xfrm>
            <a:off x="309563" y="4667250"/>
            <a:ext cx="3170237" cy="519113"/>
            <a:chOff x="195" y="2940"/>
            <a:chExt cx="1997" cy="327"/>
          </a:xfrm>
        </p:grpSpPr>
        <p:sp>
          <p:nvSpPr>
            <p:cNvPr id="204812" name="Line 12"/>
            <p:cNvSpPr>
              <a:spLocks noChangeShapeType="1"/>
            </p:cNvSpPr>
            <p:nvPr/>
          </p:nvSpPr>
          <p:spPr bwMode="auto">
            <a:xfrm>
              <a:off x="1851" y="3124"/>
              <a:ext cx="341"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4813" name="Line 13"/>
            <p:cNvSpPr>
              <a:spLocks noChangeShapeType="1"/>
            </p:cNvSpPr>
            <p:nvPr/>
          </p:nvSpPr>
          <p:spPr bwMode="auto">
            <a:xfrm>
              <a:off x="1136" y="3124"/>
              <a:ext cx="619" cy="0"/>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4814" name="Text Box 14"/>
            <p:cNvSpPr txBox="1">
              <a:spLocks noChangeArrowheads="1"/>
            </p:cNvSpPr>
            <p:nvPr/>
          </p:nvSpPr>
          <p:spPr bwMode="auto">
            <a:xfrm>
              <a:off x="195" y="2940"/>
              <a:ext cx="893" cy="32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solidFill>
                    <a:schemeClr val="bg1"/>
                  </a:solidFill>
                </a:rPr>
                <a:t>cut here</a:t>
              </a:r>
              <a:endParaRPr lang="en-US" sz="2800" b="1" i="1">
                <a:solidFill>
                  <a:schemeClr val="bg1"/>
                </a:solidFill>
              </a:endParaRPr>
            </a:p>
          </p:txBody>
        </p:sp>
      </p:grpSp>
      <p:sp>
        <p:nvSpPr>
          <p:cNvPr id="2" name="TextBox 1"/>
          <p:cNvSpPr txBox="1"/>
          <p:nvPr/>
        </p:nvSpPr>
        <p:spPr>
          <a:xfrm>
            <a:off x="1306856" y="317457"/>
            <a:ext cx="7042463" cy="646331"/>
          </a:xfrm>
          <a:prstGeom prst="rect">
            <a:avLst/>
          </a:prstGeom>
          <a:noFill/>
        </p:spPr>
        <p:txBody>
          <a:bodyPr wrap="none" rtlCol="0">
            <a:spAutoFit/>
          </a:bodyPr>
          <a:lstStyle/>
          <a:p>
            <a:r>
              <a:rPr lang="en-US" sz="3600" b="1" dirty="0">
                <a:effectLst>
                  <a:outerShdw blurRad="38100" dist="38100" dir="2700000" algn="tl">
                    <a:srgbClr val="FFFFFF"/>
                  </a:outerShdw>
                </a:effectLst>
              </a:rPr>
              <a:t>Resolving otolith </a:t>
            </a:r>
            <a:r>
              <a:rPr lang="en-US" sz="3600" b="1" dirty="0" smtClean="0">
                <a:effectLst>
                  <a:outerShdw blurRad="38100" dist="38100" dir="2700000" algn="tl">
                    <a:srgbClr val="FFFFFF"/>
                  </a:outerShdw>
                </a:effectLst>
              </a:rPr>
              <a:t>increments</a:t>
            </a:r>
            <a:endParaRPr lang="en-US" sz="3600" b="1" dirty="0">
              <a:effectLst>
                <a:outerShdw blurRad="38100" dist="38100" dir="2700000" algn="tl">
                  <a:srgbClr val="FFFFFF"/>
                </a:outerShdw>
              </a:effectLst>
            </a:endParaRPr>
          </a:p>
        </p:txBody>
      </p:sp>
    </p:spTree>
    <p:extLst>
      <p:ext uri="{BB962C8B-B14F-4D97-AF65-F5344CB8AC3E}">
        <p14:creationId xmlns:p14="http://schemas.microsoft.com/office/powerpoint/2010/main" val="12530589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048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48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048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24495" y="990600"/>
            <a:ext cx="2819400" cy="5257800"/>
          </a:xfrm>
        </p:spPr>
        <p:txBody>
          <a:bodyPr>
            <a:normAutofit/>
          </a:bodyPr>
          <a:lstStyle/>
          <a:p>
            <a:r>
              <a:rPr lang="en-US" sz="2400" dirty="0" smtClean="0"/>
              <a:t>Freshwater Drum</a:t>
            </a:r>
          </a:p>
          <a:p>
            <a:pPr marL="285750" indent="-285750">
              <a:buFont typeface="Wingdings" charset="2"/>
              <a:buChar char="§"/>
            </a:pPr>
            <a:endParaRPr lang="en-US" sz="2000" dirty="0" smtClean="0"/>
          </a:p>
          <a:p>
            <a:pPr marL="285750" indent="-285750">
              <a:buFont typeface="Wingdings" charset="2"/>
              <a:buChar char="§"/>
            </a:pPr>
            <a:r>
              <a:rPr lang="en-US" sz="2000" dirty="0" smtClean="0"/>
              <a:t>Diet: mussels</a:t>
            </a:r>
            <a:endParaRPr lang="en-US" sz="2000" dirty="0"/>
          </a:p>
          <a:p>
            <a:pPr marL="285750" indent="-285750">
              <a:buFont typeface="Wingdings" charset="2"/>
              <a:buChar char="§"/>
            </a:pPr>
            <a:endParaRPr lang="en-US" sz="2000" dirty="0" smtClean="0"/>
          </a:p>
          <a:p>
            <a:pPr marL="285750" indent="-285750">
              <a:buFont typeface="Wingdings" charset="2"/>
              <a:buChar char="§"/>
            </a:pPr>
            <a:r>
              <a:rPr lang="en-US" sz="2000" dirty="0"/>
              <a:t>C</a:t>
            </a:r>
            <a:r>
              <a:rPr lang="en-US" sz="2000" dirty="0" smtClean="0"/>
              <a:t>an live 70 years</a:t>
            </a:r>
          </a:p>
          <a:p>
            <a:pPr marL="285750" indent="-285750">
              <a:buFont typeface="Wingdings" charset="2"/>
              <a:buChar char="§"/>
            </a:pPr>
            <a:endParaRPr lang="en-US" sz="2000" dirty="0" smtClean="0"/>
          </a:p>
          <a:p>
            <a:pPr marL="285750" indent="-285750">
              <a:buFont typeface="Wingdings" charset="2"/>
              <a:buChar char="§"/>
            </a:pPr>
            <a:r>
              <a:rPr lang="en-US" sz="2000" dirty="0" smtClean="0"/>
              <a:t>Freshwater lakes: including Lake Winnebago, WI</a:t>
            </a:r>
            <a:endParaRPr lang="en-US" sz="2000"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8" name="Picture 7"/>
          <p:cNvPicPr>
            <a:picLocks noChangeAspect="1"/>
          </p:cNvPicPr>
          <p:nvPr/>
        </p:nvPicPr>
        <p:blipFill>
          <a:blip r:embed="rId3"/>
          <a:stretch>
            <a:fillRect/>
          </a:stretch>
        </p:blipFill>
        <p:spPr>
          <a:xfrm>
            <a:off x="3000375" y="609600"/>
            <a:ext cx="5824732" cy="3150937"/>
          </a:xfrm>
          <a:prstGeom prst="rect">
            <a:avLst/>
          </a:prstGeom>
        </p:spPr>
      </p:pic>
      <p:pic>
        <p:nvPicPr>
          <p:cNvPr id="11" name="Picture 10"/>
          <p:cNvPicPr>
            <a:picLocks noChangeAspect="1"/>
          </p:cNvPicPr>
          <p:nvPr/>
        </p:nvPicPr>
        <p:blipFill>
          <a:blip r:embed="rId4"/>
          <a:stretch>
            <a:fillRect/>
          </a:stretch>
        </p:blipFill>
        <p:spPr>
          <a:xfrm>
            <a:off x="3000375" y="3826884"/>
            <a:ext cx="3429000" cy="2578100"/>
          </a:xfrm>
          <a:prstGeom prst="rect">
            <a:avLst/>
          </a:prstGeom>
        </p:spPr>
      </p:pic>
      <p:pic>
        <p:nvPicPr>
          <p:cNvPr id="12" name="Picture 11"/>
          <p:cNvPicPr>
            <a:picLocks noChangeAspect="1"/>
          </p:cNvPicPr>
          <p:nvPr/>
        </p:nvPicPr>
        <p:blipFill>
          <a:blip r:embed="rId5"/>
          <a:stretch>
            <a:fillRect/>
          </a:stretch>
        </p:blipFill>
        <p:spPr>
          <a:xfrm>
            <a:off x="6429375" y="3896708"/>
            <a:ext cx="2395732" cy="2351692"/>
          </a:xfrm>
          <a:prstGeom prst="rect">
            <a:avLst/>
          </a:prstGeom>
        </p:spPr>
      </p:pic>
    </p:spTree>
    <p:extLst>
      <p:ext uri="{BB962C8B-B14F-4D97-AF65-F5344CB8AC3E}">
        <p14:creationId xmlns:p14="http://schemas.microsoft.com/office/powerpoint/2010/main" val="12780332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pPr marL="0" indent="0">
              <a:buNone/>
            </a:pPr>
            <a:r>
              <a:rPr lang="en-US" dirty="0" smtClean="0"/>
              <a:t>Age and Birth estimates</a:t>
            </a:r>
            <a:endParaRPr lang="en-US" dirty="0"/>
          </a:p>
          <a:p>
            <a:endParaRPr lang="en-US" dirty="0"/>
          </a:p>
          <a:p>
            <a:r>
              <a:rPr lang="en-US" dirty="0"/>
              <a:t>C</a:t>
            </a:r>
            <a:r>
              <a:rPr lang="en-US" dirty="0" smtClean="0"/>
              <a:t>alculate </a:t>
            </a:r>
            <a:r>
              <a:rPr lang="en-US" dirty="0"/>
              <a:t>the </a:t>
            </a:r>
            <a:r>
              <a:rPr lang="en-US" dirty="0" smtClean="0"/>
              <a:t>age of your fish by counting the growth rings in the otolith. </a:t>
            </a:r>
          </a:p>
          <a:p>
            <a:endParaRPr lang="en-US" dirty="0" smtClean="0"/>
          </a:p>
          <a:p>
            <a:r>
              <a:rPr lang="en-US" dirty="0"/>
              <a:t>E</a:t>
            </a:r>
            <a:r>
              <a:rPr lang="en-US" dirty="0" smtClean="0"/>
              <a:t>stimate the </a:t>
            </a:r>
            <a:r>
              <a:rPr lang="en-US" dirty="0"/>
              <a:t>year of </a:t>
            </a:r>
            <a:r>
              <a:rPr lang="en-US" dirty="0" smtClean="0"/>
              <a:t>birth by subtracting the age from the year the fish was caught.</a:t>
            </a:r>
            <a:endParaRPr lang="en-US" dirty="0"/>
          </a:p>
          <a:p>
            <a:pPr marL="0" indent="0">
              <a:buNone/>
            </a:pPr>
            <a:r>
              <a:rPr lang="en-US" dirty="0"/>
              <a:t> </a:t>
            </a:r>
          </a:p>
          <a:p>
            <a:endParaRPr lang="en-US" dirty="0"/>
          </a:p>
        </p:txBody>
      </p:sp>
      <p:sp>
        <p:nvSpPr>
          <p:cNvPr id="3" name="Title 2"/>
          <p:cNvSpPr>
            <a:spLocks noGrp="1"/>
          </p:cNvSpPr>
          <p:nvPr>
            <p:ph type="title"/>
          </p:nvPr>
        </p:nvSpPr>
        <p:spPr/>
        <p:txBody>
          <a:bodyPr/>
          <a:lstStyle/>
          <a:p>
            <a:r>
              <a:rPr lang="en-US" dirty="0" smtClean="0"/>
              <a:t>Task 1 Instructions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41509957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300948"/>
            <a:ext cx="9144000" cy="6467201"/>
          </a:xfrm>
          <a:prstGeom prst="rect">
            <a:avLst/>
          </a:prstGeom>
        </p:spPr>
      </p:pic>
      <p:cxnSp>
        <p:nvCxnSpPr>
          <p:cNvPr id="4" name="Straight Connector 3"/>
          <p:cNvCxnSpPr/>
          <p:nvPr/>
        </p:nvCxnSpPr>
        <p:spPr>
          <a:xfrm flipV="1">
            <a:off x="3216534" y="4183138"/>
            <a:ext cx="773073" cy="96641"/>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flipV="1">
            <a:off x="3217079" y="4570240"/>
            <a:ext cx="773073" cy="96641"/>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3658289" y="4818746"/>
            <a:ext cx="772229" cy="369332"/>
          </a:xfrm>
          <a:prstGeom prst="rect">
            <a:avLst/>
          </a:prstGeom>
          <a:noFill/>
        </p:spPr>
        <p:txBody>
          <a:bodyPr wrap="none" rtlCol="0">
            <a:spAutoFit/>
          </a:bodyPr>
          <a:lstStyle/>
          <a:p>
            <a:r>
              <a:rPr lang="en-US" dirty="0" smtClean="0"/>
              <a:t>Year 2</a:t>
            </a:r>
            <a:endParaRPr lang="en-US" dirty="0"/>
          </a:p>
        </p:txBody>
      </p:sp>
      <p:cxnSp>
        <p:nvCxnSpPr>
          <p:cNvPr id="7" name="Straight Connector 6"/>
          <p:cNvCxnSpPr/>
          <p:nvPr/>
        </p:nvCxnSpPr>
        <p:spPr>
          <a:xfrm>
            <a:off x="3216534" y="5261065"/>
            <a:ext cx="773618" cy="26532"/>
          </a:xfrm>
          <a:prstGeom prst="line">
            <a:avLst/>
          </a:prstGeom>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2954242" y="5950273"/>
            <a:ext cx="165658" cy="15186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3119900" y="5785692"/>
            <a:ext cx="2128933" cy="369332"/>
          </a:xfrm>
          <a:prstGeom prst="rect">
            <a:avLst/>
          </a:prstGeom>
          <a:noFill/>
        </p:spPr>
        <p:txBody>
          <a:bodyPr wrap="none" rtlCol="0">
            <a:spAutoFit/>
          </a:bodyPr>
          <a:lstStyle/>
          <a:p>
            <a:r>
              <a:rPr lang="en-US" dirty="0" smtClean="0">
                <a:solidFill>
                  <a:schemeClr val="bg1"/>
                </a:solidFill>
              </a:rPr>
              <a:t>Year of Birth (year 1)</a:t>
            </a:r>
            <a:endParaRPr lang="en-US" dirty="0">
              <a:solidFill>
                <a:schemeClr val="bg1"/>
              </a:solidFill>
            </a:endParaRPr>
          </a:p>
        </p:txBody>
      </p:sp>
      <p:cxnSp>
        <p:nvCxnSpPr>
          <p:cNvPr id="11" name="Straight Arrow Connector 10"/>
          <p:cNvCxnSpPr/>
          <p:nvPr/>
        </p:nvCxnSpPr>
        <p:spPr>
          <a:xfrm>
            <a:off x="2194974" y="648874"/>
            <a:ext cx="1021561" cy="33133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131999" y="524616"/>
            <a:ext cx="1273230" cy="646331"/>
          </a:xfrm>
          <a:prstGeom prst="rect">
            <a:avLst/>
          </a:prstGeom>
          <a:noFill/>
        </p:spPr>
        <p:txBody>
          <a:bodyPr wrap="none" rtlCol="0">
            <a:spAutoFit/>
          </a:bodyPr>
          <a:lstStyle/>
          <a:p>
            <a:r>
              <a:rPr lang="en-US" dirty="0" smtClean="0"/>
              <a:t>Catch Date:</a:t>
            </a:r>
          </a:p>
          <a:p>
            <a:r>
              <a:rPr lang="en-US" dirty="0" smtClean="0"/>
              <a:t>2012</a:t>
            </a:r>
            <a:endParaRPr lang="en-US" dirty="0"/>
          </a:p>
        </p:txBody>
      </p:sp>
      <p:cxnSp>
        <p:nvCxnSpPr>
          <p:cNvPr id="13" name="Straight Connector 12"/>
          <p:cNvCxnSpPr/>
          <p:nvPr/>
        </p:nvCxnSpPr>
        <p:spPr>
          <a:xfrm flipV="1">
            <a:off x="4274538" y="566034"/>
            <a:ext cx="874678" cy="9664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4302148" y="766218"/>
            <a:ext cx="773073" cy="96641"/>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3823946" y="4279780"/>
            <a:ext cx="772229" cy="369332"/>
          </a:xfrm>
          <a:prstGeom prst="rect">
            <a:avLst/>
          </a:prstGeom>
          <a:noFill/>
        </p:spPr>
        <p:txBody>
          <a:bodyPr wrap="none" rtlCol="0">
            <a:spAutoFit/>
          </a:bodyPr>
          <a:lstStyle/>
          <a:p>
            <a:r>
              <a:rPr lang="en-US" dirty="0" smtClean="0"/>
              <a:t>Year 3</a:t>
            </a:r>
            <a:endParaRPr lang="en-US" dirty="0"/>
          </a:p>
        </p:txBody>
      </p:sp>
      <p:sp>
        <p:nvSpPr>
          <p:cNvPr id="22" name="TextBox 21"/>
          <p:cNvSpPr txBox="1"/>
          <p:nvPr/>
        </p:nvSpPr>
        <p:spPr>
          <a:xfrm>
            <a:off x="4986538" y="483198"/>
            <a:ext cx="600645" cy="338554"/>
          </a:xfrm>
          <a:prstGeom prst="rect">
            <a:avLst/>
          </a:prstGeom>
          <a:noFill/>
        </p:spPr>
        <p:txBody>
          <a:bodyPr wrap="none" rtlCol="0">
            <a:spAutoFit/>
          </a:bodyPr>
          <a:lstStyle/>
          <a:p>
            <a:r>
              <a:rPr lang="en-US" sz="1600" dirty="0" smtClean="0"/>
              <a:t>2012</a:t>
            </a:r>
            <a:endParaRPr lang="en-US" sz="1600" dirty="0"/>
          </a:p>
        </p:txBody>
      </p:sp>
      <p:cxnSp>
        <p:nvCxnSpPr>
          <p:cNvPr id="24" name="Straight Connector 23"/>
          <p:cNvCxnSpPr/>
          <p:nvPr/>
        </p:nvCxnSpPr>
        <p:spPr>
          <a:xfrm flipH="1">
            <a:off x="3216534" y="4818746"/>
            <a:ext cx="262293" cy="468851"/>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p:cNvCxnSpPr/>
          <p:nvPr/>
        </p:nvCxnSpPr>
        <p:spPr>
          <a:xfrm>
            <a:off x="3147510" y="4818746"/>
            <a:ext cx="331317" cy="468851"/>
          </a:xfrm>
          <a:prstGeom prst="line">
            <a:avLst/>
          </a:prstGeom>
        </p:spPr>
        <p:style>
          <a:lnRef idx="2">
            <a:schemeClr val="dk1"/>
          </a:lnRef>
          <a:fillRef idx="0">
            <a:schemeClr val="dk1"/>
          </a:fillRef>
          <a:effectRef idx="1">
            <a:schemeClr val="dk1"/>
          </a:effectRef>
          <a:fontRef idx="minor">
            <a:schemeClr val="tx1"/>
          </a:fontRef>
        </p:style>
      </p:cxnSp>
      <p:cxnSp>
        <p:nvCxnSpPr>
          <p:cNvPr id="17" name="Straight Arrow Connector 16"/>
          <p:cNvCxnSpPr/>
          <p:nvPr/>
        </p:nvCxnSpPr>
        <p:spPr>
          <a:xfrm flipV="1">
            <a:off x="4603750" y="1375306"/>
            <a:ext cx="709083" cy="4810110"/>
          </a:xfrm>
          <a:prstGeom prst="straightConnector1">
            <a:avLst/>
          </a:prstGeom>
          <a:ln w="57150" cmpd="sng">
            <a:tailEnd type="arrow"/>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rot="16747481">
            <a:off x="4112582" y="2758419"/>
            <a:ext cx="2674681" cy="461665"/>
          </a:xfrm>
          <a:prstGeom prst="rect">
            <a:avLst/>
          </a:prstGeom>
          <a:noFill/>
        </p:spPr>
        <p:txBody>
          <a:bodyPr wrap="none" rtlCol="0">
            <a:spAutoFit/>
          </a:bodyPr>
          <a:lstStyle/>
          <a:p>
            <a:r>
              <a:rPr lang="en-US" sz="2400" dirty="0" smtClean="0"/>
              <a:t>Direction of Growth</a:t>
            </a:r>
            <a:endParaRPr lang="en-US" sz="2400" dirty="0"/>
          </a:p>
        </p:txBody>
      </p:sp>
    </p:spTree>
    <p:extLst>
      <p:ext uri="{BB962C8B-B14F-4D97-AF65-F5344CB8AC3E}">
        <p14:creationId xmlns:p14="http://schemas.microsoft.com/office/powerpoint/2010/main" val="25889956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ChangeArrowheads="1"/>
          </p:cNvSpPr>
          <p:nvPr/>
        </p:nvSpPr>
        <p:spPr bwMode="auto">
          <a:xfrm>
            <a:off x="404813" y="1757363"/>
            <a:ext cx="8293100" cy="3914775"/>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endParaRPr lang="en-US"/>
          </a:p>
        </p:txBody>
      </p:sp>
      <p:sp>
        <p:nvSpPr>
          <p:cNvPr id="206851" name="Text Box 3"/>
          <p:cNvSpPr txBox="1">
            <a:spLocks noChangeArrowheads="1"/>
          </p:cNvSpPr>
          <p:nvPr/>
        </p:nvSpPr>
        <p:spPr bwMode="auto">
          <a:xfrm>
            <a:off x="547024" y="1234143"/>
            <a:ext cx="81575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dirty="0">
                <a:solidFill>
                  <a:srgbClr val="000000"/>
                </a:solidFill>
              </a:rPr>
              <a:t>Matching  growth </a:t>
            </a:r>
            <a:r>
              <a:rPr lang="ja-JP" altLang="en-US" sz="2800" b="1" dirty="0">
                <a:solidFill>
                  <a:srgbClr val="000000"/>
                </a:solidFill>
                <a:latin typeface="Arial"/>
              </a:rPr>
              <a:t>“</a:t>
            </a:r>
            <a:r>
              <a:rPr lang="en-US" sz="2800" b="1" dirty="0">
                <a:solidFill>
                  <a:srgbClr val="000000"/>
                </a:solidFill>
              </a:rPr>
              <a:t>bar codes</a:t>
            </a:r>
            <a:r>
              <a:rPr lang="ja-JP" altLang="en-US" sz="2800" b="1" dirty="0" smtClean="0">
                <a:solidFill>
                  <a:srgbClr val="000000"/>
                </a:solidFill>
                <a:latin typeface="Arial"/>
              </a:rPr>
              <a:t>”</a:t>
            </a:r>
            <a:r>
              <a:rPr lang="en-US" altLang="ja-JP" sz="2800" b="1" dirty="0" smtClean="0">
                <a:solidFill>
                  <a:srgbClr val="000000"/>
                </a:solidFill>
                <a:latin typeface="Arial"/>
              </a:rPr>
              <a:t> (</a:t>
            </a:r>
            <a:r>
              <a:rPr lang="en-US" altLang="ja-JP" sz="2800" b="1" dirty="0" err="1" smtClean="0">
                <a:solidFill>
                  <a:srgbClr val="000000"/>
                </a:solidFill>
                <a:latin typeface="Arial"/>
              </a:rPr>
              <a:t>Crossdating</a:t>
            </a:r>
            <a:r>
              <a:rPr lang="en-US" altLang="ja-JP" sz="2800" b="1" dirty="0" smtClean="0">
                <a:solidFill>
                  <a:srgbClr val="000000"/>
                </a:solidFill>
                <a:latin typeface="Arial"/>
              </a:rPr>
              <a:t>)</a:t>
            </a:r>
            <a:endParaRPr lang="en-US" sz="2800" b="1" i="1" dirty="0">
              <a:solidFill>
                <a:srgbClr val="000000"/>
              </a:solidFill>
            </a:endParaRPr>
          </a:p>
        </p:txBody>
      </p:sp>
      <p:sp>
        <p:nvSpPr>
          <p:cNvPr id="206853" name="Rectangle 5"/>
          <p:cNvSpPr>
            <a:spLocks noChangeArrowheads="1"/>
          </p:cNvSpPr>
          <p:nvPr/>
        </p:nvSpPr>
        <p:spPr bwMode="auto">
          <a:xfrm>
            <a:off x="1971675" y="2789238"/>
            <a:ext cx="4953000" cy="3016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54" name="Rectangle 6"/>
          <p:cNvSpPr>
            <a:spLocks noChangeArrowheads="1"/>
          </p:cNvSpPr>
          <p:nvPr/>
        </p:nvSpPr>
        <p:spPr bwMode="auto">
          <a:xfrm>
            <a:off x="6842125"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55" name="Rectangle 7"/>
          <p:cNvSpPr>
            <a:spLocks noChangeArrowheads="1"/>
          </p:cNvSpPr>
          <p:nvPr/>
        </p:nvSpPr>
        <p:spPr bwMode="auto">
          <a:xfrm>
            <a:off x="6119813" y="2801938"/>
            <a:ext cx="2286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56" name="Rectangle 8"/>
          <p:cNvSpPr>
            <a:spLocks noChangeArrowheads="1"/>
          </p:cNvSpPr>
          <p:nvPr/>
        </p:nvSpPr>
        <p:spPr bwMode="auto">
          <a:xfrm>
            <a:off x="5970588"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57" name="Rectangle 9"/>
          <p:cNvSpPr>
            <a:spLocks noChangeArrowheads="1"/>
          </p:cNvSpPr>
          <p:nvPr/>
        </p:nvSpPr>
        <p:spPr bwMode="auto">
          <a:xfrm>
            <a:off x="5872163"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58" name="Rectangle 10"/>
          <p:cNvSpPr>
            <a:spLocks noChangeArrowheads="1"/>
          </p:cNvSpPr>
          <p:nvPr/>
        </p:nvSpPr>
        <p:spPr bwMode="auto">
          <a:xfrm>
            <a:off x="5529263" y="2805113"/>
            <a:ext cx="14605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59" name="Rectangle 11"/>
          <p:cNvSpPr>
            <a:spLocks noChangeArrowheads="1"/>
          </p:cNvSpPr>
          <p:nvPr/>
        </p:nvSpPr>
        <p:spPr bwMode="auto">
          <a:xfrm>
            <a:off x="5456238" y="2801938"/>
            <a:ext cx="109537"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0" name="Rectangle 12"/>
          <p:cNvSpPr>
            <a:spLocks noChangeArrowheads="1"/>
          </p:cNvSpPr>
          <p:nvPr/>
        </p:nvSpPr>
        <p:spPr bwMode="auto">
          <a:xfrm>
            <a:off x="4598988" y="2805113"/>
            <a:ext cx="1651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1" name="Rectangle 13"/>
          <p:cNvSpPr>
            <a:spLocks noChangeArrowheads="1"/>
          </p:cNvSpPr>
          <p:nvPr/>
        </p:nvSpPr>
        <p:spPr bwMode="auto">
          <a:xfrm>
            <a:off x="4494213"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2" name="Rectangle 14"/>
          <p:cNvSpPr>
            <a:spLocks noChangeArrowheads="1"/>
          </p:cNvSpPr>
          <p:nvPr/>
        </p:nvSpPr>
        <p:spPr bwMode="auto">
          <a:xfrm>
            <a:off x="4340225" y="2805113"/>
            <a:ext cx="9525"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3" name="Rectangle 15"/>
          <p:cNvSpPr>
            <a:spLocks noChangeArrowheads="1"/>
          </p:cNvSpPr>
          <p:nvPr/>
        </p:nvSpPr>
        <p:spPr bwMode="auto">
          <a:xfrm>
            <a:off x="4205288"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4" name="Rectangle 16"/>
          <p:cNvSpPr>
            <a:spLocks noChangeArrowheads="1"/>
          </p:cNvSpPr>
          <p:nvPr/>
        </p:nvSpPr>
        <p:spPr bwMode="auto">
          <a:xfrm>
            <a:off x="3929063" y="2801938"/>
            <a:ext cx="2286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5" name="Rectangle 17"/>
          <p:cNvSpPr>
            <a:spLocks noChangeArrowheads="1"/>
          </p:cNvSpPr>
          <p:nvPr/>
        </p:nvSpPr>
        <p:spPr bwMode="auto">
          <a:xfrm>
            <a:off x="3884613"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6" name="Rectangle 18"/>
          <p:cNvSpPr>
            <a:spLocks noChangeArrowheads="1"/>
          </p:cNvSpPr>
          <p:nvPr/>
        </p:nvSpPr>
        <p:spPr bwMode="auto">
          <a:xfrm>
            <a:off x="3360738" y="2801938"/>
            <a:ext cx="14605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7" name="Rectangle 19"/>
          <p:cNvSpPr>
            <a:spLocks noChangeArrowheads="1"/>
          </p:cNvSpPr>
          <p:nvPr/>
        </p:nvSpPr>
        <p:spPr bwMode="auto">
          <a:xfrm>
            <a:off x="3217863"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8" name="Rectangle 20"/>
          <p:cNvSpPr>
            <a:spLocks noChangeArrowheads="1"/>
          </p:cNvSpPr>
          <p:nvPr/>
        </p:nvSpPr>
        <p:spPr bwMode="auto">
          <a:xfrm>
            <a:off x="2795588" y="2801938"/>
            <a:ext cx="136525"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69" name="Rectangle 21"/>
          <p:cNvSpPr>
            <a:spLocks noChangeArrowheads="1"/>
          </p:cNvSpPr>
          <p:nvPr/>
        </p:nvSpPr>
        <p:spPr bwMode="auto">
          <a:xfrm>
            <a:off x="2608263" y="2801938"/>
            <a:ext cx="889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70" name="Rectangle 22"/>
          <p:cNvSpPr>
            <a:spLocks noChangeArrowheads="1"/>
          </p:cNvSpPr>
          <p:nvPr/>
        </p:nvSpPr>
        <p:spPr bwMode="auto">
          <a:xfrm>
            <a:off x="2271713" y="2801938"/>
            <a:ext cx="182562"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71" name="Line 23"/>
          <p:cNvSpPr>
            <a:spLocks noChangeShapeType="1"/>
          </p:cNvSpPr>
          <p:nvPr/>
        </p:nvSpPr>
        <p:spPr bwMode="auto">
          <a:xfrm>
            <a:off x="6769100" y="2801938"/>
            <a:ext cx="0" cy="284162"/>
          </a:xfrm>
          <a:prstGeom prst="line">
            <a:avLst/>
          </a:prstGeom>
          <a:noFill/>
          <a:ln w="3175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72" name="Line 24"/>
          <p:cNvSpPr>
            <a:spLocks noChangeShapeType="1"/>
          </p:cNvSpPr>
          <p:nvPr/>
        </p:nvSpPr>
        <p:spPr bwMode="auto">
          <a:xfrm>
            <a:off x="5272088" y="2801938"/>
            <a:ext cx="0" cy="284162"/>
          </a:xfrm>
          <a:prstGeom prst="line">
            <a:avLst/>
          </a:prstGeom>
          <a:noFill/>
          <a:ln w="47625">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73" name="Line 25"/>
          <p:cNvSpPr>
            <a:spLocks noChangeShapeType="1"/>
          </p:cNvSpPr>
          <p:nvPr/>
        </p:nvSpPr>
        <p:spPr bwMode="auto">
          <a:xfrm>
            <a:off x="3595688" y="2805113"/>
            <a:ext cx="0" cy="284162"/>
          </a:xfrm>
          <a:prstGeom prst="line">
            <a:avLst/>
          </a:prstGeom>
          <a:noFill/>
          <a:ln w="34925">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74" name="Line 26"/>
          <p:cNvSpPr>
            <a:spLocks noChangeShapeType="1"/>
          </p:cNvSpPr>
          <p:nvPr/>
        </p:nvSpPr>
        <p:spPr bwMode="auto">
          <a:xfrm>
            <a:off x="2293938" y="2805113"/>
            <a:ext cx="0" cy="284162"/>
          </a:xfrm>
          <a:prstGeom prst="line">
            <a:avLst/>
          </a:prstGeom>
          <a:noFill/>
          <a:ln w="3175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75" name="Rectangle 27"/>
          <p:cNvSpPr>
            <a:spLocks noChangeArrowheads="1"/>
          </p:cNvSpPr>
          <p:nvPr/>
        </p:nvSpPr>
        <p:spPr bwMode="auto">
          <a:xfrm>
            <a:off x="2549525" y="3825875"/>
            <a:ext cx="4373563" cy="3016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76" name="Rectangle 28"/>
          <p:cNvSpPr>
            <a:spLocks noChangeArrowheads="1"/>
          </p:cNvSpPr>
          <p:nvPr/>
        </p:nvSpPr>
        <p:spPr bwMode="auto">
          <a:xfrm>
            <a:off x="6851650" y="3838575"/>
            <a:ext cx="77788"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77" name="Rectangle 29"/>
          <p:cNvSpPr>
            <a:spLocks noChangeArrowheads="1"/>
          </p:cNvSpPr>
          <p:nvPr/>
        </p:nvSpPr>
        <p:spPr bwMode="auto">
          <a:xfrm>
            <a:off x="6211888" y="3838575"/>
            <a:ext cx="201612"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78" name="Rectangle 30"/>
          <p:cNvSpPr>
            <a:spLocks noChangeArrowheads="1"/>
          </p:cNvSpPr>
          <p:nvPr/>
        </p:nvSpPr>
        <p:spPr bwMode="auto">
          <a:xfrm>
            <a:off x="6080125" y="3838575"/>
            <a:ext cx="79375"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79" name="Rectangle 31"/>
          <p:cNvSpPr>
            <a:spLocks noChangeArrowheads="1"/>
          </p:cNvSpPr>
          <p:nvPr/>
        </p:nvSpPr>
        <p:spPr bwMode="auto">
          <a:xfrm>
            <a:off x="5994400" y="3838575"/>
            <a:ext cx="77788"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0" name="Rectangle 32"/>
          <p:cNvSpPr>
            <a:spLocks noChangeArrowheads="1"/>
          </p:cNvSpPr>
          <p:nvPr/>
        </p:nvSpPr>
        <p:spPr bwMode="auto">
          <a:xfrm>
            <a:off x="5691188" y="3833813"/>
            <a:ext cx="128587" cy="292100"/>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1" name="Rectangle 33"/>
          <p:cNvSpPr>
            <a:spLocks noChangeArrowheads="1"/>
          </p:cNvSpPr>
          <p:nvPr/>
        </p:nvSpPr>
        <p:spPr bwMode="auto">
          <a:xfrm>
            <a:off x="5626100" y="3838575"/>
            <a:ext cx="96838"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2" name="Rectangle 34"/>
          <p:cNvSpPr>
            <a:spLocks noChangeArrowheads="1"/>
          </p:cNvSpPr>
          <p:nvPr/>
        </p:nvSpPr>
        <p:spPr bwMode="auto">
          <a:xfrm>
            <a:off x="4868863" y="3833813"/>
            <a:ext cx="146050" cy="292100"/>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3" name="Rectangle 35"/>
          <p:cNvSpPr>
            <a:spLocks noChangeArrowheads="1"/>
          </p:cNvSpPr>
          <p:nvPr/>
        </p:nvSpPr>
        <p:spPr bwMode="auto">
          <a:xfrm>
            <a:off x="4776788" y="3838575"/>
            <a:ext cx="79375"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4" name="Rectangle 36"/>
          <p:cNvSpPr>
            <a:spLocks noChangeArrowheads="1"/>
          </p:cNvSpPr>
          <p:nvPr/>
        </p:nvSpPr>
        <p:spPr bwMode="auto">
          <a:xfrm>
            <a:off x="4640263" y="3833813"/>
            <a:ext cx="9525"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5" name="Rectangle 37"/>
          <p:cNvSpPr>
            <a:spLocks noChangeArrowheads="1"/>
          </p:cNvSpPr>
          <p:nvPr/>
        </p:nvSpPr>
        <p:spPr bwMode="auto">
          <a:xfrm>
            <a:off x="4521200" y="3838575"/>
            <a:ext cx="79375"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6" name="Rectangle 38"/>
          <p:cNvSpPr>
            <a:spLocks noChangeArrowheads="1"/>
          </p:cNvSpPr>
          <p:nvPr/>
        </p:nvSpPr>
        <p:spPr bwMode="auto">
          <a:xfrm>
            <a:off x="4278313" y="3838575"/>
            <a:ext cx="201612"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7" name="Rectangle 39"/>
          <p:cNvSpPr>
            <a:spLocks noChangeArrowheads="1"/>
          </p:cNvSpPr>
          <p:nvPr/>
        </p:nvSpPr>
        <p:spPr bwMode="auto">
          <a:xfrm>
            <a:off x="4238625" y="3838575"/>
            <a:ext cx="77788"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8" name="Rectangle 40"/>
          <p:cNvSpPr>
            <a:spLocks noChangeArrowheads="1"/>
          </p:cNvSpPr>
          <p:nvPr/>
        </p:nvSpPr>
        <p:spPr bwMode="auto">
          <a:xfrm>
            <a:off x="3776663" y="3838575"/>
            <a:ext cx="128587"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89" name="Rectangle 41"/>
          <p:cNvSpPr>
            <a:spLocks noChangeArrowheads="1"/>
          </p:cNvSpPr>
          <p:nvPr/>
        </p:nvSpPr>
        <p:spPr bwMode="auto">
          <a:xfrm>
            <a:off x="3649663" y="3838575"/>
            <a:ext cx="79375"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90" name="Rectangle 42"/>
          <p:cNvSpPr>
            <a:spLocks noChangeArrowheads="1"/>
          </p:cNvSpPr>
          <p:nvPr/>
        </p:nvSpPr>
        <p:spPr bwMode="auto">
          <a:xfrm>
            <a:off x="3276600" y="3838575"/>
            <a:ext cx="120650"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91" name="Rectangle 43"/>
          <p:cNvSpPr>
            <a:spLocks noChangeArrowheads="1"/>
          </p:cNvSpPr>
          <p:nvPr/>
        </p:nvSpPr>
        <p:spPr bwMode="auto">
          <a:xfrm>
            <a:off x="3111500" y="3838575"/>
            <a:ext cx="79375"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92" name="Rectangle 44"/>
          <p:cNvSpPr>
            <a:spLocks noChangeArrowheads="1"/>
          </p:cNvSpPr>
          <p:nvPr/>
        </p:nvSpPr>
        <p:spPr bwMode="auto">
          <a:xfrm>
            <a:off x="2814638" y="3838575"/>
            <a:ext cx="160337"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93" name="Line 45"/>
          <p:cNvSpPr>
            <a:spLocks noChangeShapeType="1"/>
          </p:cNvSpPr>
          <p:nvPr/>
        </p:nvSpPr>
        <p:spPr bwMode="auto">
          <a:xfrm>
            <a:off x="6784975" y="3838575"/>
            <a:ext cx="0" cy="284163"/>
          </a:xfrm>
          <a:prstGeom prst="line">
            <a:avLst/>
          </a:prstGeom>
          <a:noFill/>
          <a:ln w="3175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94" name="Line 46"/>
          <p:cNvSpPr>
            <a:spLocks noChangeShapeType="1"/>
          </p:cNvSpPr>
          <p:nvPr/>
        </p:nvSpPr>
        <p:spPr bwMode="auto">
          <a:xfrm>
            <a:off x="5464175" y="3838575"/>
            <a:ext cx="0" cy="284163"/>
          </a:xfrm>
          <a:prstGeom prst="line">
            <a:avLst/>
          </a:prstGeom>
          <a:noFill/>
          <a:ln w="47625">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95" name="Line 47"/>
          <p:cNvSpPr>
            <a:spLocks noChangeShapeType="1"/>
          </p:cNvSpPr>
          <p:nvPr/>
        </p:nvSpPr>
        <p:spPr bwMode="auto">
          <a:xfrm>
            <a:off x="3983038" y="3833813"/>
            <a:ext cx="0" cy="292100"/>
          </a:xfrm>
          <a:prstGeom prst="line">
            <a:avLst/>
          </a:prstGeom>
          <a:noFill/>
          <a:ln w="34925">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96" name="Line 48"/>
          <p:cNvSpPr>
            <a:spLocks noChangeShapeType="1"/>
          </p:cNvSpPr>
          <p:nvPr/>
        </p:nvSpPr>
        <p:spPr bwMode="auto">
          <a:xfrm>
            <a:off x="2833688" y="3833813"/>
            <a:ext cx="0" cy="292100"/>
          </a:xfrm>
          <a:prstGeom prst="line">
            <a:avLst/>
          </a:prstGeom>
          <a:noFill/>
          <a:ln w="3175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897" name="Rectangle 49"/>
          <p:cNvSpPr>
            <a:spLocks noChangeArrowheads="1"/>
          </p:cNvSpPr>
          <p:nvPr/>
        </p:nvSpPr>
        <p:spPr bwMode="auto">
          <a:xfrm>
            <a:off x="592138" y="4967288"/>
            <a:ext cx="6340475" cy="30162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98" name="Rectangle 50"/>
          <p:cNvSpPr>
            <a:spLocks noChangeArrowheads="1"/>
          </p:cNvSpPr>
          <p:nvPr/>
        </p:nvSpPr>
        <p:spPr bwMode="auto">
          <a:xfrm>
            <a:off x="6824663" y="4979988"/>
            <a:ext cx="1143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899" name="Rectangle 51"/>
          <p:cNvSpPr>
            <a:spLocks noChangeArrowheads="1"/>
          </p:cNvSpPr>
          <p:nvPr/>
        </p:nvSpPr>
        <p:spPr bwMode="auto">
          <a:xfrm>
            <a:off x="5902325" y="4979988"/>
            <a:ext cx="2921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0" name="Rectangle 52"/>
          <p:cNvSpPr>
            <a:spLocks noChangeArrowheads="1"/>
          </p:cNvSpPr>
          <p:nvPr/>
        </p:nvSpPr>
        <p:spPr bwMode="auto">
          <a:xfrm>
            <a:off x="5711825" y="4979988"/>
            <a:ext cx="112713"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1" name="Rectangle 53"/>
          <p:cNvSpPr>
            <a:spLocks noChangeArrowheads="1"/>
          </p:cNvSpPr>
          <p:nvPr/>
        </p:nvSpPr>
        <p:spPr bwMode="auto">
          <a:xfrm>
            <a:off x="5584825" y="4979988"/>
            <a:ext cx="1143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2" name="Rectangle 54"/>
          <p:cNvSpPr>
            <a:spLocks noChangeArrowheads="1"/>
          </p:cNvSpPr>
          <p:nvPr/>
        </p:nvSpPr>
        <p:spPr bwMode="auto">
          <a:xfrm>
            <a:off x="5146675" y="4975225"/>
            <a:ext cx="187325" cy="292100"/>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3" name="Rectangle 55"/>
          <p:cNvSpPr>
            <a:spLocks noChangeArrowheads="1"/>
          </p:cNvSpPr>
          <p:nvPr/>
        </p:nvSpPr>
        <p:spPr bwMode="auto">
          <a:xfrm>
            <a:off x="5053013" y="4979988"/>
            <a:ext cx="1397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4" name="Rectangle 56"/>
          <p:cNvSpPr>
            <a:spLocks noChangeArrowheads="1"/>
          </p:cNvSpPr>
          <p:nvPr/>
        </p:nvSpPr>
        <p:spPr bwMode="auto">
          <a:xfrm>
            <a:off x="3956050" y="4975225"/>
            <a:ext cx="211138" cy="292100"/>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5" name="Rectangle 57"/>
          <p:cNvSpPr>
            <a:spLocks noChangeArrowheads="1"/>
          </p:cNvSpPr>
          <p:nvPr/>
        </p:nvSpPr>
        <p:spPr bwMode="auto">
          <a:xfrm>
            <a:off x="3821113" y="4979988"/>
            <a:ext cx="1143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6" name="Rectangle 58"/>
          <p:cNvSpPr>
            <a:spLocks noChangeArrowheads="1"/>
          </p:cNvSpPr>
          <p:nvPr/>
        </p:nvSpPr>
        <p:spPr bwMode="auto">
          <a:xfrm>
            <a:off x="3624263" y="4983163"/>
            <a:ext cx="127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7" name="Rectangle 59"/>
          <p:cNvSpPr>
            <a:spLocks noChangeArrowheads="1"/>
          </p:cNvSpPr>
          <p:nvPr/>
        </p:nvSpPr>
        <p:spPr bwMode="auto">
          <a:xfrm>
            <a:off x="3451225" y="4979988"/>
            <a:ext cx="1143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8" name="Rectangle 60"/>
          <p:cNvSpPr>
            <a:spLocks noChangeArrowheads="1"/>
          </p:cNvSpPr>
          <p:nvPr/>
        </p:nvSpPr>
        <p:spPr bwMode="auto">
          <a:xfrm>
            <a:off x="3097213" y="4979988"/>
            <a:ext cx="293687"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09" name="Rectangle 61"/>
          <p:cNvSpPr>
            <a:spLocks noChangeArrowheads="1"/>
          </p:cNvSpPr>
          <p:nvPr/>
        </p:nvSpPr>
        <p:spPr bwMode="auto">
          <a:xfrm>
            <a:off x="3041650" y="4979988"/>
            <a:ext cx="112713"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10" name="Rectangle 62"/>
          <p:cNvSpPr>
            <a:spLocks noChangeArrowheads="1"/>
          </p:cNvSpPr>
          <p:nvPr/>
        </p:nvSpPr>
        <p:spPr bwMode="auto">
          <a:xfrm>
            <a:off x="2370138" y="4979988"/>
            <a:ext cx="187325"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11" name="Rectangle 63"/>
          <p:cNvSpPr>
            <a:spLocks noChangeArrowheads="1"/>
          </p:cNvSpPr>
          <p:nvPr/>
        </p:nvSpPr>
        <p:spPr bwMode="auto">
          <a:xfrm>
            <a:off x="2187575" y="4979988"/>
            <a:ext cx="1143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12" name="Rectangle 64"/>
          <p:cNvSpPr>
            <a:spLocks noChangeArrowheads="1"/>
          </p:cNvSpPr>
          <p:nvPr/>
        </p:nvSpPr>
        <p:spPr bwMode="auto">
          <a:xfrm>
            <a:off x="1646238" y="4979988"/>
            <a:ext cx="174625"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13" name="Rectangle 65"/>
          <p:cNvSpPr>
            <a:spLocks noChangeArrowheads="1"/>
          </p:cNvSpPr>
          <p:nvPr/>
        </p:nvSpPr>
        <p:spPr bwMode="auto">
          <a:xfrm>
            <a:off x="1406525" y="4979988"/>
            <a:ext cx="1143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14" name="Rectangle 66"/>
          <p:cNvSpPr>
            <a:spLocks noChangeArrowheads="1"/>
          </p:cNvSpPr>
          <p:nvPr/>
        </p:nvSpPr>
        <p:spPr bwMode="auto">
          <a:xfrm>
            <a:off x="976313" y="4979988"/>
            <a:ext cx="233362"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15" name="Line 67"/>
          <p:cNvSpPr>
            <a:spLocks noChangeShapeType="1"/>
          </p:cNvSpPr>
          <p:nvPr/>
        </p:nvSpPr>
        <p:spPr bwMode="auto">
          <a:xfrm>
            <a:off x="6734175" y="4979988"/>
            <a:ext cx="0" cy="284162"/>
          </a:xfrm>
          <a:prstGeom prst="line">
            <a:avLst/>
          </a:prstGeom>
          <a:noFill/>
          <a:ln w="3175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16" name="Line 68"/>
          <p:cNvSpPr>
            <a:spLocks noChangeShapeType="1"/>
          </p:cNvSpPr>
          <p:nvPr/>
        </p:nvSpPr>
        <p:spPr bwMode="auto">
          <a:xfrm>
            <a:off x="4816475" y="4979988"/>
            <a:ext cx="0" cy="284162"/>
          </a:xfrm>
          <a:prstGeom prst="line">
            <a:avLst/>
          </a:prstGeom>
          <a:noFill/>
          <a:ln w="47625">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17" name="Line 69"/>
          <p:cNvSpPr>
            <a:spLocks noChangeShapeType="1"/>
          </p:cNvSpPr>
          <p:nvPr/>
        </p:nvSpPr>
        <p:spPr bwMode="auto">
          <a:xfrm>
            <a:off x="2671763" y="4975225"/>
            <a:ext cx="0" cy="292100"/>
          </a:xfrm>
          <a:prstGeom prst="line">
            <a:avLst/>
          </a:prstGeom>
          <a:noFill/>
          <a:ln w="34925">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18" name="Line 70"/>
          <p:cNvSpPr>
            <a:spLocks noChangeShapeType="1"/>
          </p:cNvSpPr>
          <p:nvPr/>
        </p:nvSpPr>
        <p:spPr bwMode="auto">
          <a:xfrm>
            <a:off x="1004888" y="4975225"/>
            <a:ext cx="0" cy="292100"/>
          </a:xfrm>
          <a:prstGeom prst="line">
            <a:avLst/>
          </a:prstGeom>
          <a:noFill/>
          <a:ln w="31750">
            <a:solidFill>
              <a:srgbClr val="99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19" name="Text Box 71"/>
          <p:cNvSpPr txBox="1">
            <a:spLocks noChangeArrowheads="1"/>
          </p:cNvSpPr>
          <p:nvPr/>
        </p:nvSpPr>
        <p:spPr bwMode="auto">
          <a:xfrm>
            <a:off x="7304088" y="2662238"/>
            <a:ext cx="11588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solidFill>
                  <a:srgbClr val="990000"/>
                </a:solidFill>
              </a:rPr>
              <a:t>Tree 1</a:t>
            </a:r>
            <a:endParaRPr lang="en-US" sz="2800" b="1" i="1">
              <a:solidFill>
                <a:srgbClr val="990000"/>
              </a:solidFill>
            </a:endParaRPr>
          </a:p>
        </p:txBody>
      </p:sp>
      <p:sp>
        <p:nvSpPr>
          <p:cNvPr id="206920" name="Text Box 72"/>
          <p:cNvSpPr txBox="1">
            <a:spLocks noChangeArrowheads="1"/>
          </p:cNvSpPr>
          <p:nvPr/>
        </p:nvSpPr>
        <p:spPr bwMode="auto">
          <a:xfrm>
            <a:off x="7304088" y="3735388"/>
            <a:ext cx="11588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solidFill>
                  <a:srgbClr val="990000"/>
                </a:solidFill>
              </a:rPr>
              <a:t>Tree 2</a:t>
            </a:r>
            <a:endParaRPr lang="en-US" sz="2800" b="1" i="1">
              <a:solidFill>
                <a:srgbClr val="990000"/>
              </a:solidFill>
            </a:endParaRPr>
          </a:p>
        </p:txBody>
      </p:sp>
      <p:sp>
        <p:nvSpPr>
          <p:cNvPr id="206921" name="Text Box 73"/>
          <p:cNvSpPr txBox="1">
            <a:spLocks noChangeArrowheads="1"/>
          </p:cNvSpPr>
          <p:nvPr/>
        </p:nvSpPr>
        <p:spPr bwMode="auto">
          <a:xfrm>
            <a:off x="7304088" y="4876800"/>
            <a:ext cx="11588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solidFill>
                  <a:srgbClr val="990000"/>
                </a:solidFill>
              </a:rPr>
              <a:t>Tree 3</a:t>
            </a:r>
            <a:endParaRPr lang="en-US" sz="2800" b="1" i="1">
              <a:solidFill>
                <a:srgbClr val="990000"/>
              </a:solidFill>
            </a:endParaRPr>
          </a:p>
        </p:txBody>
      </p:sp>
      <p:sp>
        <p:nvSpPr>
          <p:cNvPr id="206922" name="Text Box 74"/>
          <p:cNvSpPr txBox="1">
            <a:spLocks noChangeArrowheads="1"/>
          </p:cNvSpPr>
          <p:nvPr/>
        </p:nvSpPr>
        <p:spPr bwMode="auto">
          <a:xfrm>
            <a:off x="482600" y="1800225"/>
            <a:ext cx="3911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solidFill>
                  <a:srgbClr val="990000"/>
                </a:solidFill>
                <a:effectLst>
                  <a:outerShdw blurRad="38100" dist="38100" dir="2700000" algn="tl">
                    <a:srgbClr val="000000"/>
                  </a:outerShdw>
                </a:effectLst>
              </a:rPr>
              <a:t>Trees cored in year 2000</a:t>
            </a:r>
            <a:endParaRPr lang="en-US" sz="2800" b="1" i="1">
              <a:solidFill>
                <a:srgbClr val="990000"/>
              </a:solidFill>
              <a:effectLst>
                <a:outerShdw blurRad="38100" dist="38100" dir="2700000" algn="tl">
                  <a:srgbClr val="000000"/>
                </a:outerShdw>
              </a:effectLst>
            </a:endParaRPr>
          </a:p>
        </p:txBody>
      </p:sp>
      <p:grpSp>
        <p:nvGrpSpPr>
          <p:cNvPr id="206923" name="Group 75"/>
          <p:cNvGrpSpPr>
            <a:grpSpLocks/>
          </p:cNvGrpSpPr>
          <p:nvPr/>
        </p:nvGrpSpPr>
        <p:grpSpPr bwMode="auto">
          <a:xfrm>
            <a:off x="6818313" y="3109913"/>
            <a:ext cx="338137" cy="1857375"/>
            <a:chOff x="4295" y="1959"/>
            <a:chExt cx="213" cy="1170"/>
          </a:xfrm>
        </p:grpSpPr>
        <p:sp>
          <p:nvSpPr>
            <p:cNvPr id="206924" name="Line 76"/>
            <p:cNvSpPr>
              <a:spLocks noChangeShapeType="1"/>
            </p:cNvSpPr>
            <p:nvPr/>
          </p:nvSpPr>
          <p:spPr bwMode="auto">
            <a:xfrm>
              <a:off x="4311" y="1959"/>
              <a:ext cx="7" cy="456"/>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25" name="Line 77"/>
            <p:cNvSpPr>
              <a:spLocks noChangeShapeType="1"/>
            </p:cNvSpPr>
            <p:nvPr/>
          </p:nvSpPr>
          <p:spPr bwMode="auto">
            <a:xfrm>
              <a:off x="4311" y="2600"/>
              <a:ext cx="7" cy="529"/>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26" name="Text Box 78"/>
            <p:cNvSpPr txBox="1">
              <a:spLocks noChangeArrowheads="1"/>
            </p:cNvSpPr>
            <p:nvPr/>
          </p:nvSpPr>
          <p:spPr bwMode="auto">
            <a:xfrm rot="5400000">
              <a:off x="4215" y="2061"/>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2000</a:t>
              </a:r>
            </a:p>
          </p:txBody>
        </p:sp>
        <p:sp>
          <p:nvSpPr>
            <p:cNvPr id="206927" name="Text Box 79"/>
            <p:cNvSpPr txBox="1">
              <a:spLocks noChangeArrowheads="1"/>
            </p:cNvSpPr>
            <p:nvPr/>
          </p:nvSpPr>
          <p:spPr bwMode="auto">
            <a:xfrm rot="5400000">
              <a:off x="4216" y="2735"/>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2000</a:t>
              </a:r>
            </a:p>
          </p:txBody>
        </p:sp>
      </p:grpSp>
      <p:grpSp>
        <p:nvGrpSpPr>
          <p:cNvPr id="206928" name="Group 80"/>
          <p:cNvGrpSpPr>
            <a:grpSpLocks/>
          </p:cNvGrpSpPr>
          <p:nvPr/>
        </p:nvGrpSpPr>
        <p:grpSpPr bwMode="auto">
          <a:xfrm>
            <a:off x="5773738" y="3086100"/>
            <a:ext cx="452437" cy="1881188"/>
            <a:chOff x="3637" y="1944"/>
            <a:chExt cx="285" cy="1185"/>
          </a:xfrm>
        </p:grpSpPr>
        <p:sp>
          <p:nvSpPr>
            <p:cNvPr id="206929" name="Line 81"/>
            <p:cNvSpPr>
              <a:spLocks noChangeShapeType="1"/>
            </p:cNvSpPr>
            <p:nvPr/>
          </p:nvSpPr>
          <p:spPr bwMode="auto">
            <a:xfrm>
              <a:off x="3637" y="1944"/>
              <a:ext cx="81" cy="46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30" name="Line 82"/>
            <p:cNvSpPr>
              <a:spLocks noChangeShapeType="1"/>
            </p:cNvSpPr>
            <p:nvPr/>
          </p:nvSpPr>
          <p:spPr bwMode="auto">
            <a:xfrm>
              <a:off x="3727" y="2600"/>
              <a:ext cx="0" cy="529"/>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31" name="Text Box 83"/>
            <p:cNvSpPr txBox="1">
              <a:spLocks noChangeArrowheads="1"/>
            </p:cNvSpPr>
            <p:nvPr/>
          </p:nvSpPr>
          <p:spPr bwMode="auto">
            <a:xfrm rot="5400000">
              <a:off x="3589" y="2060"/>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1995</a:t>
              </a:r>
            </a:p>
          </p:txBody>
        </p:sp>
        <p:sp>
          <p:nvSpPr>
            <p:cNvPr id="206932" name="Text Box 84"/>
            <p:cNvSpPr txBox="1">
              <a:spLocks noChangeArrowheads="1"/>
            </p:cNvSpPr>
            <p:nvPr/>
          </p:nvSpPr>
          <p:spPr bwMode="auto">
            <a:xfrm rot="5400000">
              <a:off x="3630" y="2734"/>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1995</a:t>
              </a:r>
            </a:p>
          </p:txBody>
        </p:sp>
      </p:grpSp>
      <p:grpSp>
        <p:nvGrpSpPr>
          <p:cNvPr id="206933" name="Group 85"/>
          <p:cNvGrpSpPr>
            <a:grpSpLocks/>
          </p:cNvGrpSpPr>
          <p:nvPr/>
        </p:nvGrpSpPr>
        <p:grpSpPr bwMode="auto">
          <a:xfrm>
            <a:off x="3776663" y="3086100"/>
            <a:ext cx="1111250" cy="1881188"/>
            <a:chOff x="2379" y="1944"/>
            <a:chExt cx="700" cy="1185"/>
          </a:xfrm>
        </p:grpSpPr>
        <p:sp>
          <p:nvSpPr>
            <p:cNvPr id="206934" name="Line 86"/>
            <p:cNvSpPr>
              <a:spLocks noChangeShapeType="1"/>
            </p:cNvSpPr>
            <p:nvPr/>
          </p:nvSpPr>
          <p:spPr bwMode="auto">
            <a:xfrm>
              <a:off x="2773" y="1944"/>
              <a:ext cx="213" cy="47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35" name="Line 87"/>
            <p:cNvSpPr>
              <a:spLocks noChangeShapeType="1"/>
            </p:cNvSpPr>
            <p:nvPr/>
          </p:nvSpPr>
          <p:spPr bwMode="auto">
            <a:xfrm flipH="1">
              <a:off x="2379" y="2594"/>
              <a:ext cx="595" cy="535"/>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36" name="Text Box 88"/>
            <p:cNvSpPr txBox="1">
              <a:spLocks noChangeArrowheads="1"/>
            </p:cNvSpPr>
            <p:nvPr/>
          </p:nvSpPr>
          <p:spPr bwMode="auto">
            <a:xfrm rot="5400000">
              <a:off x="2787" y="2030"/>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1990</a:t>
              </a:r>
            </a:p>
          </p:txBody>
        </p:sp>
        <p:sp>
          <p:nvSpPr>
            <p:cNvPr id="206937" name="Text Box 89"/>
            <p:cNvSpPr txBox="1">
              <a:spLocks noChangeArrowheads="1"/>
            </p:cNvSpPr>
            <p:nvPr/>
          </p:nvSpPr>
          <p:spPr bwMode="auto">
            <a:xfrm rot="5400000">
              <a:off x="2694" y="2832"/>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1990</a:t>
              </a:r>
            </a:p>
          </p:txBody>
        </p:sp>
      </p:grpSp>
      <p:grpSp>
        <p:nvGrpSpPr>
          <p:cNvPr id="206938" name="Group 90"/>
          <p:cNvGrpSpPr>
            <a:grpSpLocks/>
          </p:cNvGrpSpPr>
          <p:nvPr/>
        </p:nvGrpSpPr>
        <p:grpSpPr bwMode="auto">
          <a:xfrm>
            <a:off x="2608263" y="3086100"/>
            <a:ext cx="1466850" cy="1881188"/>
            <a:chOff x="1643" y="1944"/>
            <a:chExt cx="924" cy="1185"/>
          </a:xfrm>
        </p:grpSpPr>
        <p:sp>
          <p:nvSpPr>
            <p:cNvPr id="206939" name="Line 91"/>
            <p:cNvSpPr>
              <a:spLocks noChangeShapeType="1"/>
            </p:cNvSpPr>
            <p:nvPr/>
          </p:nvSpPr>
          <p:spPr bwMode="auto">
            <a:xfrm>
              <a:off x="2230" y="1944"/>
              <a:ext cx="244" cy="46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40" name="Line 92"/>
            <p:cNvSpPr>
              <a:spLocks noChangeShapeType="1"/>
            </p:cNvSpPr>
            <p:nvPr/>
          </p:nvSpPr>
          <p:spPr bwMode="auto">
            <a:xfrm flipH="1">
              <a:off x="1643" y="2600"/>
              <a:ext cx="841" cy="529"/>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41" name="Text Box 93"/>
            <p:cNvSpPr txBox="1">
              <a:spLocks noChangeArrowheads="1"/>
            </p:cNvSpPr>
            <p:nvPr/>
          </p:nvSpPr>
          <p:spPr bwMode="auto">
            <a:xfrm rot="5400000">
              <a:off x="2275" y="2038"/>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1985</a:t>
              </a:r>
            </a:p>
          </p:txBody>
        </p:sp>
        <p:sp>
          <p:nvSpPr>
            <p:cNvPr id="206942" name="Text Box 94"/>
            <p:cNvSpPr txBox="1">
              <a:spLocks noChangeArrowheads="1"/>
            </p:cNvSpPr>
            <p:nvPr/>
          </p:nvSpPr>
          <p:spPr bwMode="auto">
            <a:xfrm rot="5400000">
              <a:off x="2079" y="2795"/>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1985</a:t>
              </a:r>
            </a:p>
          </p:txBody>
        </p:sp>
      </p:grpSp>
      <p:grpSp>
        <p:nvGrpSpPr>
          <p:cNvPr id="206943" name="Group 95"/>
          <p:cNvGrpSpPr>
            <a:grpSpLocks/>
          </p:cNvGrpSpPr>
          <p:nvPr/>
        </p:nvGrpSpPr>
        <p:grpSpPr bwMode="auto">
          <a:xfrm>
            <a:off x="1169988" y="3084513"/>
            <a:ext cx="1784350" cy="1874837"/>
            <a:chOff x="737" y="1943"/>
            <a:chExt cx="1124" cy="1181"/>
          </a:xfrm>
        </p:grpSpPr>
        <p:sp>
          <p:nvSpPr>
            <p:cNvPr id="206944" name="Line 96"/>
            <p:cNvSpPr>
              <a:spLocks noChangeShapeType="1"/>
            </p:cNvSpPr>
            <p:nvPr/>
          </p:nvSpPr>
          <p:spPr bwMode="auto">
            <a:xfrm>
              <a:off x="1478" y="1951"/>
              <a:ext cx="354" cy="459"/>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45" name="Line 97"/>
            <p:cNvSpPr>
              <a:spLocks noChangeShapeType="1"/>
            </p:cNvSpPr>
            <p:nvPr/>
          </p:nvSpPr>
          <p:spPr bwMode="auto">
            <a:xfrm flipH="1">
              <a:off x="737" y="2600"/>
              <a:ext cx="1070" cy="524"/>
            </a:xfrm>
            <a:prstGeom prst="line">
              <a:avLst/>
            </a:prstGeom>
            <a:noFill/>
            <a:ln w="158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46" name="Text Box 98"/>
            <p:cNvSpPr txBox="1">
              <a:spLocks noChangeArrowheads="1"/>
            </p:cNvSpPr>
            <p:nvPr/>
          </p:nvSpPr>
          <p:spPr bwMode="auto">
            <a:xfrm rot="5400000">
              <a:off x="1569" y="2023"/>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1980</a:t>
              </a:r>
            </a:p>
          </p:txBody>
        </p:sp>
        <p:sp>
          <p:nvSpPr>
            <p:cNvPr id="206947" name="Text Box 99"/>
            <p:cNvSpPr txBox="1">
              <a:spLocks noChangeArrowheads="1"/>
            </p:cNvSpPr>
            <p:nvPr/>
          </p:nvSpPr>
          <p:spPr bwMode="auto">
            <a:xfrm rot="5400000">
              <a:off x="1299" y="2822"/>
              <a:ext cx="37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b="1">
                  <a:solidFill>
                    <a:srgbClr val="FF0000"/>
                  </a:solidFill>
                </a:rPr>
                <a:t>1980</a:t>
              </a:r>
            </a:p>
          </p:txBody>
        </p:sp>
      </p:grpSp>
      <p:grpSp>
        <p:nvGrpSpPr>
          <p:cNvPr id="206948" name="Group 100"/>
          <p:cNvGrpSpPr>
            <a:grpSpLocks/>
          </p:cNvGrpSpPr>
          <p:nvPr/>
        </p:nvGrpSpPr>
        <p:grpSpPr bwMode="auto">
          <a:xfrm>
            <a:off x="801688" y="1979613"/>
            <a:ext cx="7629525" cy="1354137"/>
            <a:chOff x="505" y="1247"/>
            <a:chExt cx="4806" cy="853"/>
          </a:xfrm>
        </p:grpSpPr>
        <p:grpSp>
          <p:nvGrpSpPr>
            <p:cNvPr id="206949" name="Group 101"/>
            <p:cNvGrpSpPr>
              <a:grpSpLocks/>
            </p:cNvGrpSpPr>
            <p:nvPr/>
          </p:nvGrpSpPr>
          <p:grpSpPr bwMode="auto">
            <a:xfrm>
              <a:off x="4125" y="1247"/>
              <a:ext cx="1186" cy="465"/>
              <a:chOff x="4125" y="1247"/>
              <a:chExt cx="1186" cy="465"/>
            </a:xfrm>
          </p:grpSpPr>
          <p:sp>
            <p:nvSpPr>
              <p:cNvPr id="206950" name="Line 102"/>
              <p:cNvSpPr>
                <a:spLocks noChangeShapeType="1"/>
              </p:cNvSpPr>
              <p:nvPr/>
            </p:nvSpPr>
            <p:spPr bwMode="auto">
              <a:xfrm>
                <a:off x="4304" y="1416"/>
                <a:ext cx="0" cy="296"/>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51" name="Text Box 103"/>
              <p:cNvSpPr txBox="1">
                <a:spLocks noChangeArrowheads="1"/>
              </p:cNvSpPr>
              <p:nvPr/>
            </p:nvSpPr>
            <p:spPr bwMode="auto">
              <a:xfrm>
                <a:off x="4125" y="1247"/>
                <a:ext cx="1186"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b="1"/>
                  <a:t>most recent increment</a:t>
                </a:r>
                <a:endParaRPr lang="en-US" sz="1400" b="1" i="1"/>
              </a:p>
            </p:txBody>
          </p:sp>
          <p:sp>
            <p:nvSpPr>
              <p:cNvPr id="206952" name="Text Box 104"/>
              <p:cNvSpPr txBox="1">
                <a:spLocks noChangeArrowheads="1"/>
              </p:cNvSpPr>
              <p:nvPr/>
            </p:nvSpPr>
            <p:spPr bwMode="auto">
              <a:xfrm>
                <a:off x="4341" y="1353"/>
                <a:ext cx="91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b="1"/>
                  <a:t>(formed in 2000)</a:t>
                </a:r>
                <a:endParaRPr lang="en-US" sz="1400" b="1" i="1"/>
              </a:p>
            </p:txBody>
          </p:sp>
        </p:grpSp>
        <p:grpSp>
          <p:nvGrpSpPr>
            <p:cNvPr id="206953" name="Group 105"/>
            <p:cNvGrpSpPr>
              <a:grpSpLocks/>
            </p:cNvGrpSpPr>
            <p:nvPr/>
          </p:nvGrpSpPr>
          <p:grpSpPr bwMode="auto">
            <a:xfrm>
              <a:off x="505" y="1845"/>
              <a:ext cx="701" cy="255"/>
              <a:chOff x="505" y="1845"/>
              <a:chExt cx="701" cy="255"/>
            </a:xfrm>
          </p:grpSpPr>
          <p:sp>
            <p:nvSpPr>
              <p:cNvPr id="206954" name="Line 106"/>
              <p:cNvSpPr>
                <a:spLocks noChangeShapeType="1"/>
              </p:cNvSpPr>
              <p:nvPr/>
            </p:nvSpPr>
            <p:spPr bwMode="auto">
              <a:xfrm>
                <a:off x="685" y="1845"/>
                <a:ext cx="422" cy="0"/>
              </a:xfrm>
              <a:prstGeom prst="line">
                <a:avLst/>
              </a:prstGeom>
              <a:noFill/>
              <a:ln w="952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55" name="Text Box 107"/>
              <p:cNvSpPr txBox="1">
                <a:spLocks noChangeArrowheads="1"/>
              </p:cNvSpPr>
              <p:nvPr/>
            </p:nvSpPr>
            <p:spPr bwMode="auto">
              <a:xfrm>
                <a:off x="505" y="1908"/>
                <a:ext cx="70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a:t>to tree center</a:t>
                </a:r>
              </a:p>
            </p:txBody>
          </p:sp>
        </p:grpSp>
      </p:grpSp>
      <p:sp>
        <p:nvSpPr>
          <p:cNvPr id="206956" name="Freeform 108"/>
          <p:cNvSpPr>
            <a:spLocks/>
          </p:cNvSpPr>
          <p:nvPr/>
        </p:nvSpPr>
        <p:spPr bwMode="auto">
          <a:xfrm>
            <a:off x="2363788" y="3825875"/>
            <a:ext cx="195262" cy="298450"/>
          </a:xfrm>
          <a:custGeom>
            <a:avLst/>
            <a:gdLst>
              <a:gd name="T0" fmla="*/ 13 w 123"/>
              <a:gd name="T1" fmla="*/ 0 h 174"/>
              <a:gd name="T2" fmla="*/ 119 w 123"/>
              <a:gd name="T3" fmla="*/ 0 h 174"/>
              <a:gd name="T4" fmla="*/ 123 w 123"/>
              <a:gd name="T5" fmla="*/ 174 h 174"/>
              <a:gd name="T6" fmla="*/ 9 w 123"/>
              <a:gd name="T7" fmla="*/ 174 h 174"/>
              <a:gd name="T8" fmla="*/ 48 w 123"/>
              <a:gd name="T9" fmla="*/ 148 h 174"/>
              <a:gd name="T10" fmla="*/ 0 w 123"/>
              <a:gd name="T11" fmla="*/ 120 h 174"/>
              <a:gd name="T12" fmla="*/ 48 w 123"/>
              <a:gd name="T13" fmla="*/ 87 h 174"/>
              <a:gd name="T14" fmla="*/ 4 w 123"/>
              <a:gd name="T15" fmla="*/ 59 h 174"/>
              <a:gd name="T16" fmla="*/ 39 w 123"/>
              <a:gd name="T17" fmla="*/ 37 h 174"/>
              <a:gd name="T18" fmla="*/ 13 w 123"/>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74">
                <a:moveTo>
                  <a:pt x="13" y="0"/>
                </a:moveTo>
                <a:lnTo>
                  <a:pt x="119" y="0"/>
                </a:lnTo>
                <a:lnTo>
                  <a:pt x="123" y="174"/>
                </a:lnTo>
                <a:lnTo>
                  <a:pt x="9" y="174"/>
                </a:lnTo>
                <a:lnTo>
                  <a:pt x="48" y="148"/>
                </a:lnTo>
                <a:lnTo>
                  <a:pt x="0" y="120"/>
                </a:lnTo>
                <a:lnTo>
                  <a:pt x="48" y="87"/>
                </a:lnTo>
                <a:lnTo>
                  <a:pt x="4" y="59"/>
                </a:lnTo>
                <a:lnTo>
                  <a:pt x="39" y="37"/>
                </a:lnTo>
                <a:lnTo>
                  <a:pt x="13" y="0"/>
                </a:lnTo>
                <a:close/>
              </a:path>
            </a:pathLst>
          </a:custGeom>
          <a:solidFill>
            <a:srgbClr val="FFFF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57" name="Rectangle 109"/>
          <p:cNvSpPr>
            <a:spLocks noChangeArrowheads="1"/>
          </p:cNvSpPr>
          <p:nvPr/>
        </p:nvSpPr>
        <p:spPr bwMode="auto">
          <a:xfrm>
            <a:off x="2536825" y="3832225"/>
            <a:ext cx="77788" cy="284163"/>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58" name="Freeform 110"/>
          <p:cNvSpPr>
            <a:spLocks/>
          </p:cNvSpPr>
          <p:nvPr/>
        </p:nvSpPr>
        <p:spPr bwMode="auto">
          <a:xfrm>
            <a:off x="1798638" y="2790825"/>
            <a:ext cx="195262" cy="301625"/>
          </a:xfrm>
          <a:custGeom>
            <a:avLst/>
            <a:gdLst>
              <a:gd name="T0" fmla="*/ 13 w 123"/>
              <a:gd name="T1" fmla="*/ 0 h 174"/>
              <a:gd name="T2" fmla="*/ 119 w 123"/>
              <a:gd name="T3" fmla="*/ 0 h 174"/>
              <a:gd name="T4" fmla="*/ 123 w 123"/>
              <a:gd name="T5" fmla="*/ 174 h 174"/>
              <a:gd name="T6" fmla="*/ 9 w 123"/>
              <a:gd name="T7" fmla="*/ 174 h 174"/>
              <a:gd name="T8" fmla="*/ 48 w 123"/>
              <a:gd name="T9" fmla="*/ 148 h 174"/>
              <a:gd name="T10" fmla="*/ 0 w 123"/>
              <a:gd name="T11" fmla="*/ 120 h 174"/>
              <a:gd name="T12" fmla="*/ 48 w 123"/>
              <a:gd name="T13" fmla="*/ 87 h 174"/>
              <a:gd name="T14" fmla="*/ 4 w 123"/>
              <a:gd name="T15" fmla="*/ 59 h 174"/>
              <a:gd name="T16" fmla="*/ 39 w 123"/>
              <a:gd name="T17" fmla="*/ 37 h 174"/>
              <a:gd name="T18" fmla="*/ 13 w 123"/>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74">
                <a:moveTo>
                  <a:pt x="13" y="0"/>
                </a:moveTo>
                <a:lnTo>
                  <a:pt x="119" y="0"/>
                </a:lnTo>
                <a:lnTo>
                  <a:pt x="123" y="174"/>
                </a:lnTo>
                <a:lnTo>
                  <a:pt x="9" y="174"/>
                </a:lnTo>
                <a:lnTo>
                  <a:pt x="48" y="148"/>
                </a:lnTo>
                <a:lnTo>
                  <a:pt x="0" y="120"/>
                </a:lnTo>
                <a:lnTo>
                  <a:pt x="48" y="87"/>
                </a:lnTo>
                <a:lnTo>
                  <a:pt x="4" y="59"/>
                </a:lnTo>
                <a:lnTo>
                  <a:pt x="39" y="37"/>
                </a:lnTo>
                <a:lnTo>
                  <a:pt x="13" y="0"/>
                </a:lnTo>
                <a:close/>
              </a:path>
            </a:pathLst>
          </a:custGeom>
          <a:solidFill>
            <a:srgbClr val="FFFF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59" name="Rectangle 111"/>
          <p:cNvSpPr>
            <a:spLocks noChangeArrowheads="1"/>
          </p:cNvSpPr>
          <p:nvPr/>
        </p:nvSpPr>
        <p:spPr bwMode="auto">
          <a:xfrm>
            <a:off x="1971675" y="2792413"/>
            <a:ext cx="88900" cy="29051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60" name="Freeform 112"/>
          <p:cNvSpPr>
            <a:spLocks/>
          </p:cNvSpPr>
          <p:nvPr/>
        </p:nvSpPr>
        <p:spPr bwMode="auto">
          <a:xfrm>
            <a:off x="449263" y="4968875"/>
            <a:ext cx="195262" cy="298450"/>
          </a:xfrm>
          <a:custGeom>
            <a:avLst/>
            <a:gdLst>
              <a:gd name="T0" fmla="*/ 13 w 123"/>
              <a:gd name="T1" fmla="*/ 0 h 174"/>
              <a:gd name="T2" fmla="*/ 119 w 123"/>
              <a:gd name="T3" fmla="*/ 0 h 174"/>
              <a:gd name="T4" fmla="*/ 123 w 123"/>
              <a:gd name="T5" fmla="*/ 174 h 174"/>
              <a:gd name="T6" fmla="*/ 9 w 123"/>
              <a:gd name="T7" fmla="*/ 174 h 174"/>
              <a:gd name="T8" fmla="*/ 48 w 123"/>
              <a:gd name="T9" fmla="*/ 148 h 174"/>
              <a:gd name="T10" fmla="*/ 0 w 123"/>
              <a:gd name="T11" fmla="*/ 120 h 174"/>
              <a:gd name="T12" fmla="*/ 48 w 123"/>
              <a:gd name="T13" fmla="*/ 87 h 174"/>
              <a:gd name="T14" fmla="*/ 4 w 123"/>
              <a:gd name="T15" fmla="*/ 59 h 174"/>
              <a:gd name="T16" fmla="*/ 39 w 123"/>
              <a:gd name="T17" fmla="*/ 37 h 174"/>
              <a:gd name="T18" fmla="*/ 13 w 123"/>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74">
                <a:moveTo>
                  <a:pt x="13" y="0"/>
                </a:moveTo>
                <a:lnTo>
                  <a:pt x="119" y="0"/>
                </a:lnTo>
                <a:lnTo>
                  <a:pt x="123" y="174"/>
                </a:lnTo>
                <a:lnTo>
                  <a:pt x="9" y="174"/>
                </a:lnTo>
                <a:lnTo>
                  <a:pt x="48" y="148"/>
                </a:lnTo>
                <a:lnTo>
                  <a:pt x="0" y="120"/>
                </a:lnTo>
                <a:lnTo>
                  <a:pt x="48" y="87"/>
                </a:lnTo>
                <a:lnTo>
                  <a:pt x="4" y="59"/>
                </a:lnTo>
                <a:lnTo>
                  <a:pt x="39" y="37"/>
                </a:lnTo>
                <a:lnTo>
                  <a:pt x="13" y="0"/>
                </a:lnTo>
                <a:close/>
              </a:path>
            </a:pathLst>
          </a:custGeom>
          <a:solidFill>
            <a:srgbClr val="FFFF99"/>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6961" name="Rectangle 113"/>
          <p:cNvSpPr>
            <a:spLocks noChangeArrowheads="1"/>
          </p:cNvSpPr>
          <p:nvPr/>
        </p:nvSpPr>
        <p:spPr bwMode="auto">
          <a:xfrm>
            <a:off x="592138" y="4976813"/>
            <a:ext cx="114300" cy="284162"/>
          </a:xfrm>
          <a:prstGeom prst="rect">
            <a:avLst/>
          </a:prstGeom>
          <a:gradFill rotWithShape="0">
            <a:gsLst>
              <a:gs pos="0">
                <a:srgbClr val="FFFF99"/>
              </a:gs>
              <a:gs pos="100000">
                <a:srgbClr val="993300"/>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62" name="Rectangle 114"/>
          <p:cNvSpPr>
            <a:spLocks noChangeArrowheads="1"/>
          </p:cNvSpPr>
          <p:nvPr/>
        </p:nvSpPr>
        <p:spPr bwMode="auto">
          <a:xfrm>
            <a:off x="6924675" y="2790825"/>
            <a:ext cx="379413" cy="300038"/>
          </a:xfrm>
          <a:prstGeom prst="rect">
            <a:avLst/>
          </a:prstGeom>
          <a:gradFill rotWithShape="1">
            <a:gsLst>
              <a:gs pos="0">
                <a:srgbClr val="663300"/>
              </a:gs>
              <a:gs pos="100000">
                <a:srgbClr val="663300">
                  <a:gamma/>
                  <a:shade val="46275"/>
                  <a:invGamma/>
                </a:srgbClr>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63" name="Rectangle 115"/>
          <p:cNvSpPr>
            <a:spLocks noChangeArrowheads="1"/>
          </p:cNvSpPr>
          <p:nvPr/>
        </p:nvSpPr>
        <p:spPr bwMode="auto">
          <a:xfrm>
            <a:off x="6924675" y="3827463"/>
            <a:ext cx="379413" cy="300037"/>
          </a:xfrm>
          <a:prstGeom prst="rect">
            <a:avLst/>
          </a:prstGeom>
          <a:gradFill rotWithShape="1">
            <a:gsLst>
              <a:gs pos="0">
                <a:srgbClr val="663300"/>
              </a:gs>
              <a:gs pos="100000">
                <a:srgbClr val="663300">
                  <a:gamma/>
                  <a:shade val="46275"/>
                  <a:invGamma/>
                </a:srgbClr>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6964" name="Rectangle 116"/>
          <p:cNvSpPr>
            <a:spLocks noChangeArrowheads="1"/>
          </p:cNvSpPr>
          <p:nvPr/>
        </p:nvSpPr>
        <p:spPr bwMode="auto">
          <a:xfrm>
            <a:off x="6942138" y="4975225"/>
            <a:ext cx="379412" cy="300038"/>
          </a:xfrm>
          <a:prstGeom prst="rect">
            <a:avLst/>
          </a:prstGeom>
          <a:gradFill rotWithShape="1">
            <a:gsLst>
              <a:gs pos="0">
                <a:srgbClr val="663300"/>
              </a:gs>
              <a:gs pos="100000">
                <a:srgbClr val="663300">
                  <a:gamma/>
                  <a:shade val="46275"/>
                  <a:invGamma/>
                </a:srgbClr>
              </a:gs>
            </a:gsLst>
            <a:lin ang="0" scaled="1"/>
          </a:gra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6" name="Text Box 3"/>
          <p:cNvSpPr txBox="1">
            <a:spLocks noChangeArrowheads="1"/>
          </p:cNvSpPr>
          <p:nvPr/>
        </p:nvSpPr>
        <p:spPr bwMode="auto">
          <a:xfrm>
            <a:off x="2060575" y="406407"/>
            <a:ext cx="522651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3600" b="1" dirty="0" smtClean="0">
                <a:solidFill>
                  <a:srgbClr val="000000"/>
                </a:solidFill>
              </a:rPr>
              <a:t>Synchronous growth</a:t>
            </a:r>
            <a:endParaRPr lang="en-US" sz="3600" b="1" i="1" dirty="0">
              <a:solidFill>
                <a:srgbClr val="000000"/>
              </a:solidFill>
            </a:endParaRPr>
          </a:p>
        </p:txBody>
      </p:sp>
    </p:spTree>
    <p:extLst>
      <p:ext uri="{BB962C8B-B14F-4D97-AF65-F5344CB8AC3E}">
        <p14:creationId xmlns:p14="http://schemas.microsoft.com/office/powerpoint/2010/main" val="16582646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69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069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2069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069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20693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2069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972" name="Group 4"/>
          <p:cNvGrpSpPr>
            <a:grpSpLocks/>
          </p:cNvGrpSpPr>
          <p:nvPr/>
        </p:nvGrpSpPr>
        <p:grpSpPr bwMode="auto">
          <a:xfrm>
            <a:off x="406400" y="1655763"/>
            <a:ext cx="8494713" cy="5202237"/>
            <a:chOff x="256" y="1043"/>
            <a:chExt cx="5351" cy="3277"/>
          </a:xfrm>
        </p:grpSpPr>
        <p:pic>
          <p:nvPicPr>
            <p:cNvPr id="83973" name="Picture 5" descr="SP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 y="1043"/>
              <a:ext cx="2353" cy="1001"/>
            </a:xfrm>
            <a:prstGeom prst="rect">
              <a:avLst/>
            </a:prstGeom>
            <a:noFill/>
            <a:extLst>
              <a:ext uri="{909E8E84-426E-40dd-AFC4-6F175D3DCCD1}">
                <a14:hiddenFill xmlns:a14="http://schemas.microsoft.com/office/drawing/2010/main">
                  <a:solidFill>
                    <a:srgbClr val="FFFFFF"/>
                  </a:solidFill>
                </a14:hiddenFill>
              </a:ext>
            </a:extLst>
          </p:spPr>
        </p:pic>
        <p:pic>
          <p:nvPicPr>
            <p:cNvPr id="83974" name="Picture 6" descr="SP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7" y="2054"/>
              <a:ext cx="2534" cy="1109"/>
            </a:xfrm>
            <a:prstGeom prst="rect">
              <a:avLst/>
            </a:prstGeom>
            <a:noFill/>
            <a:extLst>
              <a:ext uri="{909E8E84-426E-40dd-AFC4-6F175D3DCCD1}">
                <a14:hiddenFill xmlns:a14="http://schemas.microsoft.com/office/drawing/2010/main">
                  <a:solidFill>
                    <a:srgbClr val="FFFFFF"/>
                  </a:solidFill>
                </a14:hiddenFill>
              </a:ext>
            </a:extLst>
          </p:spPr>
        </p:pic>
        <p:pic>
          <p:nvPicPr>
            <p:cNvPr id="83975" name="Picture 7" descr="SP8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48" y="3199"/>
              <a:ext cx="2659" cy="1121"/>
            </a:xfrm>
            <a:prstGeom prst="rect">
              <a:avLst/>
            </a:prstGeom>
            <a:noFill/>
            <a:extLst>
              <a:ext uri="{909E8E84-426E-40dd-AFC4-6F175D3DCCD1}">
                <a14:hiddenFill xmlns:a14="http://schemas.microsoft.com/office/drawing/2010/main">
                  <a:solidFill>
                    <a:srgbClr val="FFFFFF"/>
                  </a:solidFill>
                </a14:hiddenFill>
              </a:ext>
            </a:extLst>
          </p:spPr>
        </p:pic>
        <p:sp>
          <p:nvSpPr>
            <p:cNvPr id="83976" name="Text Box 8"/>
            <p:cNvSpPr txBox="1">
              <a:spLocks noChangeArrowheads="1"/>
            </p:cNvSpPr>
            <p:nvPr/>
          </p:nvSpPr>
          <p:spPr bwMode="auto">
            <a:xfrm>
              <a:off x="3909" y="1319"/>
              <a:ext cx="56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solidFill>
                    <a:srgbClr val="FF0000"/>
                  </a:solidFill>
                  <a:effectLst>
                    <a:outerShdw blurRad="38100" dist="38100" dir="2700000" algn="tl">
                      <a:srgbClr val="000000"/>
                    </a:outerShdw>
                  </a:effectLst>
                </a:rPr>
                <a:t>1983</a:t>
              </a:r>
            </a:p>
          </p:txBody>
        </p:sp>
        <p:sp>
          <p:nvSpPr>
            <p:cNvPr id="83977" name="Line 9"/>
            <p:cNvSpPr>
              <a:spLocks noChangeShapeType="1"/>
            </p:cNvSpPr>
            <p:nvPr/>
          </p:nvSpPr>
          <p:spPr bwMode="auto">
            <a:xfrm>
              <a:off x="1657" y="1409"/>
              <a:ext cx="127"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78" name="Line 10"/>
            <p:cNvSpPr>
              <a:spLocks noChangeShapeType="1"/>
            </p:cNvSpPr>
            <p:nvPr/>
          </p:nvSpPr>
          <p:spPr bwMode="auto">
            <a:xfrm>
              <a:off x="1791" y="1386"/>
              <a:ext cx="0" cy="3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79" name="Line 11"/>
            <p:cNvSpPr>
              <a:spLocks noChangeShapeType="1"/>
            </p:cNvSpPr>
            <p:nvPr/>
          </p:nvSpPr>
          <p:spPr bwMode="auto">
            <a:xfrm>
              <a:off x="1657" y="1389"/>
              <a:ext cx="0" cy="3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0" name="Line 12"/>
            <p:cNvSpPr>
              <a:spLocks noChangeShapeType="1"/>
            </p:cNvSpPr>
            <p:nvPr/>
          </p:nvSpPr>
          <p:spPr bwMode="auto">
            <a:xfrm>
              <a:off x="3034" y="2471"/>
              <a:ext cx="132"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1" name="Line 13"/>
            <p:cNvSpPr>
              <a:spLocks noChangeShapeType="1"/>
            </p:cNvSpPr>
            <p:nvPr/>
          </p:nvSpPr>
          <p:spPr bwMode="auto">
            <a:xfrm>
              <a:off x="3168" y="2448"/>
              <a:ext cx="0" cy="3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2" name="Line 14"/>
            <p:cNvSpPr>
              <a:spLocks noChangeShapeType="1"/>
            </p:cNvSpPr>
            <p:nvPr/>
          </p:nvSpPr>
          <p:spPr bwMode="auto">
            <a:xfrm>
              <a:off x="3034" y="2451"/>
              <a:ext cx="0" cy="3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3" name="Line 15"/>
            <p:cNvSpPr>
              <a:spLocks noChangeShapeType="1"/>
            </p:cNvSpPr>
            <p:nvPr/>
          </p:nvSpPr>
          <p:spPr bwMode="auto">
            <a:xfrm>
              <a:off x="4354" y="3671"/>
              <a:ext cx="121"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4" name="Line 16"/>
            <p:cNvSpPr>
              <a:spLocks noChangeShapeType="1"/>
            </p:cNvSpPr>
            <p:nvPr/>
          </p:nvSpPr>
          <p:spPr bwMode="auto">
            <a:xfrm>
              <a:off x="4478" y="3648"/>
              <a:ext cx="0" cy="3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5" name="Line 17"/>
            <p:cNvSpPr>
              <a:spLocks noChangeShapeType="1"/>
            </p:cNvSpPr>
            <p:nvPr/>
          </p:nvSpPr>
          <p:spPr bwMode="auto">
            <a:xfrm>
              <a:off x="4354" y="3651"/>
              <a:ext cx="0" cy="38"/>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6" name="Line 18"/>
            <p:cNvSpPr>
              <a:spLocks noChangeShapeType="1"/>
            </p:cNvSpPr>
            <p:nvPr/>
          </p:nvSpPr>
          <p:spPr bwMode="auto">
            <a:xfrm>
              <a:off x="1866" y="1409"/>
              <a:ext cx="2043" cy="86"/>
            </a:xfrm>
            <a:prstGeom prst="line">
              <a:avLst/>
            </a:prstGeom>
            <a:noFill/>
            <a:ln w="15875">
              <a:solidFill>
                <a:srgbClr val="FFFF00"/>
              </a:solidFill>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7" name="Line 19"/>
            <p:cNvSpPr>
              <a:spLocks noChangeShapeType="1"/>
            </p:cNvSpPr>
            <p:nvPr/>
          </p:nvSpPr>
          <p:spPr bwMode="auto">
            <a:xfrm flipV="1">
              <a:off x="3106" y="1628"/>
              <a:ext cx="871" cy="814"/>
            </a:xfrm>
            <a:prstGeom prst="line">
              <a:avLst/>
            </a:prstGeom>
            <a:noFill/>
            <a:ln w="15875">
              <a:solidFill>
                <a:srgbClr val="FFFF00"/>
              </a:solidFill>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988" name="Line 20"/>
            <p:cNvSpPr>
              <a:spLocks noChangeShapeType="1"/>
            </p:cNvSpPr>
            <p:nvPr/>
          </p:nvSpPr>
          <p:spPr bwMode="auto">
            <a:xfrm flipH="1" flipV="1">
              <a:off x="4241" y="1628"/>
              <a:ext cx="167" cy="1970"/>
            </a:xfrm>
            <a:prstGeom prst="line">
              <a:avLst/>
            </a:prstGeom>
            <a:noFill/>
            <a:ln w="15875">
              <a:solidFill>
                <a:srgbClr val="FFFF00"/>
              </a:solidFill>
              <a:round/>
              <a:headEnd type="stealth"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3" name="TextBox 2"/>
          <p:cNvSpPr txBox="1"/>
          <p:nvPr/>
        </p:nvSpPr>
        <p:spPr>
          <a:xfrm>
            <a:off x="2311571" y="336130"/>
            <a:ext cx="4774264" cy="646331"/>
          </a:xfrm>
          <a:prstGeom prst="rect">
            <a:avLst/>
          </a:prstGeom>
          <a:noFill/>
        </p:spPr>
        <p:txBody>
          <a:bodyPr wrap="none" rtlCol="0">
            <a:spAutoFit/>
          </a:bodyPr>
          <a:lstStyle/>
          <a:p>
            <a:r>
              <a:rPr lang="en-US" sz="3600" b="1" dirty="0" err="1">
                <a:effectLst>
                  <a:outerShdw blurRad="38100" dist="38100" dir="2700000" algn="tl">
                    <a:srgbClr val="FFFFFF"/>
                  </a:outerShdw>
                </a:effectLst>
              </a:rPr>
              <a:t>Crossdating</a:t>
            </a:r>
            <a:r>
              <a:rPr lang="en-US" sz="3600" b="1" dirty="0">
                <a:effectLst>
                  <a:outerShdw blurRad="38100" dist="38100" dir="2700000" algn="tl">
                    <a:srgbClr val="FFFFFF"/>
                  </a:outerShdw>
                </a:effectLst>
              </a:rPr>
              <a:t> in </a:t>
            </a:r>
            <a:r>
              <a:rPr lang="en-US" sz="3600" b="1" dirty="0" smtClean="0">
                <a:effectLst>
                  <a:outerShdw blurRad="38100" dist="38100" dir="2700000" algn="tl">
                    <a:srgbClr val="FFFFFF"/>
                  </a:outerShdw>
                </a:effectLst>
              </a:rPr>
              <a:t>Fish</a:t>
            </a:r>
            <a:endParaRPr lang="en-US" sz="3600" b="1" dirty="0">
              <a:effectLst>
                <a:outerShdw blurRad="38100" dist="38100" dir="2700000" algn="tl">
                  <a:srgbClr val="FFFFFF"/>
                </a:outerShdw>
              </a:effectLst>
            </a:endParaRPr>
          </a:p>
        </p:txBody>
      </p:sp>
    </p:spTree>
    <p:extLst>
      <p:ext uri="{BB962C8B-B14F-4D97-AF65-F5344CB8AC3E}">
        <p14:creationId xmlns:p14="http://schemas.microsoft.com/office/powerpoint/2010/main" val="2783141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839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9ACAE-6E90-2C46-9793-C01E04D77769}" type="datetimeFigureOut">
              <a:rPr lang="en-US" smtClean="0"/>
              <a:t>11/10/14</a:t>
            </a:fld>
            <a:endParaRPr lang="en-US"/>
          </a:p>
        </p:txBody>
      </p:sp>
      <p:sp>
        <p:nvSpPr>
          <p:cNvPr id="3" name="Footer Placeholder 2"/>
          <p:cNvSpPr>
            <a:spLocks noGrp="1"/>
          </p:cNvSpPr>
          <p:nvPr>
            <p:ph type="ftr" sz="quarter" idx="11"/>
          </p:nvPr>
        </p:nvSpPr>
        <p:spPr/>
        <p:txBody>
          <a:bodyPr/>
          <a:lstStyle/>
          <a:p>
            <a:endParaRPr lang="en-US"/>
          </a:p>
        </p:txBody>
      </p:sp>
      <p:pic>
        <p:nvPicPr>
          <p:cNvPr id="4" name="Picture 3"/>
          <p:cNvPicPr>
            <a:picLocks noChangeAspect="1"/>
          </p:cNvPicPr>
          <p:nvPr/>
        </p:nvPicPr>
        <p:blipFill>
          <a:blip r:embed="rId3"/>
          <a:stretch>
            <a:fillRect/>
          </a:stretch>
        </p:blipFill>
        <p:spPr>
          <a:xfrm>
            <a:off x="0" y="226252"/>
            <a:ext cx="9144000" cy="6467201"/>
          </a:xfrm>
          <a:prstGeom prst="rect">
            <a:avLst/>
          </a:prstGeom>
        </p:spPr>
      </p:pic>
      <p:cxnSp>
        <p:nvCxnSpPr>
          <p:cNvPr id="6" name="Straight Connector 5"/>
          <p:cNvCxnSpPr/>
          <p:nvPr/>
        </p:nvCxnSpPr>
        <p:spPr>
          <a:xfrm>
            <a:off x="3744440" y="784305"/>
            <a:ext cx="0" cy="709609"/>
          </a:xfrm>
          <a:prstGeom prst="line">
            <a:avLst/>
          </a:prstGeom>
          <a:ln w="38100" cmpd="sng"/>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3579356" y="1493914"/>
            <a:ext cx="0" cy="1325849"/>
          </a:xfrm>
          <a:prstGeom prst="line">
            <a:avLst/>
          </a:prstGeom>
          <a:ln w="38100" cmpd="sng"/>
        </p:spPr>
        <p:style>
          <a:lnRef idx="3">
            <a:schemeClr val="dk1"/>
          </a:lnRef>
          <a:fillRef idx="0">
            <a:schemeClr val="dk1"/>
          </a:fillRef>
          <a:effectRef idx="2">
            <a:schemeClr val="dk1"/>
          </a:effectRef>
          <a:fontRef idx="minor">
            <a:schemeClr val="tx1"/>
          </a:fontRef>
        </p:style>
      </p:cxnSp>
      <p:sp>
        <p:nvSpPr>
          <p:cNvPr id="5" name="TextBox 4"/>
          <p:cNvSpPr txBox="1"/>
          <p:nvPr/>
        </p:nvSpPr>
        <p:spPr>
          <a:xfrm>
            <a:off x="3966207" y="784305"/>
            <a:ext cx="2540154" cy="584776"/>
          </a:xfrm>
          <a:prstGeom prst="rect">
            <a:avLst/>
          </a:prstGeom>
          <a:noFill/>
        </p:spPr>
        <p:txBody>
          <a:bodyPr wrap="square" rtlCol="0">
            <a:spAutoFit/>
          </a:bodyPr>
          <a:lstStyle/>
          <a:p>
            <a:r>
              <a:rPr lang="en-US" sz="3200" dirty="0"/>
              <a:t>Fast Growth</a:t>
            </a:r>
          </a:p>
        </p:txBody>
      </p:sp>
      <p:sp>
        <p:nvSpPr>
          <p:cNvPr id="8" name="TextBox 7"/>
          <p:cNvSpPr txBox="1"/>
          <p:nvPr/>
        </p:nvSpPr>
        <p:spPr>
          <a:xfrm>
            <a:off x="3744440" y="1713964"/>
            <a:ext cx="2540154" cy="584776"/>
          </a:xfrm>
          <a:prstGeom prst="rect">
            <a:avLst/>
          </a:prstGeom>
          <a:noFill/>
        </p:spPr>
        <p:txBody>
          <a:bodyPr wrap="square" rtlCol="0">
            <a:spAutoFit/>
          </a:bodyPr>
          <a:lstStyle/>
          <a:p>
            <a:r>
              <a:rPr lang="en-US" sz="3200" dirty="0" smtClean="0"/>
              <a:t>Slow </a:t>
            </a:r>
            <a:r>
              <a:rPr lang="en-US" sz="3200" dirty="0"/>
              <a:t>Growth</a:t>
            </a:r>
          </a:p>
        </p:txBody>
      </p:sp>
    </p:spTree>
    <p:extLst>
      <p:ext uri="{BB962C8B-B14F-4D97-AF65-F5344CB8AC3E}">
        <p14:creationId xmlns:p14="http://schemas.microsoft.com/office/powerpoint/2010/main" val="21129787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9ACAE-6E90-2C46-9793-C01E04D77769}" type="datetimeFigureOut">
              <a:rPr lang="en-US" smtClean="0"/>
              <a:t>11/10/14</a:t>
            </a:fld>
            <a:endParaRPr lang="en-US"/>
          </a:p>
        </p:txBody>
      </p:sp>
      <p:sp>
        <p:nvSpPr>
          <p:cNvPr id="3" name="Footer Placeholder 2"/>
          <p:cNvSpPr>
            <a:spLocks noGrp="1"/>
          </p:cNvSpPr>
          <p:nvPr>
            <p:ph type="ftr" sz="quarter" idx="11"/>
          </p:nvPr>
        </p:nvSpPr>
        <p:spPr/>
        <p:txBody>
          <a:bodyPr/>
          <a:lstStyle/>
          <a:p>
            <a:endParaRPr lang="en-US"/>
          </a:p>
        </p:txBody>
      </p:sp>
      <p:pic>
        <p:nvPicPr>
          <p:cNvPr id="4" name="Picture 3"/>
          <p:cNvPicPr>
            <a:picLocks noChangeAspect="1"/>
          </p:cNvPicPr>
          <p:nvPr/>
        </p:nvPicPr>
        <p:blipFill>
          <a:blip r:embed="rId3"/>
          <a:stretch>
            <a:fillRect/>
          </a:stretch>
        </p:blipFill>
        <p:spPr>
          <a:xfrm>
            <a:off x="0" y="226252"/>
            <a:ext cx="9144000" cy="6467201"/>
          </a:xfrm>
          <a:prstGeom prst="rect">
            <a:avLst/>
          </a:prstGeom>
        </p:spPr>
      </p:pic>
      <p:cxnSp>
        <p:nvCxnSpPr>
          <p:cNvPr id="6" name="Straight Connector 5"/>
          <p:cNvCxnSpPr/>
          <p:nvPr/>
        </p:nvCxnSpPr>
        <p:spPr>
          <a:xfrm>
            <a:off x="3744440" y="784305"/>
            <a:ext cx="0" cy="709609"/>
          </a:xfrm>
          <a:prstGeom prst="line">
            <a:avLst/>
          </a:prstGeom>
          <a:ln w="38100" cmpd="sng"/>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3579356" y="1493914"/>
            <a:ext cx="0" cy="1325849"/>
          </a:xfrm>
          <a:prstGeom prst="line">
            <a:avLst/>
          </a:prstGeom>
          <a:ln w="38100" cmpd="sng"/>
        </p:spPr>
        <p:style>
          <a:lnRef idx="3">
            <a:schemeClr val="dk1"/>
          </a:lnRef>
          <a:fillRef idx="0">
            <a:schemeClr val="dk1"/>
          </a:fillRef>
          <a:effectRef idx="2">
            <a:schemeClr val="dk1"/>
          </a:effectRef>
          <a:fontRef idx="minor">
            <a:schemeClr val="tx1"/>
          </a:fontRef>
        </p:style>
      </p:cxnSp>
      <p:pic>
        <p:nvPicPr>
          <p:cNvPr id="5" name="Picture 4"/>
          <p:cNvPicPr>
            <a:picLocks noChangeAspect="1"/>
          </p:cNvPicPr>
          <p:nvPr/>
        </p:nvPicPr>
        <p:blipFill>
          <a:blip r:embed="rId4"/>
          <a:stretch>
            <a:fillRect/>
          </a:stretch>
        </p:blipFill>
        <p:spPr>
          <a:xfrm>
            <a:off x="4924482" y="485522"/>
            <a:ext cx="2695129" cy="4305427"/>
          </a:xfrm>
          <a:prstGeom prst="rect">
            <a:avLst/>
          </a:prstGeom>
        </p:spPr>
      </p:pic>
      <p:pic>
        <p:nvPicPr>
          <p:cNvPr id="8" name="Picture 7"/>
          <p:cNvPicPr>
            <a:picLocks noChangeAspect="1"/>
          </p:cNvPicPr>
          <p:nvPr/>
        </p:nvPicPr>
        <p:blipFill>
          <a:blip r:embed="rId5"/>
          <a:stretch>
            <a:fillRect/>
          </a:stretch>
        </p:blipFill>
        <p:spPr>
          <a:xfrm>
            <a:off x="4330310" y="3074774"/>
            <a:ext cx="4647601" cy="3481215"/>
          </a:xfrm>
          <a:prstGeom prst="rect">
            <a:avLst/>
          </a:prstGeom>
        </p:spPr>
      </p:pic>
      <p:sp>
        <p:nvSpPr>
          <p:cNvPr id="9" name="TextBox 8"/>
          <p:cNvSpPr txBox="1"/>
          <p:nvPr/>
        </p:nvSpPr>
        <p:spPr>
          <a:xfrm>
            <a:off x="6994694" y="784305"/>
            <a:ext cx="2090486" cy="400110"/>
          </a:xfrm>
          <a:prstGeom prst="rect">
            <a:avLst/>
          </a:prstGeom>
          <a:noFill/>
        </p:spPr>
        <p:txBody>
          <a:bodyPr wrap="none" rtlCol="0">
            <a:spAutoFit/>
          </a:bodyPr>
          <a:lstStyle/>
          <a:p>
            <a:r>
              <a:rPr lang="en-US" sz="2000" b="1" dirty="0" smtClean="0"/>
              <a:t>Zebra Mussels</a:t>
            </a:r>
            <a:endParaRPr lang="en-US" sz="2000" b="1" dirty="0"/>
          </a:p>
        </p:txBody>
      </p:sp>
      <p:cxnSp>
        <p:nvCxnSpPr>
          <p:cNvPr id="11" name="Straight Connector 10"/>
          <p:cNvCxnSpPr/>
          <p:nvPr/>
        </p:nvCxnSpPr>
        <p:spPr>
          <a:xfrm flipV="1">
            <a:off x="3744440" y="485522"/>
            <a:ext cx="1180042" cy="298783"/>
          </a:xfrm>
          <a:prstGeom prst="line">
            <a:avLst/>
          </a:prstGeom>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3744440" y="1493914"/>
            <a:ext cx="585870" cy="1580860"/>
          </a:xfrm>
          <a:prstGeom prst="line">
            <a:avLst/>
          </a:prstGeom>
        </p:spPr>
        <p:style>
          <a:lnRef idx="3">
            <a:schemeClr val="dk1"/>
          </a:lnRef>
          <a:fillRef idx="0">
            <a:schemeClr val="dk1"/>
          </a:fillRef>
          <a:effectRef idx="2">
            <a:schemeClr val="dk1"/>
          </a:effectRef>
          <a:fontRef idx="minor">
            <a:schemeClr val="tx1"/>
          </a:fontRef>
        </p:style>
      </p:cxnSp>
      <p:cxnSp>
        <p:nvCxnSpPr>
          <p:cNvPr id="18" name="Straight Arrow Connector 17"/>
          <p:cNvCxnSpPr/>
          <p:nvPr/>
        </p:nvCxnSpPr>
        <p:spPr>
          <a:xfrm>
            <a:off x="3063958" y="784305"/>
            <a:ext cx="643411" cy="40011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463626" y="323336"/>
            <a:ext cx="2961530" cy="923330"/>
          </a:xfrm>
          <a:prstGeom prst="rect">
            <a:avLst/>
          </a:prstGeom>
          <a:noFill/>
        </p:spPr>
        <p:txBody>
          <a:bodyPr wrap="none" rtlCol="0">
            <a:spAutoFit/>
          </a:bodyPr>
          <a:lstStyle/>
          <a:p>
            <a:r>
              <a:rPr lang="en-US" dirty="0" smtClean="0"/>
              <a:t>Faster Growth corresponds</a:t>
            </a:r>
          </a:p>
          <a:p>
            <a:r>
              <a:rPr lang="en-US" dirty="0" smtClean="0"/>
              <a:t>To the introduction of </a:t>
            </a:r>
          </a:p>
          <a:p>
            <a:r>
              <a:rPr lang="en-US" dirty="0" smtClean="0"/>
              <a:t>Zebra mussels</a:t>
            </a:r>
          </a:p>
        </p:txBody>
      </p:sp>
    </p:spTree>
    <p:extLst>
      <p:ext uri="{BB962C8B-B14F-4D97-AF65-F5344CB8AC3E}">
        <p14:creationId xmlns:p14="http://schemas.microsoft.com/office/powerpoint/2010/main" val="17374054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904790301"/>
              </p:ext>
            </p:extLst>
          </p:nvPr>
        </p:nvGraphicFramePr>
        <p:xfrm>
          <a:off x="229698" y="54953"/>
          <a:ext cx="8566377" cy="423545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3567069" y="1170805"/>
            <a:ext cx="652643" cy="369332"/>
          </a:xfrm>
          <a:prstGeom prst="rect">
            <a:avLst/>
          </a:prstGeom>
          <a:noFill/>
        </p:spPr>
        <p:txBody>
          <a:bodyPr wrap="none" rtlCol="0">
            <a:spAutoFit/>
          </a:bodyPr>
          <a:lstStyle/>
          <a:p>
            <a:r>
              <a:rPr lang="en-US" dirty="0" smtClean="0"/>
              <a:t>1973</a:t>
            </a:r>
            <a:endParaRPr lang="en-US" dirty="0"/>
          </a:p>
        </p:txBody>
      </p:sp>
      <p:sp>
        <p:nvSpPr>
          <p:cNvPr id="6" name="TextBox 5"/>
          <p:cNvSpPr txBox="1"/>
          <p:nvPr/>
        </p:nvSpPr>
        <p:spPr>
          <a:xfrm>
            <a:off x="4972282" y="297597"/>
            <a:ext cx="652643" cy="369332"/>
          </a:xfrm>
          <a:prstGeom prst="rect">
            <a:avLst/>
          </a:prstGeom>
          <a:noFill/>
        </p:spPr>
        <p:txBody>
          <a:bodyPr wrap="none" rtlCol="0">
            <a:spAutoFit/>
          </a:bodyPr>
          <a:lstStyle/>
          <a:p>
            <a:r>
              <a:rPr lang="en-US" dirty="0" smtClean="0"/>
              <a:t>1983</a:t>
            </a:r>
            <a:endParaRPr lang="en-US" dirty="0"/>
          </a:p>
        </p:txBody>
      </p:sp>
      <p:sp>
        <p:nvSpPr>
          <p:cNvPr id="7" name="TextBox 6"/>
          <p:cNvSpPr txBox="1"/>
          <p:nvPr/>
        </p:nvSpPr>
        <p:spPr>
          <a:xfrm>
            <a:off x="5421939" y="725147"/>
            <a:ext cx="957301" cy="369332"/>
          </a:xfrm>
          <a:prstGeom prst="rect">
            <a:avLst/>
          </a:prstGeom>
          <a:noFill/>
        </p:spPr>
        <p:txBody>
          <a:bodyPr wrap="none" rtlCol="0">
            <a:spAutoFit/>
          </a:bodyPr>
          <a:lstStyle/>
          <a:p>
            <a:r>
              <a:rPr lang="en-US" dirty="0" smtClean="0"/>
              <a:t>1987-88</a:t>
            </a:r>
            <a:endParaRPr lang="en-US" dirty="0"/>
          </a:p>
        </p:txBody>
      </p:sp>
      <p:pic>
        <p:nvPicPr>
          <p:cNvPr id="2" name="Picture 1"/>
          <p:cNvPicPr>
            <a:picLocks noChangeAspect="1"/>
          </p:cNvPicPr>
          <p:nvPr/>
        </p:nvPicPr>
        <p:blipFill>
          <a:blip r:embed="rId4"/>
          <a:stretch>
            <a:fillRect/>
          </a:stretch>
        </p:blipFill>
        <p:spPr>
          <a:xfrm>
            <a:off x="243503" y="3713743"/>
            <a:ext cx="8699500" cy="3062626"/>
          </a:xfrm>
          <a:prstGeom prst="rect">
            <a:avLst/>
          </a:prstGeom>
        </p:spPr>
      </p:pic>
      <p:sp>
        <p:nvSpPr>
          <p:cNvPr id="9" name="Down Arrow 8"/>
          <p:cNvSpPr/>
          <p:nvPr/>
        </p:nvSpPr>
        <p:spPr>
          <a:xfrm>
            <a:off x="3746934" y="4091536"/>
            <a:ext cx="297254" cy="702534"/>
          </a:xfrm>
          <a:prstGeom prst="downArrow">
            <a:avLst/>
          </a:prstGeom>
        </p:spPr>
        <p:style>
          <a:lnRef idx="1">
            <a:schemeClr val="accent2"/>
          </a:lnRef>
          <a:fillRef idx="3">
            <a:schemeClr val="accent2"/>
          </a:fillRef>
          <a:effectRef idx="2">
            <a:schemeClr val="accent2"/>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0" name="Down Arrow 9"/>
          <p:cNvSpPr/>
          <p:nvPr/>
        </p:nvSpPr>
        <p:spPr>
          <a:xfrm>
            <a:off x="5124685" y="4091536"/>
            <a:ext cx="297254" cy="702534"/>
          </a:xfrm>
          <a:prstGeom prst="downArrow">
            <a:avLst/>
          </a:prstGeom>
        </p:spPr>
        <p:style>
          <a:lnRef idx="1">
            <a:schemeClr val="accent2"/>
          </a:lnRef>
          <a:fillRef idx="3">
            <a:schemeClr val="accent2"/>
          </a:fillRef>
          <a:effectRef idx="2">
            <a:schemeClr val="accent2"/>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1" name="Down Arrow 10"/>
          <p:cNvSpPr/>
          <p:nvPr/>
        </p:nvSpPr>
        <p:spPr>
          <a:xfrm>
            <a:off x="5749186" y="4091536"/>
            <a:ext cx="297254" cy="702534"/>
          </a:xfrm>
          <a:prstGeom prst="downArrow">
            <a:avLst/>
          </a:prstGeom>
        </p:spPr>
        <p:style>
          <a:lnRef idx="1">
            <a:schemeClr val="accent2"/>
          </a:lnRef>
          <a:fillRef idx="3">
            <a:schemeClr val="accent2"/>
          </a:fillRef>
          <a:effectRef idx="2">
            <a:schemeClr val="accent2"/>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2" name="Down Arrow 11"/>
          <p:cNvSpPr/>
          <p:nvPr/>
        </p:nvSpPr>
        <p:spPr>
          <a:xfrm>
            <a:off x="6825420" y="4091536"/>
            <a:ext cx="297254" cy="702534"/>
          </a:xfrm>
          <a:prstGeom prst="downArrow">
            <a:avLst/>
          </a:prstGeom>
        </p:spPr>
        <p:style>
          <a:lnRef idx="1">
            <a:schemeClr val="accent2"/>
          </a:lnRef>
          <a:fillRef idx="3">
            <a:schemeClr val="accent2"/>
          </a:fillRef>
          <a:effectRef idx="2">
            <a:schemeClr val="accent2"/>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3" name="Down Arrow 12"/>
          <p:cNvSpPr/>
          <p:nvPr/>
        </p:nvSpPr>
        <p:spPr>
          <a:xfrm>
            <a:off x="7846980" y="4143578"/>
            <a:ext cx="297254" cy="702534"/>
          </a:xfrm>
          <a:prstGeom prst="downArrow">
            <a:avLst/>
          </a:prstGeom>
        </p:spPr>
        <p:style>
          <a:lnRef idx="1">
            <a:schemeClr val="accent2"/>
          </a:lnRef>
          <a:fillRef idx="3">
            <a:schemeClr val="accent2"/>
          </a:fillRef>
          <a:effectRef idx="2">
            <a:schemeClr val="accent2"/>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4" name="Down Arrow 13"/>
          <p:cNvSpPr/>
          <p:nvPr/>
        </p:nvSpPr>
        <p:spPr>
          <a:xfrm>
            <a:off x="7253371" y="4112785"/>
            <a:ext cx="297254" cy="702534"/>
          </a:xfrm>
          <a:prstGeom prst="downArrow">
            <a:avLst/>
          </a:prstGeom>
        </p:spPr>
        <p:style>
          <a:lnRef idx="1">
            <a:schemeClr val="accent2"/>
          </a:lnRef>
          <a:fillRef idx="3">
            <a:schemeClr val="accent2"/>
          </a:fillRef>
          <a:effectRef idx="2">
            <a:schemeClr val="accent2"/>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Tree>
    <p:extLst>
      <p:ext uri="{BB962C8B-B14F-4D97-AF65-F5344CB8AC3E}">
        <p14:creationId xmlns:p14="http://schemas.microsoft.com/office/powerpoint/2010/main" val="327229368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755821"/>
            <a:ext cx="7772400" cy="3209544"/>
          </a:xfrm>
        </p:spPr>
        <p:txBody>
          <a:bodyPr>
            <a:noAutofit/>
          </a:bodyPr>
          <a:lstStyle/>
          <a:p>
            <a:pPr marL="0" indent="0">
              <a:buNone/>
            </a:pPr>
            <a:r>
              <a:rPr lang="en-US" dirty="0" smtClean="0"/>
              <a:t>- Environmental Impacts on growth (El Nino)</a:t>
            </a:r>
            <a:endParaRPr lang="en-US" dirty="0"/>
          </a:p>
          <a:p>
            <a:pPr>
              <a:buFontTx/>
              <a:buChar char="-"/>
            </a:pPr>
            <a:r>
              <a:rPr lang="en-US" dirty="0" smtClean="0"/>
              <a:t>Human Impacts (invasive zebra mussels)</a:t>
            </a:r>
          </a:p>
          <a:p>
            <a:pPr>
              <a:buFontTx/>
              <a:buChar char="-"/>
            </a:pPr>
            <a:r>
              <a:rPr lang="en-US" dirty="0" smtClean="0"/>
              <a:t>What else? (question 5 in handout)</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 - Freshwater Drum growth is influenced by…</a:t>
            </a:r>
            <a:endParaRPr lang="en-US" dirty="0"/>
          </a:p>
        </p:txBody>
      </p:sp>
      <p:pic>
        <p:nvPicPr>
          <p:cNvPr id="6" name="Picture 5"/>
          <p:cNvPicPr>
            <a:picLocks noChangeAspect="1"/>
          </p:cNvPicPr>
          <p:nvPr/>
        </p:nvPicPr>
        <p:blipFill>
          <a:blip r:embed="rId3"/>
          <a:stretch>
            <a:fillRect/>
          </a:stretch>
        </p:blipFill>
        <p:spPr>
          <a:xfrm>
            <a:off x="2852103" y="4360593"/>
            <a:ext cx="3416499" cy="1848183"/>
          </a:xfrm>
          <a:prstGeom prst="rect">
            <a:avLst/>
          </a:prstGeom>
        </p:spPr>
      </p:pic>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1" y="1527048"/>
            <a:ext cx="4897687" cy="4572000"/>
          </a:xfrm>
        </p:spPr>
        <p:txBody>
          <a:bodyPr>
            <a:normAutofit/>
          </a:bodyPr>
          <a:lstStyle/>
          <a:p>
            <a:pPr marL="0" indent="0">
              <a:buNone/>
            </a:pPr>
            <a:r>
              <a:rPr lang="en-US" dirty="0" smtClean="0"/>
              <a:t>Experimental Design</a:t>
            </a:r>
          </a:p>
          <a:p>
            <a:r>
              <a:rPr lang="en-US" dirty="0" smtClean="0"/>
              <a:t>Design an experiment to test the how certain variables influence the growth of a goldfish</a:t>
            </a:r>
          </a:p>
          <a:p>
            <a:endParaRPr lang="en-US" dirty="0" smtClean="0"/>
          </a:p>
          <a:p>
            <a:r>
              <a:rPr lang="en-US" dirty="0" smtClean="0"/>
              <a:t>Consider your 5 senses, biotic, abiotic, environmental, and human impacts</a:t>
            </a:r>
            <a:endParaRPr lang="en-US" dirty="0"/>
          </a:p>
        </p:txBody>
      </p:sp>
      <p:sp>
        <p:nvSpPr>
          <p:cNvPr id="3" name="Title 2"/>
          <p:cNvSpPr>
            <a:spLocks noGrp="1"/>
          </p:cNvSpPr>
          <p:nvPr>
            <p:ph type="title"/>
          </p:nvPr>
        </p:nvSpPr>
        <p:spPr/>
        <p:txBody>
          <a:bodyPr/>
          <a:lstStyle/>
          <a:p>
            <a:r>
              <a:rPr lang="en-US" dirty="0" smtClean="0"/>
              <a:t>Goldfish Growth Experiments: Instructions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p:cNvPicPr>
            <a:picLocks noChangeAspect="1"/>
          </p:cNvPicPr>
          <p:nvPr/>
        </p:nvPicPr>
        <p:blipFill>
          <a:blip r:embed="rId3"/>
          <a:stretch>
            <a:fillRect/>
          </a:stretch>
        </p:blipFill>
        <p:spPr>
          <a:xfrm>
            <a:off x="5346412" y="2812088"/>
            <a:ext cx="2794000" cy="2997200"/>
          </a:xfrm>
          <a:prstGeom prst="rect">
            <a:avLst/>
          </a:prstGeom>
        </p:spPr>
      </p:pic>
    </p:spTree>
    <p:extLst>
      <p:ext uri="{BB962C8B-B14F-4D97-AF65-F5344CB8AC3E}">
        <p14:creationId xmlns:p14="http://schemas.microsoft.com/office/powerpoint/2010/main" val="334461458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527048"/>
            <a:ext cx="8503920" cy="4863760"/>
          </a:xfrm>
        </p:spPr>
        <p:txBody>
          <a:bodyPr>
            <a:normAutofit fontScale="62500" lnSpcReduction="20000"/>
          </a:bodyPr>
          <a:lstStyle/>
          <a:p>
            <a:r>
              <a:rPr lang="en-US" dirty="0" smtClean="0"/>
              <a:t>A –31, 2006,  24 measurements   Years old: 25        Date of Birth:  1982</a:t>
            </a:r>
          </a:p>
          <a:p>
            <a:r>
              <a:rPr lang="en-US" dirty="0" smtClean="0"/>
              <a:t>B – 33, 2006,  38 meas.                 Years old:  39       </a:t>
            </a:r>
            <a:r>
              <a:rPr lang="en-US" dirty="0"/>
              <a:t>Date of Birth</a:t>
            </a:r>
            <a:r>
              <a:rPr lang="en-US" dirty="0" smtClean="0"/>
              <a:t>: 1968</a:t>
            </a:r>
          </a:p>
          <a:p>
            <a:r>
              <a:rPr lang="en-US" dirty="0" smtClean="0"/>
              <a:t>C – 41, 2006, 25 meas.                   Years old:  26       </a:t>
            </a:r>
            <a:r>
              <a:rPr lang="en-US" dirty="0"/>
              <a:t>Date of Birth</a:t>
            </a:r>
            <a:r>
              <a:rPr lang="en-US" dirty="0" smtClean="0"/>
              <a:t>: 1981</a:t>
            </a:r>
          </a:p>
          <a:p>
            <a:r>
              <a:rPr lang="en-US" dirty="0" smtClean="0"/>
              <a:t>D – 46, 2006, 22 meas.                 Years old:  23        </a:t>
            </a:r>
            <a:r>
              <a:rPr lang="en-US" dirty="0"/>
              <a:t>Date of Birth</a:t>
            </a:r>
            <a:r>
              <a:rPr lang="en-US" dirty="0" smtClean="0"/>
              <a:t>: 1984</a:t>
            </a:r>
          </a:p>
          <a:p>
            <a:r>
              <a:rPr lang="en-US" dirty="0" smtClean="0"/>
              <a:t>E – 47,1986,  32 meas.                   Years old:  34       </a:t>
            </a:r>
            <a:r>
              <a:rPr lang="en-US" dirty="0"/>
              <a:t>Date of Birth</a:t>
            </a:r>
            <a:r>
              <a:rPr lang="en-US" dirty="0" smtClean="0"/>
              <a:t>:  1953</a:t>
            </a:r>
          </a:p>
          <a:p>
            <a:r>
              <a:rPr lang="en-US" dirty="0" smtClean="0"/>
              <a:t>F – 70, 1986,  33 meas.                   Years old:  35       </a:t>
            </a:r>
            <a:r>
              <a:rPr lang="en-US" dirty="0"/>
              <a:t>Date of Birth</a:t>
            </a:r>
            <a:r>
              <a:rPr lang="en-US" dirty="0" smtClean="0"/>
              <a:t>: 1952</a:t>
            </a:r>
          </a:p>
          <a:p>
            <a:r>
              <a:rPr lang="en-US" dirty="0" smtClean="0"/>
              <a:t>G – 75, 2006, 50 meas.                   Years old:  52      </a:t>
            </a:r>
            <a:r>
              <a:rPr lang="en-US" dirty="0"/>
              <a:t>Date of Birth</a:t>
            </a:r>
            <a:r>
              <a:rPr lang="en-US" dirty="0" smtClean="0"/>
              <a:t>: 1955</a:t>
            </a:r>
          </a:p>
          <a:p>
            <a:r>
              <a:rPr lang="en-US" dirty="0" smtClean="0"/>
              <a:t>H – 103, 2004, 20 meas.                Years old: 22        </a:t>
            </a:r>
            <a:r>
              <a:rPr lang="en-US" dirty="0"/>
              <a:t>Date of Birth</a:t>
            </a:r>
            <a:r>
              <a:rPr lang="en-US" dirty="0" smtClean="0"/>
              <a:t>: 1983</a:t>
            </a:r>
          </a:p>
          <a:p>
            <a:r>
              <a:rPr lang="en-US" dirty="0" smtClean="0"/>
              <a:t>I – 104, 2004, 20 meas.                  Years old: 22        </a:t>
            </a:r>
            <a:r>
              <a:rPr lang="en-US" dirty="0"/>
              <a:t>Date of Birth</a:t>
            </a:r>
            <a:r>
              <a:rPr lang="en-US" dirty="0" smtClean="0"/>
              <a:t>: 1983</a:t>
            </a:r>
          </a:p>
          <a:p>
            <a:r>
              <a:rPr lang="en-US" dirty="0" smtClean="0"/>
              <a:t>J – 105, 2004, 20 meas.                  Years old: 22        </a:t>
            </a:r>
            <a:r>
              <a:rPr lang="en-US" dirty="0"/>
              <a:t>Date of Birth</a:t>
            </a:r>
            <a:r>
              <a:rPr lang="en-US" dirty="0" smtClean="0"/>
              <a:t>: 1983</a:t>
            </a:r>
          </a:p>
          <a:p>
            <a:r>
              <a:rPr lang="en-US" dirty="0" smtClean="0"/>
              <a:t>K – 119, 1986, 36 meas.                   Years </a:t>
            </a:r>
            <a:r>
              <a:rPr lang="en-US" dirty="0" err="1" smtClean="0"/>
              <a:t>olc</a:t>
            </a:r>
            <a:r>
              <a:rPr lang="en-US" dirty="0" smtClean="0"/>
              <a:t>: 40        </a:t>
            </a:r>
            <a:r>
              <a:rPr lang="en-US" dirty="0"/>
              <a:t>Date of Birth</a:t>
            </a:r>
            <a:r>
              <a:rPr lang="en-US" dirty="0" smtClean="0"/>
              <a:t>: 1947</a:t>
            </a:r>
          </a:p>
          <a:p>
            <a:r>
              <a:rPr lang="en-US" dirty="0" smtClean="0"/>
              <a:t>L – 157, 1986, 32 meas.                   Years old: 35        </a:t>
            </a:r>
            <a:r>
              <a:rPr lang="en-US" dirty="0"/>
              <a:t>Date of Birth</a:t>
            </a:r>
            <a:r>
              <a:rPr lang="en-US" dirty="0" smtClean="0"/>
              <a:t>: 1952</a:t>
            </a:r>
          </a:p>
          <a:p>
            <a:r>
              <a:rPr lang="en-US" dirty="0" smtClean="0"/>
              <a:t>M – 209, 2006, 45 meas.                Years old: 48       </a:t>
            </a:r>
            <a:r>
              <a:rPr lang="en-US" dirty="0"/>
              <a:t>Date of Birth</a:t>
            </a:r>
            <a:r>
              <a:rPr lang="en-US" dirty="0" smtClean="0"/>
              <a:t>: 1959</a:t>
            </a:r>
          </a:p>
          <a:p>
            <a:r>
              <a:rPr lang="en-US" dirty="0" smtClean="0"/>
              <a:t>N – 1273,2007, 22 meas.                 Years old:  25       </a:t>
            </a:r>
            <a:r>
              <a:rPr lang="en-US" dirty="0"/>
              <a:t>Date of Birth</a:t>
            </a:r>
            <a:r>
              <a:rPr lang="en-US" dirty="0" smtClean="0"/>
              <a:t>: 1983</a:t>
            </a:r>
          </a:p>
          <a:p>
            <a:r>
              <a:rPr lang="en-US" dirty="0" smtClean="0"/>
              <a:t>O – 1339,2007, 22 meas</a:t>
            </a:r>
            <a:r>
              <a:rPr lang="en-US" dirty="0"/>
              <a:t>.             </a:t>
            </a:r>
            <a:r>
              <a:rPr lang="en-US" dirty="0" smtClean="0"/>
              <a:t>    Years old:  25       </a:t>
            </a:r>
            <a:r>
              <a:rPr lang="en-US" dirty="0"/>
              <a:t>Date of Birth</a:t>
            </a:r>
            <a:r>
              <a:rPr lang="en-US" dirty="0" smtClean="0"/>
              <a:t>: 1983</a:t>
            </a:r>
          </a:p>
          <a:p>
            <a:r>
              <a:rPr lang="en-US" dirty="0" smtClean="0"/>
              <a:t>P – 1340, 2007, 14 meas</a:t>
            </a:r>
            <a:r>
              <a:rPr lang="en-US" dirty="0"/>
              <a:t>.         </a:t>
            </a:r>
            <a:r>
              <a:rPr lang="en-US" dirty="0" smtClean="0"/>
              <a:t>        Years old :  17        </a:t>
            </a:r>
            <a:r>
              <a:rPr lang="en-US" dirty="0"/>
              <a:t>Date of Birth</a:t>
            </a:r>
            <a:r>
              <a:rPr lang="en-US" dirty="0" smtClean="0"/>
              <a:t>: 1991</a:t>
            </a:r>
          </a:p>
          <a:p>
            <a:r>
              <a:rPr lang="en-US" dirty="0" smtClean="0"/>
              <a:t>Q – 1351, 2007, 16 meas.                  Years old: 20        </a:t>
            </a:r>
            <a:r>
              <a:rPr lang="en-US" dirty="0"/>
              <a:t>Date of Birth</a:t>
            </a:r>
            <a:r>
              <a:rPr lang="en-US" dirty="0" smtClean="0"/>
              <a:t>: 1988</a:t>
            </a:r>
            <a:endParaRPr lang="en-US" dirty="0"/>
          </a:p>
        </p:txBody>
      </p:sp>
      <p:sp>
        <p:nvSpPr>
          <p:cNvPr id="3" name="Title 2"/>
          <p:cNvSpPr>
            <a:spLocks noGrp="1"/>
          </p:cNvSpPr>
          <p:nvPr>
            <p:ph type="title"/>
          </p:nvPr>
        </p:nvSpPr>
        <p:spPr/>
        <p:txBody>
          <a:bodyPr>
            <a:normAutofit fontScale="90000"/>
          </a:bodyPr>
          <a:lstStyle/>
          <a:p>
            <a:r>
              <a:rPr lang="en-US" dirty="0" smtClean="0"/>
              <a:t>TEACHER SLIDE: Freshwater Drum Answers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07665467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21705</TotalTime>
  <Words>2701</Words>
  <Application>Microsoft Macintosh PowerPoint</Application>
  <PresentationFormat>On-screen Show (4:3)</PresentationFormat>
  <Paragraphs>274</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SCC</vt:lpstr>
      <vt:lpstr>Fish Growth Lesson</vt:lpstr>
      <vt:lpstr>Otolith Review</vt:lpstr>
      <vt:lpstr>Part 2. “Dating” a fish</vt:lpstr>
      <vt:lpstr>PowerPoint Presentation</vt:lpstr>
      <vt:lpstr>PowerPoint Presentation</vt:lpstr>
      <vt:lpstr>PowerPoint Presentation</vt:lpstr>
      <vt:lpstr>Task 1 Instructions</vt:lpstr>
      <vt:lpstr>PowerPoint Presentation</vt:lpstr>
      <vt:lpstr>PowerPoint Presentation</vt:lpstr>
      <vt:lpstr>PowerPoint Presentation</vt:lpstr>
      <vt:lpstr>PowerPoint Presentation</vt:lpstr>
      <vt:lpstr>PowerPoint Presentation</vt:lpstr>
      <vt:lpstr>PowerPoint Presentation</vt:lpstr>
      <vt:lpstr>Conclusions - Freshwater Drum growth is influenced by…</vt:lpstr>
      <vt:lpstr>Goldfish Growth Experiments: Instructions</vt:lpstr>
      <vt:lpstr>TEACHER SLIDE: Freshwater Drum Answers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William  Jones</cp:lastModifiedBy>
  <cp:revision>148</cp:revision>
  <cp:lastPrinted>2011-07-11T02:33:14Z</cp:lastPrinted>
  <dcterms:created xsi:type="dcterms:W3CDTF">2011-06-23T20:06:11Z</dcterms:created>
  <dcterms:modified xsi:type="dcterms:W3CDTF">2014-11-10T16:02:08Z</dcterms:modified>
</cp:coreProperties>
</file>