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1"/>
  </p:notesMasterIdLst>
  <p:sldIdLst>
    <p:sldId id="259" r:id="rId2"/>
    <p:sldId id="260" r:id="rId3"/>
    <p:sldId id="261" r:id="rId4"/>
    <p:sldId id="287" r:id="rId5"/>
    <p:sldId id="264" r:id="rId6"/>
    <p:sldId id="289" r:id="rId7"/>
    <p:sldId id="290" r:id="rId8"/>
    <p:sldId id="291" r:id="rId9"/>
    <p:sldId id="258"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49202" autoAdjust="0"/>
  </p:normalViewPr>
  <p:slideViewPr>
    <p:cSldViewPr snapToGrid="0" snapToObjects="1">
      <p:cViewPr varScale="1">
        <p:scale>
          <a:sx n="40" d="100"/>
          <a:sy n="40" d="100"/>
        </p:scale>
        <p:origin x="2045"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1133"/>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11/28/2014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1" dirty="0" smtClean="0"/>
              <a:t>Authors: </a:t>
            </a:r>
            <a:r>
              <a:rPr lang="en-US" dirty="0" smtClean="0"/>
              <a:t>Lynn Waterhouse, Scripps Institution of Oceanography; Joanne “JJ” Johnson, Kearny SCT, San Diego Unified District.</a:t>
            </a:r>
          </a:p>
          <a:p>
            <a:pPr eaLnBrk="1" hangingPunct="1">
              <a:spcBef>
                <a:spcPct val="0"/>
              </a:spcBef>
              <a:buFontTx/>
              <a:buAutoNum type="arabicPeriod"/>
            </a:pPr>
            <a:endParaRPr lang="en-US" dirty="0" smtClean="0"/>
          </a:p>
          <a:p>
            <a:pPr eaLnBrk="1" hangingPunct="1">
              <a:spcBef>
                <a:spcPct val="0"/>
              </a:spcBef>
            </a:pPr>
            <a:r>
              <a:rPr lang="en-US" b="1" dirty="0" smtClean="0"/>
              <a:t>Why:</a:t>
            </a:r>
          </a:p>
          <a:p>
            <a:pPr eaLnBrk="1" hangingPunct="1">
              <a:spcBef>
                <a:spcPct val="0"/>
              </a:spcBef>
            </a:pPr>
            <a:r>
              <a:rPr lang="en-US" dirty="0" smtClean="0"/>
              <a:t>The</a:t>
            </a:r>
            <a:r>
              <a:rPr lang="en-US" baseline="0" dirty="0" smtClean="0"/>
              <a:t> basic principle behind all scientific work is the scientific method.  The scientific method enables scientists to move beyond observations into using a rigorous, repeatable procedure in order to test and draw conclusions about the world we live in.  This is the essence of how science is done.</a:t>
            </a:r>
          </a:p>
          <a:p>
            <a:pPr eaLnBrk="1" hangingPunct="1">
              <a:spcBef>
                <a:spcPct val="0"/>
              </a:spcBef>
            </a:pPr>
            <a:endParaRPr lang="en-US" baseline="0" dirty="0" smtClean="0"/>
          </a:p>
          <a:p>
            <a:pPr eaLnBrk="1" hangingPunct="1">
              <a:spcBef>
                <a:spcPct val="0"/>
              </a:spcBef>
            </a:pPr>
            <a:r>
              <a:rPr lang="en-US" baseline="0" dirty="0" smtClean="0"/>
              <a:t>As human beings we are constantly making observations about the world around us.  These observations help us in our daily lives.  For instance, each of you made decisions on what to wear today.  If it had been raining or snowing you may have chosen something different.  Or if it was 100 degrees Fahrenheit outdoors you may have chosen something else. So, you made an observation about the weather when you woke up (or based it on yesterday’s weather) and then got dressed based on your hypothesis about what today’s weather would be like.  Similarly, when you go home tonight the decisions you make about when to start your homework are also based on hypotheses about how long everything you need to complete tonight will take.</a:t>
            </a:r>
          </a:p>
          <a:p>
            <a:pPr eaLnBrk="1" hangingPunct="1">
              <a:spcBef>
                <a:spcPct val="0"/>
              </a:spcBef>
            </a:pPr>
            <a:endParaRPr lang="en-US" baseline="0" dirty="0" smtClean="0"/>
          </a:p>
          <a:p>
            <a:pPr eaLnBrk="1" hangingPunct="1">
              <a:spcBef>
                <a:spcPct val="0"/>
              </a:spcBef>
            </a:pPr>
            <a:r>
              <a:rPr lang="en-US" dirty="0" smtClean="0"/>
              <a:t>Before one</a:t>
            </a:r>
            <a:r>
              <a:rPr lang="en-US" baseline="0" dirty="0" smtClean="0"/>
              <a:t> can learn any statistical tests, one must first understand hypotheses.</a:t>
            </a:r>
            <a:endParaRPr lang="en-US" dirty="0" smtClean="0"/>
          </a:p>
          <a:p>
            <a:pPr eaLnBrk="1" hangingPunct="1">
              <a:spcBef>
                <a:spcPct val="0"/>
              </a:spcBef>
            </a:pPr>
            <a:endParaRPr lang="en-US" dirty="0" smtClean="0"/>
          </a:p>
          <a:p>
            <a:pPr eaLnBrk="1" hangingPunct="1">
              <a:spcBef>
                <a:spcPct val="0"/>
              </a:spcBef>
            </a:pPr>
            <a:r>
              <a:rPr lang="en-US" b="1" dirty="0" smtClean="0"/>
              <a:t>Summary:</a:t>
            </a:r>
          </a:p>
          <a:p>
            <a:pPr marL="0" marR="0" indent="0" algn="l" defTabSz="914400" rtl="0" eaLnBrk="1" fontAlgn="auto" latinLnBrk="0" hangingPunct="1">
              <a:lnSpc>
                <a:spcPct val="100000"/>
              </a:lnSpc>
              <a:spcBef>
                <a:spcPct val="0"/>
              </a:spcBef>
              <a:spcAft>
                <a:spcPts val="0"/>
              </a:spcAft>
              <a:buClrTx/>
              <a:buSzTx/>
              <a:buFontTx/>
              <a:buNone/>
              <a:tabLst/>
              <a:defRPr/>
            </a:pPr>
            <a:r>
              <a:rPr lang="en-US" dirty="0" smtClean="0"/>
              <a:t>This </a:t>
            </a:r>
            <a:r>
              <a:rPr lang="en-US" smtClean="0"/>
              <a:t>first </a:t>
            </a:r>
            <a:r>
              <a:rPr lang="en-US" smtClean="0"/>
              <a:t>PowerPoint </a:t>
            </a:r>
            <a:r>
              <a:rPr lang="en-US" dirty="0" smtClean="0"/>
              <a:t>introduces</a:t>
            </a:r>
            <a:r>
              <a:rPr lang="en-US" baseline="0" dirty="0" smtClean="0"/>
              <a:t> the concepts of hypotheses</a:t>
            </a:r>
            <a:r>
              <a:rPr lang="en-US" baseline="0" dirty="0" smtClean="0"/>
              <a:t>.  Understanding hypotheses are essential for using the scientific method.  Hypotheses enable one to go from observation to inference and provide a framework to test our inferences.  Students will become familiar with the process of making observations and inferences.  Students will become familiar with framing hypotheses and also framing statistical hypotheses.  Students will become familiar with null hypotheses and alternative hypotheses and how the two relate to one another.  After this lesson students will better understand the process behind the scientific method and be prepared to at least outline the steps of a basic scientific study with a statistical hypothesis.</a:t>
            </a:r>
          </a:p>
          <a:p>
            <a:pPr marL="0" marR="0" indent="0" algn="l" defTabSz="914400" rtl="0" eaLnBrk="1" fontAlgn="auto" latinLnBrk="0" hangingPunct="1">
              <a:lnSpc>
                <a:spcPct val="100000"/>
              </a:lnSpc>
              <a:spcBef>
                <a:spcPct val="0"/>
              </a:spcBef>
              <a:spcAft>
                <a:spcPts val="0"/>
              </a:spcAft>
              <a:buClrTx/>
              <a:buSzTx/>
              <a:buFontTx/>
              <a:buNone/>
              <a:tabLst/>
              <a:defRPr/>
            </a:pPr>
            <a:endParaRPr lang="en-US" dirty="0" smtClean="0"/>
          </a:p>
          <a:p>
            <a:r>
              <a:rPr lang="en-US" b="1" dirty="0" smtClean="0"/>
              <a:t>Take-Home Messages:</a:t>
            </a:r>
          </a:p>
          <a:p>
            <a:pPr marL="171450" indent="-171450">
              <a:buFont typeface="Calibri" pitchFamily="34" charset="0"/>
              <a:buChar char="‒"/>
            </a:pPr>
            <a:r>
              <a:rPr lang="en-US" b="0" dirty="0" smtClean="0"/>
              <a:t>Statistical</a:t>
            </a:r>
            <a:r>
              <a:rPr lang="en-US" b="0" baseline="0" dirty="0" smtClean="0"/>
              <a:t> hypotheses have a rigorous structure to them.</a:t>
            </a:r>
          </a:p>
          <a:p>
            <a:pPr marL="171450" indent="-171450">
              <a:buFont typeface="Calibri" pitchFamily="34" charset="0"/>
              <a:buChar char="‒"/>
            </a:pPr>
            <a:r>
              <a:rPr lang="en-US" b="0" baseline="0" dirty="0" smtClean="0"/>
              <a:t>Typically the hypotheses that represents what we, as scientists, are interested in is the alternative hypotheses.</a:t>
            </a:r>
            <a:r>
              <a:rPr lang="en-US" dirty="0" smtClean="0"/>
              <a:t/>
            </a:r>
            <a:br>
              <a:rPr lang="en-US" dirty="0" smtClean="0"/>
            </a:br>
            <a:endParaRPr lang="en-US" dirty="0" smtClean="0"/>
          </a:p>
          <a:p>
            <a:pPr eaLnBrk="1" hangingPunct="1">
              <a:spcBef>
                <a:spcPct val="0"/>
              </a:spcBef>
            </a:pPr>
            <a:r>
              <a:rPr lang="en-US" b="1" dirty="0" smtClean="0"/>
              <a:t>Photo Credits this slide:</a:t>
            </a:r>
          </a:p>
          <a:p>
            <a:pPr eaLnBrk="1" hangingPunct="1">
              <a:spcBef>
                <a:spcPct val="0"/>
              </a:spcBef>
            </a:pPr>
            <a:r>
              <a:rPr lang="en-US" dirty="0" smtClean="0"/>
              <a:t>Ferns, Santa Barbara Botanical Garden.</a:t>
            </a:r>
            <a:r>
              <a:rPr lang="en-US" baseline="0" dirty="0" smtClean="0"/>
              <a:t> Lynn Waterhouse, 2014.</a:t>
            </a:r>
            <a:endParaRPr lang="en-US" dirty="0" smtClean="0"/>
          </a:p>
          <a:p>
            <a:endParaRPr lang="en-US" dirty="0" smtClean="0"/>
          </a:p>
          <a:p>
            <a:pPr eaLnBrk="1" hangingPunct="1">
              <a:spcBef>
                <a:spcPct val="0"/>
              </a:spcBef>
            </a:pPr>
            <a:r>
              <a:rPr lang="en-US" b="1" dirty="0" smtClean="0"/>
              <a:t>Context for Use:</a:t>
            </a:r>
          </a:p>
          <a:p>
            <a:pPr eaLnBrk="1" hangingPunct="1">
              <a:spcBef>
                <a:spcPct val="0"/>
              </a:spcBef>
            </a:pPr>
            <a:r>
              <a:rPr lang="en-US" dirty="0" smtClean="0"/>
              <a:t>This curriculum was designed for use in both</a:t>
            </a:r>
            <a:r>
              <a:rPr lang="en-US" baseline="0" dirty="0" smtClean="0"/>
              <a:t> a </a:t>
            </a:r>
            <a:r>
              <a:rPr lang="en-US" dirty="0" smtClean="0"/>
              <a:t> 10</a:t>
            </a:r>
            <a:r>
              <a:rPr lang="en-US" baseline="30000" dirty="0" smtClean="0"/>
              <a:t>th</a:t>
            </a:r>
            <a:r>
              <a:rPr lang="en-US" dirty="0" smtClean="0"/>
              <a:t> grade Advanced</a:t>
            </a:r>
            <a:r>
              <a:rPr lang="en-US" baseline="0" dirty="0" smtClean="0"/>
              <a:t> </a:t>
            </a:r>
            <a:r>
              <a:rPr lang="en-US" dirty="0" smtClean="0"/>
              <a:t>Biology and 11</a:t>
            </a:r>
            <a:r>
              <a:rPr lang="en-US" baseline="30000" dirty="0" smtClean="0"/>
              <a:t>th</a:t>
            </a:r>
            <a:r>
              <a:rPr lang="en-US" dirty="0" smtClean="0"/>
              <a:t> grade AP Biology classroom in San Diego, CA, but can also be used in AP Environmental Science classes in the same district. </a:t>
            </a:r>
          </a:p>
          <a:p>
            <a:pPr eaLnBrk="1" hangingPunct="1">
              <a:spcBef>
                <a:spcPct val="0"/>
              </a:spcBef>
            </a:pPr>
            <a:endParaRPr lang="en-US" dirty="0" smtClean="0"/>
          </a:p>
          <a:p>
            <a:pPr eaLnBrk="1" hangingPunct="1">
              <a:spcBef>
                <a:spcPct val="0"/>
              </a:spcBef>
            </a:pPr>
            <a:r>
              <a:rPr lang="en-US" b="1" dirty="0" smtClean="0"/>
              <a:t>Misconceptions:</a:t>
            </a:r>
            <a:endParaRPr lang="en-US" baseline="0" dirty="0" smtClean="0"/>
          </a:p>
          <a:p>
            <a:pPr marL="171450" indent="-171450">
              <a:buFontTx/>
              <a:buChar char="-"/>
            </a:pPr>
            <a:r>
              <a:rPr lang="en-US" baseline="0" dirty="0" smtClean="0"/>
              <a:t>Students may confuse hypotheses with observations.  Typically observations are made on a sample and then the hypotheses extract those observations to say something at a much larger scale.  For example, you may observe that more people in the class are wearing sweaters than short-sleeved shirts on a given day.  The hypothesis could involve reasons as to why more people have on sweaters or one could hypothesis about the amount of people wearing sweaters on that day in their entire school, city, or even state.</a:t>
            </a:r>
          </a:p>
          <a:p>
            <a:pPr marL="171450" indent="-171450">
              <a:buFontTx/>
              <a:buChar char="-"/>
            </a:pPr>
            <a:endParaRPr lang="en-US" dirty="0" smtClean="0"/>
          </a:p>
          <a:p>
            <a:pPr eaLnBrk="1" hangingPunct="1">
              <a:spcBef>
                <a:spcPct val="0"/>
              </a:spcBef>
            </a:pPr>
            <a:r>
              <a:rPr lang="en-US" b="1" dirty="0" smtClean="0"/>
              <a:t>Evaluation Tips:</a:t>
            </a:r>
          </a:p>
          <a:p>
            <a:pPr eaLnBrk="1" hangingPunct="1">
              <a:spcBef>
                <a:spcPct val="0"/>
              </a:spcBef>
            </a:pPr>
            <a:r>
              <a:rPr lang="en-US" dirty="0" smtClean="0"/>
              <a:t>Students will be formatively assessed using inquiry-based discussions throughout the lesson</a:t>
            </a:r>
            <a:r>
              <a:rPr lang="en-US" baseline="0" dirty="0" smtClean="0"/>
              <a:t> and worksheets. </a:t>
            </a:r>
          </a:p>
          <a:p>
            <a:pPr eaLnBrk="1" hangingPunct="1">
              <a:spcBef>
                <a:spcPct val="0"/>
              </a:spcBef>
            </a:pPr>
            <a:endParaRPr lang="en-US" baseline="0" dirty="0" smtClean="0"/>
          </a:p>
          <a:p>
            <a:pPr eaLnBrk="1" hangingPunct="1">
              <a:spcBef>
                <a:spcPct val="0"/>
              </a:spcBef>
            </a:pPr>
            <a:r>
              <a:rPr lang="en-US" baseline="0" dirty="0" smtClean="0"/>
              <a:t>There is one assigned lab, the M&amp;M basic lab.  The M&amp;M advanced lab builds upon the basic lab and introduces the chi-square goodness of fit test (which is beyond the AP Biology exam requirements). It is up to the teacher to assign any formal lab notebook.</a:t>
            </a:r>
          </a:p>
          <a:p>
            <a:pPr eaLnBrk="1" hangingPunct="1">
              <a:spcBef>
                <a:spcPct val="0"/>
              </a:spcBef>
            </a:pPr>
            <a:endParaRPr lang="en-US" baseline="0" dirty="0" smtClean="0"/>
          </a:p>
          <a:p>
            <a:pPr eaLnBrk="1" hangingPunct="1">
              <a:spcBef>
                <a:spcPct val="0"/>
              </a:spcBef>
            </a:pPr>
            <a:r>
              <a:rPr lang="en-US" baseline="0" dirty="0" smtClean="0"/>
              <a:t>There are addition handouts (census, birds in wetlands, dizziness, and </a:t>
            </a:r>
            <a:r>
              <a:rPr lang="en-US" baseline="0" dirty="0" err="1" smtClean="0"/>
              <a:t>Zebrafish</a:t>
            </a:r>
            <a:r>
              <a:rPr lang="en-US" baseline="0" dirty="0" smtClean="0"/>
              <a:t>).  It is up to the teacher to assign these handouts and to decide if they will be used as an in class activity, for homework, or as a quiz.  The </a:t>
            </a:r>
            <a:r>
              <a:rPr lang="en-US" baseline="0" dirty="0" err="1" smtClean="0"/>
              <a:t>zebrafish</a:t>
            </a:r>
            <a:r>
              <a:rPr lang="en-US" baseline="0" dirty="0" smtClean="0"/>
              <a:t> handout requires some familiarity with genetics (phenotype and genotype) so this handout may be appropriate when covering genetics and heredity.  The birds in wetlands handout could fit nicely into an ecology section or when habitat, breeding grounds, or migrations are discussed.  The census handout and dizziness handout can be used at any time.</a:t>
            </a:r>
          </a:p>
          <a:p>
            <a:pPr eaLnBrk="1" hangingPunct="1">
              <a:spcBef>
                <a:spcPct val="0"/>
              </a:spcBef>
            </a:pPr>
            <a:endParaRPr lang="en-US" dirty="0" smtClean="0"/>
          </a:p>
          <a:p>
            <a:pPr eaLnBrk="1" hangingPunct="1">
              <a:spcBef>
                <a:spcPct val="0"/>
              </a:spcBef>
            </a:pPr>
            <a:r>
              <a:rPr lang="en-US" b="1" dirty="0" smtClean="0"/>
              <a:t>Teaching Notes:</a:t>
            </a:r>
          </a:p>
          <a:p>
            <a:pPr marL="171450" indent="-171450" eaLnBrk="1" hangingPunct="1">
              <a:spcBef>
                <a:spcPct val="0"/>
              </a:spcBef>
              <a:buFontTx/>
              <a:buChar char="-"/>
            </a:pPr>
            <a:r>
              <a:rPr lang="en-US" dirty="0" smtClean="0"/>
              <a:t>Teacher will introduce</a:t>
            </a:r>
            <a:r>
              <a:rPr lang="en-US" baseline="0" dirty="0" smtClean="0"/>
              <a:t> hypotheses to the students.</a:t>
            </a:r>
          </a:p>
          <a:p>
            <a:pPr marL="171450" indent="-171450" eaLnBrk="1" hangingPunct="1">
              <a:spcBef>
                <a:spcPct val="0"/>
              </a:spcBef>
              <a:buFontTx/>
              <a:buChar char="-"/>
            </a:pPr>
            <a:r>
              <a:rPr lang="en-US" baseline="0" dirty="0" smtClean="0"/>
              <a:t>Students can review PowerPoint beforehand, or any appropriate textbook reading (if provided by the teacher).</a:t>
            </a:r>
          </a:p>
          <a:p>
            <a:pPr marL="171450" indent="-171450" eaLnBrk="1" hangingPunct="1">
              <a:spcBef>
                <a:spcPct val="0"/>
              </a:spcBef>
              <a:buFontTx/>
              <a:buChar char="-"/>
            </a:pPr>
            <a:r>
              <a:rPr lang="en-US" dirty="0" smtClean="0"/>
              <a:t>Teacher</a:t>
            </a:r>
            <a:r>
              <a:rPr lang="en-US" baseline="0" dirty="0" smtClean="0"/>
              <a:t> will ask students to formulate hypotheses for a variety of situations</a:t>
            </a:r>
            <a:r>
              <a:rPr lang="en-US" baseline="0" dirty="0" smtClean="0"/>
              <a:t>.</a:t>
            </a:r>
          </a:p>
          <a:p>
            <a:pPr marL="171450" marR="0" indent="-171450" algn="l" defTabSz="457200" rtl="0" eaLnBrk="1" fontAlgn="auto" latinLnBrk="0" hangingPunct="1">
              <a:lnSpc>
                <a:spcPct val="100000"/>
              </a:lnSpc>
              <a:spcBef>
                <a:spcPct val="0"/>
              </a:spcBef>
              <a:spcAft>
                <a:spcPts val="0"/>
              </a:spcAft>
              <a:buClrTx/>
              <a:buSzTx/>
              <a:buFontTx/>
              <a:buChar char="-"/>
              <a:tabLst/>
              <a:defRPr/>
            </a:pPr>
            <a:r>
              <a:rPr lang="en-US" baseline="0" dirty="0" smtClean="0"/>
              <a:t>Following this PowerPoint the Introduction to Chi-square PowerPoint should be taught.  These two mini-lessons (PowerPoints) are necessary prior to doing the M&amp;M basic and advanced lab as well as any of the handouts.</a:t>
            </a:r>
          </a:p>
          <a:p>
            <a:pPr marL="171450" indent="-171450" eaLnBrk="1" hangingPunct="1">
              <a:spcBef>
                <a:spcPct val="0"/>
              </a:spcBef>
              <a:buFontTx/>
              <a:buChar char="-"/>
            </a:pPr>
            <a:endParaRPr lang="en-US" baseline="0" dirty="0" smtClean="0"/>
          </a:p>
          <a:p>
            <a:pPr marL="0" indent="0" eaLnBrk="1" hangingPunct="1">
              <a:spcBef>
                <a:spcPct val="0"/>
              </a:spcBef>
              <a:buFontTx/>
              <a:buNone/>
            </a:pP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endParaRPr lang="en-US" dirty="0"/>
          </a:p>
        </p:txBody>
      </p:sp>
      <p:sp>
        <p:nvSpPr>
          <p:cNvPr id="4" name="Slide Number Placeholder 3"/>
          <p:cNvSpPr>
            <a:spLocks noGrp="1"/>
          </p:cNvSpPr>
          <p:nvPr>
            <p:ph type="sldNum" sz="quarter" idx="10"/>
          </p:nvPr>
        </p:nvSpPr>
        <p:spPr/>
        <p:txBody>
          <a:bodyPr/>
          <a:lstStyle/>
          <a:p>
            <a:fld id="{7B77A89D-8C1C-4839-A3F6-CDBEE1C5B660}" type="slidenum">
              <a:rPr lang="en-US" smtClean="0"/>
              <a:t>1</a:t>
            </a:fld>
            <a:endParaRPr lang="en-US"/>
          </a:p>
        </p:txBody>
      </p:sp>
    </p:spTree>
    <p:extLst>
      <p:ext uri="{BB962C8B-B14F-4D97-AF65-F5344CB8AC3E}">
        <p14:creationId xmlns:p14="http://schemas.microsoft.com/office/powerpoint/2010/main" val="1530683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Main Points:</a:t>
            </a:r>
          </a:p>
          <a:p>
            <a:r>
              <a:rPr lang="en-US" dirty="0" smtClean="0"/>
              <a:t>Two main ways to learn about the world.</a:t>
            </a:r>
          </a:p>
          <a:p>
            <a:r>
              <a:rPr lang="en-US" baseline="0" dirty="0" smtClean="0"/>
              <a:t>1. Observation and description.</a:t>
            </a:r>
          </a:p>
          <a:p>
            <a:r>
              <a:rPr lang="en-US" baseline="0" dirty="0" smtClean="0"/>
              <a:t>2. Inference – testable statements (theories) –all based on hypotheses!</a:t>
            </a:r>
          </a:p>
          <a:p>
            <a:pPr marL="0" indent="0">
              <a:buFont typeface="Arial" pitchFamily="34" charset="0"/>
              <a:buNone/>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1" dirty="0" smtClean="0"/>
              <a:t>Main point from photo:</a:t>
            </a:r>
            <a:endParaRPr lang="en-US" b="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t>Teacher: Ask students what do they observe in this photo?</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t>Example: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More seals on beach than in water.</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t>Teacher: Ask students to make inference from photo, based on one observation previously give.</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t>Example:</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t>Using observation that more seals are on the beach than in the water.</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The water is cold and the seals are on the beach to stay warm.</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There are sharks in the water and the seals are on the beach to avoid being eaten.</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t>Teacher explain that by making inferences, one is formulating the basis hypothesis. </a:t>
            </a:r>
            <a:endParaRPr lang="en-US" b="1" dirty="0" smtClean="0"/>
          </a:p>
          <a:p>
            <a:pPr marL="0" indent="0">
              <a:buFont typeface="Arial" pitchFamily="34" charset="0"/>
              <a:buNone/>
            </a:pPr>
            <a:endParaRPr lang="en-US" baseline="0" dirty="0" smtClean="0"/>
          </a:p>
          <a:p>
            <a:pPr marL="0" indent="0">
              <a:buFont typeface="Arial" pitchFamily="34" charset="0"/>
              <a:buNone/>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1" dirty="0" smtClean="0"/>
              <a:t>Photo Credits this slide:</a:t>
            </a:r>
          </a:p>
          <a:p>
            <a:pPr marL="0" indent="0">
              <a:buFont typeface="Arial" pitchFamily="34" charset="0"/>
              <a:buNone/>
            </a:pPr>
            <a:r>
              <a:rPr lang="en-US" dirty="0" smtClean="0"/>
              <a:t>Cape fur seal colony of Cape Cross near </a:t>
            </a:r>
            <a:r>
              <a:rPr lang="en-US" dirty="0" err="1" smtClean="0"/>
              <a:t>Swakopmund</a:t>
            </a:r>
            <a:r>
              <a:rPr lang="en-US" dirty="0" smtClean="0"/>
              <a:t> in Namibia, Lyn Hancock,</a:t>
            </a:r>
            <a:r>
              <a:rPr lang="en-US" baseline="0" dirty="0" smtClean="0"/>
              <a:t> http://lynhancock.blogspot.com/2012/11/memories-of-sam-cape-fur-seal-colony-of.html</a:t>
            </a:r>
            <a:endParaRPr lang="en-US" dirty="0"/>
          </a:p>
        </p:txBody>
      </p:sp>
      <p:sp>
        <p:nvSpPr>
          <p:cNvPr id="4" name="Slide Number Placeholder 3"/>
          <p:cNvSpPr>
            <a:spLocks noGrp="1"/>
          </p:cNvSpPr>
          <p:nvPr>
            <p:ph type="sldNum" sz="quarter" idx="10"/>
          </p:nvPr>
        </p:nvSpPr>
        <p:spPr/>
        <p:txBody>
          <a:bodyPr/>
          <a:lstStyle/>
          <a:p>
            <a:fld id="{7B77A89D-8C1C-4839-A3F6-CDBEE1C5B660}" type="slidenum">
              <a:rPr lang="en-US" smtClean="0"/>
              <a:t>2</a:t>
            </a:fld>
            <a:endParaRPr lang="en-US"/>
          </a:p>
        </p:txBody>
      </p:sp>
    </p:spTree>
    <p:extLst>
      <p:ext uri="{BB962C8B-B14F-4D97-AF65-F5344CB8AC3E}">
        <p14:creationId xmlns:p14="http://schemas.microsoft.com/office/powerpoint/2010/main" val="3832611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Main Points:</a:t>
            </a:r>
          </a:p>
          <a:p>
            <a:pPr marL="228600" indent="-228600">
              <a:buAutoNum type="arabicPeriod"/>
            </a:pPr>
            <a:r>
              <a:rPr lang="en-US" b="0" baseline="0" dirty="0" smtClean="0"/>
              <a:t>Hypotheses are generated by first making observations on the world around us and then drawing an inference based on our observations.</a:t>
            </a:r>
          </a:p>
          <a:p>
            <a:pPr marL="228600" indent="-228600">
              <a:buAutoNum type="arabicPeriod"/>
            </a:pPr>
            <a:r>
              <a:rPr lang="en-US" b="0" baseline="0" dirty="0" smtClean="0"/>
              <a:t>Hypotheses must be testable to qualify as a scientific hypothesis.</a:t>
            </a:r>
          </a:p>
          <a:p>
            <a:pPr marL="228600" indent="-228600">
              <a:buAutoNum type="arabicPeriod"/>
            </a:pPr>
            <a:r>
              <a:rPr lang="en-US" b="0" baseline="0" dirty="0" smtClean="0"/>
              <a:t>The test to evaluate a hypothesis must be repeatable.  </a:t>
            </a:r>
          </a:p>
          <a:p>
            <a:pPr marL="228600" indent="-228600">
              <a:buAutoNum type="arabicPeriod"/>
            </a:pPr>
            <a:endParaRPr lang="en-US" b="0" baseline="0" dirty="0" smtClean="0"/>
          </a:p>
          <a:p>
            <a:pPr marL="0" indent="0">
              <a:buNone/>
            </a:pPr>
            <a:endParaRPr lang="en-US" b="0" dirty="0"/>
          </a:p>
        </p:txBody>
      </p:sp>
      <p:sp>
        <p:nvSpPr>
          <p:cNvPr id="4" name="Slide Number Placeholder 3"/>
          <p:cNvSpPr>
            <a:spLocks noGrp="1"/>
          </p:cNvSpPr>
          <p:nvPr>
            <p:ph type="sldNum" sz="quarter" idx="10"/>
          </p:nvPr>
        </p:nvSpPr>
        <p:spPr/>
        <p:txBody>
          <a:bodyPr/>
          <a:lstStyle/>
          <a:p>
            <a:fld id="{7B77A89D-8C1C-4839-A3F6-CDBEE1C5B660}" type="slidenum">
              <a:rPr lang="en-US" smtClean="0"/>
              <a:t>3</a:t>
            </a:fld>
            <a:endParaRPr lang="en-US"/>
          </a:p>
        </p:txBody>
      </p:sp>
    </p:spTree>
    <p:extLst>
      <p:ext uri="{BB962C8B-B14F-4D97-AF65-F5344CB8AC3E}">
        <p14:creationId xmlns:p14="http://schemas.microsoft.com/office/powerpoint/2010/main" val="672038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Main Points:</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Practice</a:t>
            </a:r>
            <a:r>
              <a:rPr lang="en-US" b="0" baseline="0" dirty="0" smtClean="0"/>
              <a:t> making observation, inference, hypothesis. Example answers are given in brackets.</a:t>
            </a:r>
            <a:endParaRPr lang="en-US" b="0" dirty="0" smtClean="0"/>
          </a:p>
          <a:p>
            <a:r>
              <a:rPr lang="en-US" dirty="0" smtClean="0"/>
              <a:t>Ask students what they observe in the photo. [A hot air balloon</a:t>
            </a:r>
            <a:r>
              <a:rPr lang="en-US" baseline="0" dirty="0" smtClean="0"/>
              <a:t> inflating]</a:t>
            </a:r>
          </a:p>
          <a:p>
            <a:r>
              <a:rPr lang="en-US" baseline="0" dirty="0" smtClean="0"/>
              <a:t>Ask students to make an inference from the photo. [The balloon is about to rise]</a:t>
            </a:r>
          </a:p>
          <a:p>
            <a:r>
              <a:rPr lang="en-US" baseline="0" dirty="0" smtClean="0"/>
              <a:t>Ask students to formulate a hypothesis from their inference. [When enough hot air is added to the balloon it will rise]</a:t>
            </a:r>
          </a:p>
          <a:p>
            <a:pPr marL="0" indent="0">
              <a:buFont typeface="Arial" pitchFamily="34" charset="0"/>
              <a:buNone/>
            </a:pPr>
            <a:endParaRPr lang="en-US" baseline="0" dirty="0" smtClean="0"/>
          </a:p>
          <a:p>
            <a:pPr marL="0" indent="0">
              <a:buFont typeface="Arial" pitchFamily="34" charset="0"/>
              <a:buNone/>
            </a:pPr>
            <a:endParaRPr lang="en-US" baseline="0" dirty="0" smtClean="0"/>
          </a:p>
          <a:p>
            <a:pPr marL="0" indent="0">
              <a:buFont typeface="Arial" pitchFamily="34" charset="0"/>
              <a:buNone/>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1" dirty="0" smtClean="0"/>
              <a:t>Photo Credits this slide:</a:t>
            </a:r>
          </a:p>
          <a:p>
            <a:pPr marL="0" indent="0">
              <a:buFont typeface="Arial" pitchFamily="34" charset="0"/>
              <a:buNone/>
            </a:pPr>
            <a:r>
              <a:rPr lang="en-US" dirty="0" smtClean="0"/>
              <a:t>Hot air balloon</a:t>
            </a:r>
            <a:r>
              <a:rPr lang="en-US" baseline="0" dirty="0" smtClean="0"/>
              <a:t> inflating. Lynn Waterhouse.</a:t>
            </a:r>
            <a:endParaRPr lang="en-US" dirty="0"/>
          </a:p>
        </p:txBody>
      </p:sp>
      <p:sp>
        <p:nvSpPr>
          <p:cNvPr id="4" name="Slide Number Placeholder 3"/>
          <p:cNvSpPr>
            <a:spLocks noGrp="1"/>
          </p:cNvSpPr>
          <p:nvPr>
            <p:ph type="sldNum" sz="quarter" idx="10"/>
          </p:nvPr>
        </p:nvSpPr>
        <p:spPr/>
        <p:txBody>
          <a:bodyPr/>
          <a:lstStyle/>
          <a:p>
            <a:fld id="{7B77A89D-8C1C-4839-A3F6-CDBEE1C5B660}" type="slidenum">
              <a:rPr lang="en-US" smtClean="0"/>
              <a:t>4</a:t>
            </a:fld>
            <a:endParaRPr lang="en-US"/>
          </a:p>
        </p:txBody>
      </p:sp>
    </p:spTree>
    <p:extLst>
      <p:ext uri="{BB962C8B-B14F-4D97-AF65-F5344CB8AC3E}">
        <p14:creationId xmlns:p14="http://schemas.microsoft.com/office/powerpoint/2010/main" val="3821535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1" baseline="0" dirty="0" smtClean="0"/>
              <a:t>Teaching notes</a:t>
            </a:r>
            <a:r>
              <a:rPr lang="en-US" b="0" baseline="0" dirty="0" smtClean="0"/>
              <a:t>:</a:t>
            </a:r>
          </a:p>
          <a:p>
            <a:pPr marL="0" indent="0">
              <a:buFont typeface="Arial" pitchFamily="34" charset="0"/>
              <a:buNone/>
            </a:pPr>
            <a:endParaRPr lang="en-US" b="0" baseline="0" dirty="0" smtClean="0"/>
          </a:p>
          <a:p>
            <a:pPr marL="0" indent="0">
              <a:buFont typeface="Arial" pitchFamily="34" charset="0"/>
              <a:buNone/>
            </a:pPr>
            <a:r>
              <a:rPr lang="en-US" b="0" baseline="0" dirty="0" smtClean="0"/>
              <a:t>Statistical hypotheses are hypotheses which can be evaluated by conducting a statistical test.  The form of the hypotheses will in part be determined by the statistical test you will be using.</a:t>
            </a:r>
          </a:p>
          <a:p>
            <a:pPr marL="0" indent="0">
              <a:buFont typeface="Arial" pitchFamily="34" charset="0"/>
              <a:buNone/>
            </a:pPr>
            <a:endParaRPr lang="en-US" b="0" baseline="0" dirty="0" smtClean="0"/>
          </a:p>
          <a:p>
            <a:pPr marL="0" indent="0">
              <a:buFont typeface="Arial" pitchFamily="34" charset="0"/>
              <a:buNone/>
            </a:pPr>
            <a:r>
              <a:rPr lang="en-US" b="0" baseline="0" dirty="0" smtClean="0"/>
              <a:t>In general on first makes an observation, draws some inference, comes up with a hypothesis of interests, selects an appropriate statistical test for that hypothesis, reframes the hypothesis as a set of statistical hypotheses and then conducts the test.</a:t>
            </a:r>
          </a:p>
          <a:p>
            <a:pPr marL="0" indent="0">
              <a:buFont typeface="Arial" pitchFamily="34" charset="0"/>
              <a:buNone/>
            </a:pPr>
            <a:endParaRPr lang="en-US" b="0" baseline="0" dirty="0" smtClean="0"/>
          </a:p>
          <a:p>
            <a:pPr marL="0" indent="0">
              <a:buFont typeface="Arial" pitchFamily="34" charset="0"/>
              <a:buNone/>
            </a:pPr>
            <a:r>
              <a:rPr lang="en-US" b="0" baseline="0" dirty="0" smtClean="0"/>
              <a:t>There are two types of statistical hypotheses:</a:t>
            </a:r>
          </a:p>
          <a:p>
            <a:pPr marL="228600" indent="-228600">
              <a:buFont typeface="+mj-lt"/>
              <a:buAutoNum type="arabicPeriod"/>
            </a:pPr>
            <a:r>
              <a:rPr lang="en-US" b="0" baseline="0" dirty="0" smtClean="0"/>
              <a:t>Null hypothesis</a:t>
            </a:r>
          </a:p>
          <a:p>
            <a:pPr marL="228600" indent="-228600">
              <a:buFont typeface="+mj-lt"/>
              <a:buAutoNum type="arabicPeriod"/>
            </a:pPr>
            <a:r>
              <a:rPr lang="en-US" b="0" baseline="0" dirty="0" smtClean="0"/>
              <a:t>Alternative hypothesis</a:t>
            </a:r>
          </a:p>
          <a:p>
            <a:pPr marL="0" indent="0">
              <a:buFont typeface="+mj-lt"/>
              <a:buNone/>
            </a:pPr>
            <a:endParaRPr lang="en-US" b="0" baseline="0" dirty="0" smtClean="0"/>
          </a:p>
          <a:p>
            <a:pPr marL="0" indent="0">
              <a:buFont typeface="+mj-lt"/>
              <a:buNone/>
            </a:pPr>
            <a:r>
              <a:rPr lang="en-US" b="0" baseline="0" dirty="0" smtClean="0"/>
              <a:t>The specifics of the wording for the null and alternative hypotheses are framed by the type of statistical test being used.  In general, the alternative hypothesis is the hypothesis you are interested in and the null hypothesis is the opposite of it.  The following examples should help explain this in more detail.</a:t>
            </a:r>
          </a:p>
          <a:p>
            <a:pPr marL="228600" indent="-228600">
              <a:buFont typeface="+mj-lt"/>
              <a:buAutoNum type="arabicPeriod"/>
            </a:pPr>
            <a:endParaRPr lang="en-US" b="0" baseline="0" dirty="0" smtClean="0"/>
          </a:p>
          <a:p>
            <a:pPr marL="0" indent="0">
              <a:buFont typeface="+mj-lt"/>
              <a:buNone/>
            </a:pPr>
            <a:r>
              <a:rPr lang="en-US" b="1" baseline="0" dirty="0" smtClean="0"/>
              <a:t>Teaching Example (go through this with the class)</a:t>
            </a:r>
          </a:p>
          <a:p>
            <a:pPr marL="0" indent="0">
              <a:buFont typeface="+mj-lt"/>
              <a:buNone/>
            </a:pPr>
            <a:r>
              <a:rPr lang="en-US" b="0" baseline="0" dirty="0" smtClean="0"/>
              <a:t>Return to the example based on this photograph:</a:t>
            </a:r>
          </a:p>
          <a:p>
            <a:pPr marL="0" indent="0">
              <a:buFont typeface="+mj-lt"/>
              <a:buNone/>
            </a:pPr>
            <a:r>
              <a:rPr lang="en-US" b="0" baseline="0" dirty="0" smtClean="0"/>
              <a:t>We observed that we see more seals on the beach than in the water.</a:t>
            </a:r>
          </a:p>
          <a:p>
            <a:pPr marL="0" indent="0">
              <a:buFont typeface="+mj-lt"/>
              <a:buNone/>
            </a:pPr>
            <a:r>
              <a:rPr lang="en-US" b="0" baseline="0" dirty="0" smtClean="0"/>
              <a:t>We inferred that maybe there was a predator in the water.</a:t>
            </a:r>
          </a:p>
          <a:p>
            <a:pPr marL="0" indent="0">
              <a:buFont typeface="+mj-lt"/>
              <a:buNone/>
            </a:pPr>
            <a:endParaRPr lang="en-US" b="0" baseline="0" dirty="0" smtClean="0"/>
          </a:p>
          <a:p>
            <a:pPr marL="0" indent="0">
              <a:buFont typeface="+mj-lt"/>
              <a:buNone/>
            </a:pPr>
            <a:r>
              <a:rPr lang="en-US" b="0" baseline="0" dirty="0" smtClean="0"/>
              <a:t>We could hypothesize that there are in fact more seals on the beach than in the water.  If we were to use the chi-squared test for equality (which will be taught in the next lesson, Introduction to Chi-square), the null hypothesis would be that there are the same amount of seals in the water and on the beach and the alternative would be that there are not the same amount of seals in the water and on the beach.</a:t>
            </a:r>
          </a:p>
          <a:p>
            <a:pPr marL="0" indent="0">
              <a:buFont typeface="+mj-lt"/>
              <a:buNone/>
            </a:pPr>
            <a:endParaRPr lang="en-US" b="0" baseline="0" dirty="0" smtClean="0"/>
          </a:p>
          <a:p>
            <a:pPr marL="0" indent="0">
              <a:buFont typeface="Arial" pitchFamily="34" charset="0"/>
              <a:buNone/>
            </a:pPr>
            <a:r>
              <a:rPr lang="en-US" b="0" baseline="0" dirty="0" smtClean="0"/>
              <a:t>We could hypothesize that there are predators in the water. To test this we would simply need to establish that there are predators in the water.  So we could first do a survey to look for predators and then determine if the predators eat the seals (which could be done in a variety of ways including through stomach content analysis, fecal pellet analysis, or observing an act of predation to name a few).  If we wanted to frame this into a null and alternative hypothesis we could look at the mortality rates (which include predation and natural causes) for seals on land and in the water.  The null hypothesis would be that the mortality rates are the same in the water and on the beach. The alternative hypothesis would be that the mortality rates are not the same (actually we would want to test if the mortality rate in the water is greater than the rate in the ocean, but this requires a test more sophisticated than the chi-square test of equality).</a:t>
            </a:r>
          </a:p>
          <a:p>
            <a:pPr marL="0" indent="0">
              <a:buFont typeface="Arial" pitchFamily="34" charset="0"/>
              <a:buNone/>
            </a:pPr>
            <a:endParaRPr lang="en-US" b="1" baseline="0" dirty="0" smtClean="0"/>
          </a:p>
          <a:p>
            <a:pPr marL="0" indent="0">
              <a:buFont typeface="Arial" pitchFamily="34" charset="0"/>
              <a:buNone/>
            </a:pPr>
            <a:r>
              <a:rPr lang="en-US" b="1" baseline="0" dirty="0" smtClean="0"/>
              <a:t>Reiterate difference between Null and Alternative hypothesis</a:t>
            </a:r>
            <a:endParaRPr lang="en-US" b="0" baseline="0" dirty="0" smtClean="0"/>
          </a:p>
          <a:p>
            <a:pPr marL="0" indent="0">
              <a:buFont typeface="Arial" pitchFamily="34" charset="0"/>
              <a:buNone/>
            </a:pPr>
            <a:r>
              <a:rPr lang="en-US" b="0" baseline="0" dirty="0" smtClean="0"/>
              <a:t>Null hypothesis- The specifics of this will be determined by the type of statistical test you use, but in general this is the opposite of the statement that is the alternative hypothesis.</a:t>
            </a:r>
            <a:endParaRPr lang="en-US" b="1" baseline="0" dirty="0" smtClean="0"/>
          </a:p>
          <a:p>
            <a:pPr marL="0" indent="0">
              <a:buFont typeface="Arial" pitchFamily="34" charset="0"/>
              <a:buNone/>
            </a:pPr>
            <a:r>
              <a:rPr lang="en-US" b="0" baseline="0" dirty="0" smtClean="0"/>
              <a:t>Alternative hypothesis- Again, the specifics of this are determined by the type of statistical test being used.  The Alternative hypothesis is where the hypothesis of interest typically resides. </a:t>
            </a:r>
          </a:p>
          <a:p>
            <a:pPr marL="0" indent="0">
              <a:buFont typeface="Arial" pitchFamily="34" charset="0"/>
              <a:buNone/>
            </a:pPr>
            <a:endParaRPr lang="en-US" b="0"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1" dirty="0" smtClean="0"/>
              <a:t>Photo Credits this slide:</a:t>
            </a:r>
          </a:p>
          <a:p>
            <a:pPr marL="0" indent="0">
              <a:buFont typeface="Arial" pitchFamily="34" charset="0"/>
              <a:buNone/>
            </a:pPr>
            <a:r>
              <a:rPr lang="en-US" dirty="0" smtClean="0"/>
              <a:t>Cape fur seal colony of Cape Cross near </a:t>
            </a:r>
            <a:r>
              <a:rPr lang="en-US" dirty="0" err="1" smtClean="0"/>
              <a:t>Swakopmund</a:t>
            </a:r>
            <a:r>
              <a:rPr lang="en-US" dirty="0" smtClean="0"/>
              <a:t> in Namibia, Lyn Hancock,</a:t>
            </a:r>
            <a:r>
              <a:rPr lang="en-US" baseline="0" dirty="0" smtClean="0"/>
              <a:t> http://lynhancock.blogspot.com/2012/11/memories-of-sam-cape-fur-seal-colony-of.html</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2366891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1" baseline="0" dirty="0" smtClean="0"/>
              <a:t>Main Points</a:t>
            </a:r>
            <a:endParaRPr lang="en-US" b="0" baseline="0" dirty="0" smtClean="0"/>
          </a:p>
          <a:p>
            <a:pPr marL="0" indent="0">
              <a:buFont typeface="Arial" pitchFamily="34" charset="0"/>
              <a:buNone/>
            </a:pPr>
            <a:r>
              <a:rPr lang="en-US" b="0" baseline="0" dirty="0" smtClean="0"/>
              <a:t>We are interested as two why so many seals are on the beach. We think it is due to sharks.</a:t>
            </a:r>
          </a:p>
          <a:p>
            <a:pPr marL="0" indent="0">
              <a:buFont typeface="Arial" pitchFamily="34" charset="0"/>
              <a:buNone/>
            </a:pPr>
            <a:r>
              <a:rPr lang="en-US" b="0" baseline="0" dirty="0" smtClean="0"/>
              <a:t>Ask students to formulate a null and alternative hypothesis.</a:t>
            </a:r>
          </a:p>
          <a:p>
            <a:pPr marL="0" indent="0">
              <a:buFont typeface="Arial" pitchFamily="34" charset="0"/>
              <a:buNone/>
            </a:pPr>
            <a:endParaRPr lang="en-US" b="0" baseline="0" dirty="0" smtClean="0"/>
          </a:p>
          <a:p>
            <a:pPr marL="0" indent="0">
              <a:buFont typeface="Arial" pitchFamily="34" charset="0"/>
              <a:buNone/>
            </a:pPr>
            <a:r>
              <a:rPr lang="en-US" b="0" baseline="0" dirty="0" smtClean="0"/>
              <a:t>Alternative: There are more seals on the beach to avoid the sharks in the water.</a:t>
            </a:r>
          </a:p>
          <a:p>
            <a:pPr marL="0" indent="0">
              <a:buFont typeface="Arial" pitchFamily="34" charset="0"/>
              <a:buNone/>
            </a:pPr>
            <a:r>
              <a:rPr lang="en-US" b="0" baseline="0" dirty="0" smtClean="0"/>
              <a:t>Null: The reason there are more seals on the beach has nothing to do with sharks.</a:t>
            </a:r>
          </a:p>
          <a:p>
            <a:pPr marL="0" indent="0">
              <a:buFont typeface="Arial" pitchFamily="34" charset="0"/>
              <a:buNone/>
            </a:pPr>
            <a:endParaRPr lang="en-US" b="0" baseline="0" dirty="0" smtClean="0"/>
          </a:p>
          <a:p>
            <a:pPr marL="0" indent="0">
              <a:buFont typeface="Arial" pitchFamily="34" charset="0"/>
              <a:buNone/>
            </a:pPr>
            <a:r>
              <a:rPr lang="en-US" b="0" baseline="0" dirty="0" smtClean="0"/>
              <a:t>The type of statistical test that would be used here is complicated, so we are being a bit lose in the formulation of the null and alternative, but there are still strict rules that must be followed.</a:t>
            </a:r>
          </a:p>
          <a:p>
            <a:pPr marL="0" indent="0">
              <a:buFont typeface="Arial" pitchFamily="34" charset="0"/>
              <a:buNone/>
            </a:pPr>
            <a:endParaRPr lang="en-US" b="0" baseline="0" dirty="0" smtClean="0"/>
          </a:p>
          <a:p>
            <a:pPr marL="0" indent="0">
              <a:buFont typeface="Arial" pitchFamily="34" charset="0"/>
              <a:buNone/>
            </a:pPr>
            <a:r>
              <a:rPr lang="en-US" b="0" baseline="0" dirty="0" smtClean="0"/>
              <a:t>The reason the statistical test would be so complicated here is that we are talking about causation, and causation is one of the hardest things to prove (especially using live, wild animals).</a:t>
            </a:r>
          </a:p>
          <a:p>
            <a:pPr marL="0" indent="0">
              <a:buFont typeface="Arial" pitchFamily="34" charset="0"/>
              <a:buNone/>
            </a:pPr>
            <a:endParaRPr lang="en-US" b="0" baseline="0" dirty="0" smtClean="0"/>
          </a:p>
          <a:p>
            <a:pPr marL="0" indent="0">
              <a:buFont typeface="Arial" pitchFamily="34" charset="0"/>
              <a:buNone/>
            </a:pPr>
            <a:r>
              <a:rPr lang="en-US" b="1" baseline="0" dirty="0" smtClean="0"/>
              <a:t>Common mistakes in framing the statistical hypothesis:</a:t>
            </a:r>
            <a:endParaRPr lang="en-US" b="0" baseline="0" dirty="0" smtClean="0"/>
          </a:p>
          <a:p>
            <a:pPr marL="0" indent="0">
              <a:buFont typeface="Arial" pitchFamily="34" charset="0"/>
              <a:buNone/>
            </a:pPr>
            <a:r>
              <a:rPr lang="en-US" b="0" baseline="0" dirty="0" smtClean="0"/>
              <a:t>Alternative: There is a shark in the water. </a:t>
            </a:r>
            <a:r>
              <a:rPr lang="en-US" b="0" baseline="0" dirty="0" smtClean="0">
                <a:sym typeface="Wingdings" panose="05000000000000000000" pitchFamily="2" charset="2"/>
              </a:rPr>
              <a:t> this statement tells us nothing about the seals</a:t>
            </a:r>
          </a:p>
          <a:p>
            <a:pPr marL="0" indent="0">
              <a:buFont typeface="Arial" pitchFamily="34" charset="0"/>
              <a:buNone/>
            </a:pPr>
            <a:r>
              <a:rPr lang="en-US" b="0" baseline="0" dirty="0" smtClean="0">
                <a:sym typeface="Wingdings" panose="05000000000000000000" pitchFamily="2" charset="2"/>
              </a:rPr>
              <a:t>Alternative: The shark wants to eat the seals.   this statement focuses on the sharks, not the seals. </a:t>
            </a:r>
          </a:p>
          <a:p>
            <a:pPr marL="0" indent="0">
              <a:buFont typeface="Arial" pitchFamily="34" charset="0"/>
              <a:buNone/>
            </a:pPr>
            <a:endParaRPr lang="en-US" b="0" baseline="0" dirty="0" smtClean="0">
              <a:sym typeface="Wingdings" panose="05000000000000000000" pitchFamily="2" charset="2"/>
            </a:endParaRPr>
          </a:p>
          <a:p>
            <a:pPr marL="0" indent="0">
              <a:buFont typeface="Arial" pitchFamily="34" charset="0"/>
              <a:buNone/>
            </a:pPr>
            <a:r>
              <a:rPr lang="en-US" b="0" baseline="0" dirty="0" smtClean="0">
                <a:sym typeface="Wingdings" panose="05000000000000000000" pitchFamily="2" charset="2"/>
              </a:rPr>
              <a:t>Alternative: The seals are on the beach because there is a shark in the water.</a:t>
            </a:r>
          </a:p>
          <a:p>
            <a:pPr marL="0" indent="0">
              <a:buFont typeface="Arial" pitchFamily="34" charset="0"/>
              <a:buNone/>
            </a:pPr>
            <a:r>
              <a:rPr lang="en-US" b="0" baseline="0" dirty="0" smtClean="0">
                <a:sym typeface="Wingdings" panose="05000000000000000000" pitchFamily="2" charset="2"/>
              </a:rPr>
              <a:t>Null: There is no shark in the water.  This null hypothesis does not complement the alternative. The null should describe all other possibilities not explained by the alternative. </a:t>
            </a:r>
          </a:p>
          <a:p>
            <a:pPr marL="0" indent="0">
              <a:buFont typeface="Arial" pitchFamily="34" charset="0"/>
              <a:buNone/>
            </a:pPr>
            <a:endParaRPr lang="en-US" b="0" baseline="0" dirty="0" smtClean="0">
              <a:sym typeface="Wingdings" panose="05000000000000000000" pitchFamily="2" charset="2"/>
            </a:endParaRPr>
          </a:p>
          <a:p>
            <a:pPr marL="0" indent="0">
              <a:buFont typeface="Arial" pitchFamily="34" charset="0"/>
              <a:buNone/>
            </a:pPr>
            <a:r>
              <a:rPr lang="en-US" b="1" baseline="0" dirty="0" smtClean="0">
                <a:sym typeface="Wingdings" panose="05000000000000000000" pitchFamily="2" charset="2"/>
              </a:rPr>
              <a:t>General Rules for Null and Alternative</a:t>
            </a:r>
          </a:p>
          <a:p>
            <a:pPr marL="0" indent="0">
              <a:buFont typeface="Arial" pitchFamily="34" charset="0"/>
              <a:buNone/>
            </a:pPr>
            <a:r>
              <a:rPr lang="en-US" b="0" baseline="0" dirty="0" smtClean="0">
                <a:sym typeface="Wingdings" panose="05000000000000000000" pitchFamily="2" charset="2"/>
              </a:rPr>
              <a:t>Null and alternative hypothesis follow this simple pattern.</a:t>
            </a:r>
          </a:p>
          <a:p>
            <a:pPr marL="0" indent="0">
              <a:buFont typeface="Arial" pitchFamily="34" charset="0"/>
              <a:buNone/>
            </a:pPr>
            <a:r>
              <a:rPr lang="en-US" b="0" baseline="0" dirty="0" smtClean="0">
                <a:sym typeface="Wingdings" panose="05000000000000000000" pitchFamily="2" charset="2"/>
              </a:rPr>
              <a:t>Alternative: A is true.</a:t>
            </a:r>
          </a:p>
          <a:p>
            <a:pPr marL="0" indent="0">
              <a:buFont typeface="Arial" pitchFamily="34" charset="0"/>
              <a:buNone/>
            </a:pPr>
            <a:r>
              <a:rPr lang="en-US" b="0" baseline="0" dirty="0" smtClean="0">
                <a:sym typeface="Wingdings" panose="05000000000000000000" pitchFamily="2" charset="2"/>
              </a:rPr>
              <a:t>Null: A is not true.</a:t>
            </a:r>
            <a:endParaRPr lang="en-US" b="1" baseline="0" dirty="0" smtClean="0"/>
          </a:p>
          <a:p>
            <a:pPr marL="0" indent="0">
              <a:buFont typeface="Arial" pitchFamily="34" charset="0"/>
              <a:buNone/>
            </a:pPr>
            <a:endParaRPr lang="en-US" b="0"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1" dirty="0" smtClean="0"/>
              <a:t>Photo Credits this slide:</a:t>
            </a:r>
          </a:p>
          <a:p>
            <a:pPr marL="0" indent="0">
              <a:buFont typeface="Arial" pitchFamily="34" charset="0"/>
              <a:buNone/>
            </a:pPr>
            <a:r>
              <a:rPr lang="en-US" dirty="0" smtClean="0"/>
              <a:t>Cape fur seal colony of Cape Cross near </a:t>
            </a:r>
            <a:r>
              <a:rPr lang="en-US" dirty="0" err="1" smtClean="0"/>
              <a:t>Swakopmund</a:t>
            </a:r>
            <a:r>
              <a:rPr lang="en-US" dirty="0" smtClean="0"/>
              <a:t> in Namibia, Lyn Hancock,</a:t>
            </a:r>
            <a:r>
              <a:rPr lang="en-US" baseline="0" dirty="0" smtClean="0"/>
              <a:t> http://lynhancock.blogspot.com/2012/11/memories-of-sam-cape-fur-seal-colony-of.html</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4005304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1" baseline="0" dirty="0" smtClean="0"/>
              <a:t>Main Points</a:t>
            </a:r>
            <a:endParaRPr lang="en-US" b="0" baseline="0" dirty="0" smtClean="0"/>
          </a:p>
          <a:p>
            <a:pPr marL="0" indent="0">
              <a:buFont typeface="Arial" pitchFamily="34" charset="0"/>
              <a:buNone/>
            </a:pPr>
            <a:r>
              <a:rPr lang="en-US" b="0" baseline="0" dirty="0" smtClean="0"/>
              <a:t>This is an additional photo for making observations, inference, and hypotheses with the class. This is an optional slide.</a:t>
            </a:r>
          </a:p>
          <a:p>
            <a:pPr marL="0" indent="0">
              <a:buFont typeface="Arial" pitchFamily="34" charset="0"/>
              <a:buNone/>
            </a:pPr>
            <a:endParaRPr lang="en-US" b="0" baseline="0" dirty="0" smtClean="0"/>
          </a:p>
          <a:p>
            <a:pPr marL="0" indent="0">
              <a:buFont typeface="Arial" pitchFamily="34" charset="0"/>
              <a:buNone/>
            </a:pPr>
            <a:r>
              <a:rPr lang="en-US" b="1" baseline="0" dirty="0" smtClean="0"/>
              <a:t>Example of observation, inference, and hypotheses:</a:t>
            </a:r>
          </a:p>
          <a:p>
            <a:pPr marL="0" indent="0">
              <a:buFont typeface="Arial" pitchFamily="34" charset="0"/>
              <a:buNone/>
            </a:pPr>
            <a:r>
              <a:rPr lang="en-US" b="1" dirty="0" smtClean="0"/>
              <a:t>Observation:</a:t>
            </a:r>
            <a:r>
              <a:rPr lang="en-US" b="1" baseline="0" dirty="0" smtClean="0"/>
              <a:t> </a:t>
            </a:r>
            <a:r>
              <a:rPr lang="en-US" b="0" dirty="0" smtClean="0"/>
              <a:t>The</a:t>
            </a:r>
            <a:r>
              <a:rPr lang="en-US" b="0" baseline="0" dirty="0" smtClean="0"/>
              <a:t> organisms growing on the rock only grow up to a certain height.</a:t>
            </a:r>
          </a:p>
          <a:p>
            <a:pPr marL="0" indent="0">
              <a:buFont typeface="Arial" pitchFamily="34" charset="0"/>
              <a:buNone/>
            </a:pPr>
            <a:r>
              <a:rPr lang="en-US" b="1" baseline="0" dirty="0" smtClean="0"/>
              <a:t>Inference</a:t>
            </a:r>
            <a:r>
              <a:rPr lang="en-US" b="0" baseline="0" dirty="0" smtClean="0"/>
              <a:t>: Maybe water has something to do with it.</a:t>
            </a:r>
          </a:p>
          <a:p>
            <a:pPr marL="0" indent="0">
              <a:buFont typeface="Arial" pitchFamily="34" charset="0"/>
              <a:buNone/>
            </a:pPr>
            <a:r>
              <a:rPr lang="en-US" b="1" baseline="0" dirty="0" smtClean="0"/>
              <a:t>Alternative Hypothesis: </a:t>
            </a:r>
            <a:r>
              <a:rPr lang="en-US" b="0" baseline="0" dirty="0" smtClean="0"/>
              <a:t>Organisms can only live so high on a rock or they run out of water.</a:t>
            </a:r>
          </a:p>
          <a:p>
            <a:pPr marL="0" indent="0">
              <a:buFont typeface="Arial" pitchFamily="34" charset="0"/>
              <a:buNone/>
            </a:pPr>
            <a:r>
              <a:rPr lang="en-US" b="1" baseline="0" dirty="0" smtClean="0"/>
              <a:t>Null Hypothesis: </a:t>
            </a:r>
            <a:r>
              <a:rPr lang="en-US" b="0" baseline="0" dirty="0" smtClean="0"/>
              <a:t>Where organisms live on a rock does not have to do with water limitations.</a:t>
            </a:r>
          </a:p>
          <a:p>
            <a:pPr marL="0" indent="0">
              <a:buFont typeface="Arial" pitchFamily="34" charset="0"/>
              <a:buNone/>
            </a:pPr>
            <a:endParaRPr lang="en-US" b="0" baseline="0" dirty="0" smtClean="0"/>
          </a:p>
          <a:p>
            <a:pPr marL="0" indent="0">
              <a:buFont typeface="Arial" pitchFamily="34" charset="0"/>
              <a:buNone/>
            </a:pPr>
            <a:r>
              <a:rPr lang="en-US" b="0" baseline="0" dirty="0" smtClean="0"/>
              <a:t>Note: there are multiple answers to this question.</a:t>
            </a:r>
          </a:p>
          <a:p>
            <a:pPr marL="0" indent="0">
              <a:buFont typeface="Arial" pitchFamily="34" charset="0"/>
              <a:buNone/>
            </a:pPr>
            <a:endParaRPr lang="en-US" b="0" baseline="0" dirty="0" smtClean="0"/>
          </a:p>
          <a:p>
            <a:pPr marL="0" indent="0">
              <a:buFont typeface="Arial" pitchFamily="34" charset="0"/>
              <a:buNone/>
            </a:pPr>
            <a:r>
              <a:rPr lang="en-US" b="0" baseline="0" dirty="0" smtClean="0"/>
              <a:t>Try and keep in mind that</a:t>
            </a:r>
          </a:p>
          <a:p>
            <a:pPr marL="228600" indent="-228600">
              <a:buFont typeface="Arial" pitchFamily="34" charset="0"/>
              <a:buAutoNum type="arabicParenBoth"/>
            </a:pPr>
            <a:r>
              <a:rPr lang="en-US" b="0" baseline="0" dirty="0" smtClean="0"/>
              <a:t>The hypothesis of interest becomes the alternative hypothesis.</a:t>
            </a:r>
          </a:p>
          <a:p>
            <a:pPr marL="228600" indent="-228600">
              <a:buFont typeface="Arial" pitchFamily="34" charset="0"/>
              <a:buAutoNum type="arabicParenBoth"/>
            </a:pPr>
            <a:r>
              <a:rPr lang="en-US" b="0" baseline="0" dirty="0" smtClean="0"/>
              <a:t>The null hypothesis is generally the opposite of the alternative.</a:t>
            </a:r>
          </a:p>
          <a:p>
            <a:pPr marL="0" indent="0">
              <a:buFont typeface="Arial" pitchFamily="34" charset="0"/>
              <a:buNone/>
            </a:pPr>
            <a:r>
              <a:rPr lang="en-US" b="0" baseline="0" dirty="0" smtClean="0">
                <a:sym typeface="Wingdings" panose="05000000000000000000" pitchFamily="2" charset="2"/>
              </a:rPr>
              <a:t>	Alternative: A is true.</a:t>
            </a:r>
          </a:p>
          <a:p>
            <a:pPr marL="0" indent="0">
              <a:buFont typeface="Arial" pitchFamily="34" charset="0"/>
              <a:buNone/>
            </a:pPr>
            <a:r>
              <a:rPr lang="en-US" b="0" baseline="0" dirty="0" smtClean="0">
                <a:sym typeface="Wingdings" panose="05000000000000000000" pitchFamily="2" charset="2"/>
              </a:rPr>
              <a:t>	Null: A is not true.</a:t>
            </a:r>
            <a:endParaRPr lang="en-US" b="1" baseline="0" dirty="0" smtClean="0"/>
          </a:p>
          <a:p>
            <a:pPr marL="685800" lvl="1" indent="-228600">
              <a:buFont typeface="Arial" pitchFamily="34" charset="0"/>
              <a:buAutoNum type="arabicParenBoth"/>
            </a:pPr>
            <a:endParaRPr lang="en-US" b="0" baseline="0" dirty="0" smtClean="0"/>
          </a:p>
          <a:p>
            <a:pPr marL="0" indent="0">
              <a:buFont typeface="Arial" pitchFamily="34" charset="0"/>
              <a:buNone/>
            </a:pPr>
            <a:endParaRPr lang="en-US" b="0"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1" dirty="0" smtClean="0"/>
              <a:t>Photo Credits this slide:</a:t>
            </a:r>
          </a:p>
          <a:p>
            <a:pPr marL="0" indent="0">
              <a:buFont typeface="Arial" pitchFamily="34" charset="0"/>
              <a:buNone/>
            </a:pPr>
            <a:r>
              <a:rPr lang="en-US" dirty="0" smtClean="0"/>
              <a:t>Rock</a:t>
            </a:r>
            <a:r>
              <a:rPr lang="en-US" baseline="0" dirty="0" smtClean="0"/>
              <a:t> intertidal. La Jolla Shores, La Jolla, California. Lynn Waterhouse.</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2002283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1" baseline="0" dirty="0" smtClean="0"/>
              <a:t>Main Points</a:t>
            </a:r>
            <a:endParaRPr lang="en-US" b="0" baseline="0" dirty="0" smtClean="0"/>
          </a:p>
          <a:p>
            <a:pPr marL="0" indent="0">
              <a:buFont typeface="Arial" pitchFamily="34" charset="0"/>
              <a:buNone/>
            </a:pPr>
            <a:r>
              <a:rPr lang="en-US" b="0" baseline="0" dirty="0" smtClean="0"/>
              <a:t>This is an additional photo for making observations, inference, and hypotheses with the class. This is an optional slide.</a:t>
            </a:r>
          </a:p>
          <a:p>
            <a:pPr marL="0" indent="0">
              <a:buFont typeface="Arial" pitchFamily="34" charset="0"/>
              <a:buNone/>
            </a:pPr>
            <a:endParaRPr lang="en-US" b="0" baseline="0" dirty="0" smtClean="0"/>
          </a:p>
          <a:p>
            <a:pPr marL="0" indent="0">
              <a:buFont typeface="Arial" pitchFamily="34" charset="0"/>
              <a:buNone/>
            </a:pPr>
            <a:r>
              <a:rPr lang="en-US" b="1" baseline="0" dirty="0" smtClean="0"/>
              <a:t>Example of observation, inference, and hypotheses:</a:t>
            </a:r>
          </a:p>
          <a:p>
            <a:pPr marL="0" indent="0">
              <a:buFont typeface="Arial" pitchFamily="34" charset="0"/>
              <a:buNone/>
            </a:pPr>
            <a:r>
              <a:rPr lang="en-US" b="1" baseline="0" dirty="0" smtClean="0"/>
              <a:t>Observation: </a:t>
            </a:r>
            <a:r>
              <a:rPr lang="en-US" b="0" baseline="0" dirty="0" smtClean="0"/>
              <a:t>The vegetation stops being green at a certain altitude on the mountain.</a:t>
            </a:r>
          </a:p>
          <a:p>
            <a:pPr marL="0" indent="0">
              <a:buFont typeface="Arial" pitchFamily="34" charset="0"/>
              <a:buNone/>
            </a:pPr>
            <a:r>
              <a:rPr lang="en-US" b="1" baseline="0" dirty="0" smtClean="0"/>
              <a:t>Inference: </a:t>
            </a:r>
            <a:r>
              <a:rPr lang="en-US" b="0" baseline="0" dirty="0" smtClean="0"/>
              <a:t>Maybe altitude limits where certain vegetation can grow.</a:t>
            </a:r>
          </a:p>
          <a:p>
            <a:pPr marL="0" indent="0">
              <a:buFont typeface="Arial" pitchFamily="34" charset="0"/>
              <a:buNone/>
            </a:pPr>
            <a:r>
              <a:rPr lang="en-US" b="1" baseline="0" dirty="0" smtClean="0"/>
              <a:t>Alternative hypothesis: </a:t>
            </a:r>
            <a:r>
              <a:rPr lang="en-US" b="0" baseline="0" dirty="0" smtClean="0"/>
              <a:t>Altitude limits where the green vegetation can grow.</a:t>
            </a:r>
          </a:p>
          <a:p>
            <a:pPr marL="0" indent="0">
              <a:buFont typeface="Arial" pitchFamily="34" charset="0"/>
              <a:buNone/>
            </a:pPr>
            <a:r>
              <a:rPr lang="en-US" b="1" baseline="0" dirty="0" smtClean="0"/>
              <a:t>Null hypothesis: </a:t>
            </a:r>
            <a:r>
              <a:rPr lang="en-US" b="0" baseline="0" dirty="0" smtClean="0"/>
              <a:t>Altitude does not effect where the green vegetation can grow.</a:t>
            </a:r>
          </a:p>
          <a:p>
            <a:pPr marL="0" indent="0">
              <a:buFont typeface="Arial" pitchFamily="34" charset="0"/>
              <a:buNone/>
            </a:pPr>
            <a:endParaRPr lang="en-US" b="0" baseline="0" dirty="0" smtClean="0"/>
          </a:p>
          <a:p>
            <a:pPr marL="0" indent="0">
              <a:buFont typeface="Arial" pitchFamily="34" charset="0"/>
              <a:buNone/>
            </a:pPr>
            <a:r>
              <a:rPr lang="en-US" b="0" baseline="0" dirty="0" smtClean="0"/>
              <a:t>Note: there are multiple answers to this question.</a:t>
            </a:r>
          </a:p>
          <a:p>
            <a:pPr marL="0" indent="0">
              <a:buFont typeface="Arial" pitchFamily="34" charset="0"/>
              <a:buNone/>
            </a:pPr>
            <a:endParaRPr lang="en-US" b="0" baseline="0" dirty="0" smtClean="0"/>
          </a:p>
          <a:p>
            <a:pPr marL="0" indent="0">
              <a:buFont typeface="Arial" pitchFamily="34" charset="0"/>
              <a:buNone/>
            </a:pPr>
            <a:r>
              <a:rPr lang="en-US" b="0" baseline="0" dirty="0" smtClean="0"/>
              <a:t>Try and keep in mind that</a:t>
            </a:r>
          </a:p>
          <a:p>
            <a:pPr marL="228600" indent="-228600">
              <a:buFont typeface="Arial" pitchFamily="34" charset="0"/>
              <a:buAutoNum type="arabicParenBoth"/>
            </a:pPr>
            <a:r>
              <a:rPr lang="en-US" b="0" baseline="0" dirty="0" smtClean="0"/>
              <a:t>The hypothesis of interest becomes the alternative hypothesis.</a:t>
            </a:r>
          </a:p>
          <a:p>
            <a:pPr marL="228600" indent="-228600">
              <a:buFont typeface="Arial" pitchFamily="34" charset="0"/>
              <a:buAutoNum type="arabicParenBoth"/>
            </a:pPr>
            <a:r>
              <a:rPr lang="en-US" b="0" baseline="0" dirty="0" smtClean="0"/>
              <a:t>The null hypothesis is generally the opposite of the alternative.</a:t>
            </a:r>
          </a:p>
          <a:p>
            <a:pPr marL="0" indent="0">
              <a:buFont typeface="Arial" pitchFamily="34" charset="0"/>
              <a:buNone/>
            </a:pPr>
            <a:r>
              <a:rPr lang="en-US" b="0" baseline="0" dirty="0" smtClean="0">
                <a:sym typeface="Wingdings" panose="05000000000000000000" pitchFamily="2" charset="2"/>
              </a:rPr>
              <a:t>	Alternative: A is true.</a:t>
            </a:r>
          </a:p>
          <a:p>
            <a:pPr marL="0" indent="0">
              <a:buFont typeface="Arial" pitchFamily="34" charset="0"/>
              <a:buNone/>
            </a:pPr>
            <a:r>
              <a:rPr lang="en-US" b="0" baseline="0" dirty="0" smtClean="0">
                <a:sym typeface="Wingdings" panose="05000000000000000000" pitchFamily="2" charset="2"/>
              </a:rPr>
              <a:t>	Null: A is not true.</a:t>
            </a:r>
            <a:endParaRPr lang="en-US" b="1" baseline="0" dirty="0" smtClean="0"/>
          </a:p>
          <a:p>
            <a:pPr marL="0" indent="0">
              <a:buFont typeface="Arial" pitchFamily="34" charset="0"/>
              <a:buNone/>
            </a:pPr>
            <a:endParaRPr lang="en-US" b="0" baseline="0" dirty="0" smtClean="0"/>
          </a:p>
          <a:p>
            <a:pPr marL="0" indent="0">
              <a:buFont typeface="Arial" pitchFamily="34" charset="0"/>
              <a:buNone/>
            </a:pPr>
            <a:endParaRPr lang="en-US" b="0"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1" dirty="0" smtClean="0"/>
              <a:t>Photo Credits this slide:</a:t>
            </a:r>
          </a:p>
          <a:p>
            <a:pPr marL="0" indent="0">
              <a:buFont typeface="Arial" pitchFamily="34" charset="0"/>
              <a:buNone/>
            </a:pPr>
            <a:r>
              <a:rPr lang="en-US" dirty="0" smtClean="0"/>
              <a:t>Crested</a:t>
            </a:r>
            <a:r>
              <a:rPr lang="en-US" baseline="0" dirty="0" smtClean="0"/>
              <a:t> Butte, Colorado. Dan </a:t>
            </a:r>
            <a:r>
              <a:rPr lang="en-US" baseline="0" dirty="0" err="1" smtClean="0"/>
              <a:t>Popa</a:t>
            </a:r>
            <a:r>
              <a:rPr lang="en-US"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35830043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Conclusions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Students understand that the scientific method is a simple extension of the process of making observations and inference.</a:t>
            </a:r>
            <a:r>
              <a:rPr lang="en-US" sz="1200" kern="1200" baseline="0" dirty="0" smtClean="0">
                <a:solidFill>
                  <a:schemeClr val="tx1"/>
                </a:solidFill>
                <a:effectLst/>
                <a:latin typeface="+mn-lt"/>
                <a:ea typeface="+mn-ea"/>
                <a:cs typeface="+mn-cs"/>
              </a:rPr>
              <a:t>  The scientific method has specific structure and steps involved.</a:t>
            </a:r>
            <a:endParaRPr lang="en-US"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Students </a:t>
            </a:r>
            <a:r>
              <a:rPr lang="en-US" sz="1200" kern="1200" dirty="0" smtClean="0">
                <a:solidFill>
                  <a:schemeClr val="tx1"/>
                </a:solidFill>
                <a:effectLst/>
                <a:latin typeface="+mn-lt"/>
                <a:ea typeface="+mn-ea"/>
                <a:cs typeface="+mn-cs"/>
              </a:rPr>
              <a:t>should now be familiar with the process of making observations and drawing inference from the world around them.</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Students should understand that statistical hypotheses have</a:t>
            </a:r>
            <a:r>
              <a:rPr lang="en-US" sz="1200" kern="1200" baseline="0" dirty="0" smtClean="0">
                <a:solidFill>
                  <a:schemeClr val="tx1"/>
                </a:solidFill>
                <a:effectLst/>
                <a:latin typeface="+mn-lt"/>
                <a:ea typeface="+mn-ea"/>
                <a:cs typeface="+mn-cs"/>
              </a:rPr>
              <a:t> two types: null and alternative. The alternative hypothesis is generally the one the scientist really cares about (relates to the original inference). The null hypothesis is typically the opposite of the alternative.  The specifics of the exact form that the null and alternative hypotheses take will be determined by the type of statistical test used.  The null and the alternative hypotheses must describe all possibilities</a:t>
            </a:r>
            <a:r>
              <a:rPr lang="en-US" sz="1200" kern="1200" baseline="0" dirty="0" smtClean="0">
                <a:solidFill>
                  <a:schemeClr val="tx1"/>
                </a:solidFill>
                <a:effectLst/>
                <a:latin typeface="+mn-lt"/>
                <a:ea typeface="+mn-ea"/>
                <a:cs typeface="+mn-cs"/>
              </a:rPr>
              <a:t>.</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Students now better understand the process behind the scientific method and are prepared to outline the steps of a basic scientific study with a statistical hypothesis.</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baseline="0" dirty="0" smtClean="0"/>
              <a:t>This PowerPoint should be followed with the PowerPoint on Introduction to Chi-square.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Photo</a:t>
            </a:r>
            <a:r>
              <a:rPr lang="en-US" sz="1200" b="1" kern="1200" baseline="0" dirty="0" smtClean="0">
                <a:solidFill>
                  <a:schemeClr val="tx1"/>
                </a:solidFill>
                <a:effectLst/>
                <a:latin typeface="+mn-lt"/>
                <a:ea typeface="+mn-ea"/>
                <a:cs typeface="+mn-cs"/>
              </a:rPr>
              <a:t> credit this slide:</a:t>
            </a:r>
            <a:endParaRPr lang="en-US" sz="1200" b="0" kern="1200" baseline="0" dirty="0" smtClean="0">
              <a:solidFill>
                <a:schemeClr val="tx1"/>
              </a:solidFill>
              <a:effectLst/>
              <a:latin typeface="+mn-lt"/>
              <a:ea typeface="+mn-ea"/>
              <a:cs typeface="+mn-cs"/>
            </a:endParaRPr>
          </a:p>
          <a:p>
            <a:r>
              <a:rPr lang="en-US" sz="1200" b="0" kern="1200" baseline="0" dirty="0" smtClean="0">
                <a:solidFill>
                  <a:schemeClr val="tx1"/>
                </a:solidFill>
                <a:effectLst/>
                <a:latin typeface="+mn-lt"/>
                <a:ea typeface="+mn-ea"/>
                <a:cs typeface="+mn-cs"/>
              </a:rPr>
              <a:t>Hot air balloon. Lynn Waterhouse.</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dirty="0" smtClean="0"/>
              <a:t>Introduction to Hypotheses</a:t>
            </a:r>
            <a:endParaRPr lang="en-US" sz="4800" dirty="0"/>
          </a:p>
        </p:txBody>
      </p:sp>
      <p:sp>
        <p:nvSpPr>
          <p:cNvPr id="7" name="Footer Placeholder 3"/>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8"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extLst>
      <p:ext uri="{BB962C8B-B14F-4D97-AF65-F5344CB8AC3E}">
        <p14:creationId xmlns:p14="http://schemas.microsoft.com/office/powerpoint/2010/main" val="2186891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learn about our world?</a:t>
            </a:r>
            <a:endParaRPr lang="en-US" dirty="0"/>
          </a:p>
        </p:txBody>
      </p:sp>
      <p:sp>
        <p:nvSpPr>
          <p:cNvPr id="3" name="Content Placeholder 2"/>
          <p:cNvSpPr>
            <a:spLocks noGrp="1"/>
          </p:cNvSpPr>
          <p:nvPr>
            <p:ph idx="1"/>
          </p:nvPr>
        </p:nvSpPr>
        <p:spPr/>
        <p:txBody>
          <a:bodyPr>
            <a:normAutofit/>
          </a:bodyPr>
          <a:lstStyle/>
          <a:p>
            <a:pPr marL="114300" indent="0">
              <a:buNone/>
            </a:pPr>
            <a:r>
              <a:rPr lang="en-US" sz="3200" b="1" dirty="0" smtClean="0">
                <a:solidFill>
                  <a:schemeClr val="accent5"/>
                </a:solidFill>
              </a:rPr>
              <a:t>Observation/Description</a:t>
            </a:r>
          </a:p>
          <a:p>
            <a:pPr marL="114300" indent="0">
              <a:buNone/>
            </a:pPr>
            <a:r>
              <a:rPr lang="en-US" sz="3200" b="1" dirty="0" smtClean="0">
                <a:solidFill>
                  <a:schemeClr val="accent5"/>
                </a:solidFill>
              </a:rPr>
              <a:t>Inference</a:t>
            </a:r>
            <a:endParaRPr lang="en-US" sz="3200" dirty="0"/>
          </a:p>
        </p:txBody>
      </p:sp>
      <p:pic>
        <p:nvPicPr>
          <p:cNvPr id="3074" name="Picture 2" descr="http://2.bp.blogspot.com/-kBkVN74Qrpg/UPJTKhCQI6I/AAAAAAAAPzU/MfCAuH6HC9k/s1600/IMG_8354.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51102" y="3234074"/>
            <a:ext cx="4755937" cy="316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925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Structure of Hypotheses</a:t>
            </a:r>
            <a:endParaRPr lang="en-US" dirty="0"/>
          </a:p>
        </p:txBody>
      </p:sp>
      <p:sp>
        <p:nvSpPr>
          <p:cNvPr id="3" name="Content Placeholder 2"/>
          <p:cNvSpPr>
            <a:spLocks noGrp="1"/>
          </p:cNvSpPr>
          <p:nvPr>
            <p:ph idx="1"/>
          </p:nvPr>
        </p:nvSpPr>
        <p:spPr/>
        <p:txBody>
          <a:bodyPr>
            <a:normAutofit/>
          </a:bodyPr>
          <a:lstStyle/>
          <a:p>
            <a:pPr marL="114300" indent="0">
              <a:buNone/>
            </a:pPr>
            <a:r>
              <a:rPr lang="en-US" sz="3200" dirty="0" smtClean="0"/>
              <a:t>Based on observations</a:t>
            </a:r>
          </a:p>
          <a:p>
            <a:pPr marL="114300" indent="0">
              <a:buNone/>
            </a:pPr>
            <a:endParaRPr lang="en-US" sz="3200" dirty="0" smtClean="0"/>
          </a:p>
          <a:p>
            <a:pPr marL="114300" indent="0">
              <a:buNone/>
            </a:pPr>
            <a:r>
              <a:rPr lang="en-US" sz="3200" dirty="0" smtClean="0"/>
              <a:t>Testable</a:t>
            </a:r>
          </a:p>
          <a:p>
            <a:pPr marL="114300" indent="0">
              <a:buNone/>
            </a:pPr>
            <a:endParaRPr lang="en-US" sz="3200" dirty="0"/>
          </a:p>
          <a:p>
            <a:pPr marL="114300" indent="0">
              <a:buNone/>
            </a:pPr>
            <a:r>
              <a:rPr lang="en-US" sz="3200" dirty="0" smtClean="0"/>
              <a:t>Repeatable</a:t>
            </a:r>
          </a:p>
          <a:p>
            <a:pPr marL="114300" indent="0">
              <a:buNone/>
            </a:pPr>
            <a:endParaRPr lang="en-US" sz="3200" dirty="0"/>
          </a:p>
          <a:p>
            <a:pPr marL="114300" indent="0">
              <a:buNone/>
            </a:pPr>
            <a:endParaRPr lang="en-US" sz="3200" dirty="0"/>
          </a:p>
        </p:txBody>
      </p:sp>
    </p:spTree>
    <p:extLst>
      <p:ext uri="{BB962C8B-B14F-4D97-AF65-F5344CB8AC3E}">
        <p14:creationId xmlns:p14="http://schemas.microsoft.com/office/powerpoint/2010/main" val="41871498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Making Hypotheses</a:t>
            </a:r>
            <a:endParaRPr lang="en-US" dirty="0"/>
          </a:p>
        </p:txBody>
      </p:sp>
      <p:sp>
        <p:nvSpPr>
          <p:cNvPr id="3" name="Content Placeholder 2"/>
          <p:cNvSpPr>
            <a:spLocks noGrp="1"/>
          </p:cNvSpPr>
          <p:nvPr>
            <p:ph idx="1"/>
          </p:nvPr>
        </p:nvSpPr>
        <p:spPr/>
        <p:txBody>
          <a:bodyPr>
            <a:normAutofit/>
          </a:bodyPr>
          <a:lstStyle/>
          <a:p>
            <a:pPr marL="114300" indent="0">
              <a:buNone/>
            </a:pPr>
            <a:r>
              <a:rPr lang="en-US" sz="3200" b="1" dirty="0" smtClean="0">
                <a:solidFill>
                  <a:schemeClr val="accent5"/>
                </a:solidFill>
              </a:rPr>
              <a:t>Observation/Description</a:t>
            </a:r>
          </a:p>
          <a:p>
            <a:pPr marL="114300" indent="0">
              <a:buNone/>
            </a:pPr>
            <a:r>
              <a:rPr lang="en-US" sz="3200" b="1" dirty="0" smtClean="0">
                <a:solidFill>
                  <a:schemeClr val="accent5"/>
                </a:solidFill>
              </a:rPr>
              <a:t>Inference</a:t>
            </a:r>
          </a:p>
          <a:p>
            <a:pPr marL="114300" indent="0">
              <a:buNone/>
            </a:pPr>
            <a:r>
              <a:rPr lang="en-US" sz="3200" b="1" dirty="0" smtClean="0">
                <a:solidFill>
                  <a:schemeClr val="accent5"/>
                </a:solidFill>
              </a:rPr>
              <a:t>Hypotheses</a:t>
            </a:r>
            <a:endParaRPr lang="en-US" sz="32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7729" y="2092568"/>
            <a:ext cx="3152042" cy="4202723"/>
          </a:xfrm>
          <a:prstGeom prst="rect">
            <a:avLst/>
          </a:prstGeom>
        </p:spPr>
      </p:pic>
    </p:spTree>
    <p:extLst>
      <p:ext uri="{BB962C8B-B14F-4D97-AF65-F5344CB8AC3E}">
        <p14:creationId xmlns:p14="http://schemas.microsoft.com/office/powerpoint/2010/main" val="757255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Hypotheses</a:t>
            </a:r>
            <a:endParaRPr lang="en-US" dirty="0"/>
          </a:p>
        </p:txBody>
      </p:sp>
      <p:sp>
        <p:nvSpPr>
          <p:cNvPr id="3" name="Content Placeholder 2"/>
          <p:cNvSpPr>
            <a:spLocks noGrp="1"/>
          </p:cNvSpPr>
          <p:nvPr>
            <p:ph idx="1"/>
          </p:nvPr>
        </p:nvSpPr>
        <p:spPr/>
        <p:txBody>
          <a:bodyPr>
            <a:normAutofit/>
          </a:bodyPr>
          <a:lstStyle/>
          <a:p>
            <a:r>
              <a:rPr lang="en-US" sz="2400" dirty="0" smtClean="0"/>
              <a:t>Statistical hypotheses are hypotheses which can be evaluated by conducting a statistical test.</a:t>
            </a:r>
          </a:p>
          <a:p>
            <a:r>
              <a:rPr lang="en-US" sz="2400" dirty="0" smtClean="0"/>
              <a:t>What you are interested in becomes the alternate hypothesis.</a:t>
            </a:r>
          </a:p>
          <a:p>
            <a:r>
              <a:rPr lang="en-US" sz="2400" dirty="0" smtClean="0"/>
              <a:t>The opposite statement is the null hypothesis.</a:t>
            </a:r>
          </a:p>
          <a:p>
            <a:endParaRPr lang="en-US" sz="2400" dirty="0" smtClean="0"/>
          </a:p>
          <a:p>
            <a:pPr marL="0" indent="0">
              <a:buNone/>
            </a:pPr>
            <a:endParaRPr lang="en-US" sz="2400" dirty="0"/>
          </a:p>
        </p:txBody>
      </p:sp>
      <p:pic>
        <p:nvPicPr>
          <p:cNvPr id="4" name="Picture 2" descr="http://2.bp.blogspot.com/-kBkVN74Qrpg/UPJTKhCQI6I/AAAAAAAAPzU/MfCAuH6HC9k/s1600/IMG_8354.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43863" y="3562350"/>
            <a:ext cx="4263176" cy="2840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20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Hypotheses</a:t>
            </a:r>
            <a:endParaRPr lang="en-US" dirty="0"/>
          </a:p>
        </p:txBody>
      </p:sp>
      <p:sp>
        <p:nvSpPr>
          <p:cNvPr id="3" name="Content Placeholder 2"/>
          <p:cNvSpPr>
            <a:spLocks noGrp="1"/>
          </p:cNvSpPr>
          <p:nvPr>
            <p:ph idx="1"/>
          </p:nvPr>
        </p:nvSpPr>
        <p:spPr/>
        <p:txBody>
          <a:bodyPr>
            <a:normAutofit/>
          </a:bodyPr>
          <a:lstStyle/>
          <a:p>
            <a:r>
              <a:rPr lang="en-US" sz="2800" dirty="0" smtClean="0"/>
              <a:t>We are interested in why seals are on the beach. We think it may have to do with sharks.</a:t>
            </a:r>
          </a:p>
          <a:p>
            <a:pPr marL="0" indent="0">
              <a:buNone/>
            </a:pPr>
            <a:r>
              <a:rPr lang="en-US" sz="2800" dirty="0" smtClean="0"/>
              <a:t>Alternate hypothesis?		Null hypothesis?</a:t>
            </a:r>
          </a:p>
          <a:p>
            <a:pPr marL="0" indent="0">
              <a:buNone/>
            </a:pPr>
            <a:endParaRPr lang="en-US" sz="2800" dirty="0"/>
          </a:p>
        </p:txBody>
      </p:sp>
      <p:pic>
        <p:nvPicPr>
          <p:cNvPr id="4" name="Picture 2" descr="http://2.bp.blogspot.com/-kBkVN74Qrpg/UPJTKhCQI6I/AAAAAAAAPzU/MfCAuH6HC9k/s1600/IMG_8354.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51102" y="3234074"/>
            <a:ext cx="4755937" cy="316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81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Hypotheses</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t>This is the rocky intertidal.</a:t>
            </a:r>
          </a:p>
          <a:p>
            <a:pPr marL="0" indent="0">
              <a:buNone/>
            </a:pPr>
            <a:r>
              <a:rPr lang="en-US" sz="2800" dirty="0" smtClean="0"/>
              <a:t>Observations? 			Inference?</a:t>
            </a:r>
          </a:p>
          <a:p>
            <a:pPr marL="0" indent="0">
              <a:buNone/>
            </a:pPr>
            <a:r>
              <a:rPr lang="en-US" sz="2800" dirty="0" smtClean="0"/>
              <a:t>Alternate hypothesis?		Null hypothesis?</a:t>
            </a:r>
          </a:p>
          <a:p>
            <a:pPr marL="0" indent="0">
              <a:buNone/>
            </a:pPr>
            <a:endParaRPr lang="en-US" sz="2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7583" y="3341076"/>
            <a:ext cx="4091823" cy="3068867"/>
          </a:xfrm>
          <a:prstGeom prst="rect">
            <a:avLst/>
          </a:prstGeom>
        </p:spPr>
      </p:pic>
    </p:spTree>
    <p:extLst>
      <p:ext uri="{BB962C8B-B14F-4D97-AF65-F5344CB8AC3E}">
        <p14:creationId xmlns:p14="http://schemas.microsoft.com/office/powerpoint/2010/main" val="42946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Hypotheses</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t>This is part of the Rocky Mountains.</a:t>
            </a:r>
          </a:p>
          <a:p>
            <a:pPr marL="0" indent="0">
              <a:buNone/>
            </a:pPr>
            <a:r>
              <a:rPr lang="en-US" sz="2800" dirty="0" smtClean="0"/>
              <a:t>Observations? 			Inference?</a:t>
            </a:r>
          </a:p>
          <a:p>
            <a:pPr marL="0" indent="0">
              <a:buNone/>
            </a:pPr>
            <a:r>
              <a:rPr lang="en-US" sz="2800" dirty="0" smtClean="0"/>
              <a:t>Alternate hypothesis?		Null hypothesis?</a:t>
            </a:r>
          </a:p>
          <a:p>
            <a:pPr marL="0" indent="0">
              <a:buNone/>
            </a:pPr>
            <a:endParaRPr lang="en-US" sz="2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1143" y="3297115"/>
            <a:ext cx="4185138" cy="3138854"/>
          </a:xfrm>
          <a:prstGeom prst="rect">
            <a:avLst/>
          </a:prstGeom>
        </p:spPr>
      </p:pic>
    </p:spTree>
    <p:extLst>
      <p:ext uri="{BB962C8B-B14F-4D97-AF65-F5344CB8AC3E}">
        <p14:creationId xmlns:p14="http://schemas.microsoft.com/office/powerpoint/2010/main" val="135090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2410968"/>
          </a:xfrm>
          <a:solidFill>
            <a:schemeClr val="bg1">
              <a:alpha val="53000"/>
            </a:schemeClr>
          </a:solidFill>
        </p:spPr>
        <p:txBody>
          <a:bodyPr>
            <a:noAutofit/>
          </a:bodyPr>
          <a:lstStyle/>
          <a:p>
            <a:pPr marL="0" indent="0" algn="ctr">
              <a:buNone/>
            </a:pPr>
            <a:r>
              <a:rPr lang="en-US" sz="2800" b="1" dirty="0" smtClean="0"/>
              <a:t>The scientific process involves the steps of making observations, formulating hypotheses, turning those hypotheses into statistical ones and then testing them.</a:t>
            </a:r>
          </a:p>
          <a:p>
            <a:pPr marL="0" indent="0" algn="ctr">
              <a:buNone/>
            </a:pPr>
            <a:endParaRPr lang="en-US" sz="2800" b="1" dirty="0"/>
          </a:p>
          <a:p>
            <a:pPr marL="0" indent="0" algn="ctr">
              <a:buNone/>
            </a:pPr>
            <a:endParaRPr lang="en-US" dirty="0"/>
          </a:p>
          <a:p>
            <a:pPr marL="0" indent="0" algn="ctr">
              <a:buNone/>
            </a:pP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8351</TotalTime>
  <Words>2108</Words>
  <Application>Microsoft Office PowerPoint</Application>
  <PresentationFormat>On-screen Show (4:3)</PresentationFormat>
  <Paragraphs>225</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Georgia</vt:lpstr>
      <vt:lpstr>Wingdings</vt:lpstr>
      <vt:lpstr>Wingdings 2</vt:lpstr>
      <vt:lpstr>SCC</vt:lpstr>
      <vt:lpstr>Introduction to Hypotheses</vt:lpstr>
      <vt:lpstr>How do we learn about our world?</vt:lpstr>
      <vt:lpstr>Basic Structure of Hypotheses</vt:lpstr>
      <vt:lpstr>Practice Making Hypotheses</vt:lpstr>
      <vt:lpstr>Statistical Hypotheses</vt:lpstr>
      <vt:lpstr>Statistical Hypotheses</vt:lpstr>
      <vt:lpstr>Statistical Hypotheses</vt:lpstr>
      <vt:lpstr>Statistical Hypotheses</vt:lpstr>
      <vt:lpstr>Conclusions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Lynn Waterhouse</cp:lastModifiedBy>
  <cp:revision>108</cp:revision>
  <cp:lastPrinted>2011-07-11T02:33:14Z</cp:lastPrinted>
  <dcterms:created xsi:type="dcterms:W3CDTF">2011-06-23T20:06:11Z</dcterms:created>
  <dcterms:modified xsi:type="dcterms:W3CDTF">2014-11-29T01:14:32Z</dcterms:modified>
</cp:coreProperties>
</file>