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8"/>
  </p:notesMasterIdLst>
  <p:sldIdLst>
    <p:sldId id="259" r:id="rId2"/>
    <p:sldId id="260" r:id="rId3"/>
    <p:sldId id="261" r:id="rId4"/>
    <p:sldId id="289" r:id="rId5"/>
    <p:sldId id="288" r:id="rId6"/>
    <p:sldId id="262" r:id="rId7"/>
    <p:sldId id="281" r:id="rId8"/>
    <p:sldId id="284" r:id="rId9"/>
    <p:sldId id="283" r:id="rId10"/>
    <p:sldId id="290" r:id="rId11"/>
    <p:sldId id="291" r:id="rId12"/>
    <p:sldId id="286" r:id="rId13"/>
    <p:sldId id="287" r:id="rId14"/>
    <p:sldId id="292" r:id="rId15"/>
    <p:sldId id="282" r:id="rId16"/>
    <p:sldId id="258"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9" autoAdjust="0"/>
    <p:restoredTop sz="53325" autoAdjust="0"/>
  </p:normalViewPr>
  <p:slideViewPr>
    <p:cSldViewPr snapToGrid="0" snapToObjects="1">
      <p:cViewPr varScale="1">
        <p:scale>
          <a:sx n="44" d="100"/>
          <a:sy n="44" d="100"/>
        </p:scale>
        <p:origin x="230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11/29/2014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1" dirty="0" smtClean="0"/>
              <a:t>Authors: </a:t>
            </a:r>
            <a:r>
              <a:rPr lang="en-US" dirty="0" smtClean="0"/>
              <a:t>Lynn Waterhouse, Scripps Institution of Oceanography; Joanne “JJ” Johnson, Kearny SCT, San Diego Unified District.</a:t>
            </a:r>
          </a:p>
          <a:p>
            <a:pPr eaLnBrk="1" hangingPunct="1">
              <a:spcBef>
                <a:spcPct val="0"/>
              </a:spcBef>
              <a:buFontTx/>
              <a:buAutoNum type="arabicPeriod"/>
            </a:pPr>
            <a:endParaRPr lang="en-US" dirty="0" smtClean="0"/>
          </a:p>
          <a:p>
            <a:pPr eaLnBrk="1" hangingPunct="1">
              <a:spcBef>
                <a:spcPct val="0"/>
              </a:spcBef>
            </a:pPr>
            <a:r>
              <a:rPr lang="en-US" b="1" dirty="0" smtClean="0"/>
              <a:t>Why:</a:t>
            </a:r>
          </a:p>
          <a:p>
            <a:pPr eaLnBrk="1" hangingPunct="1">
              <a:spcBef>
                <a:spcPct val="0"/>
              </a:spcBef>
            </a:pPr>
            <a:r>
              <a:rPr lang="en-US" dirty="0" smtClean="0"/>
              <a:t>If</a:t>
            </a:r>
            <a:r>
              <a:rPr lang="en-US" baseline="0" dirty="0" smtClean="0"/>
              <a:t> one wishes to quantify a feature of a population or habitat, there are two methods of counting that can be used: census and sampling.  In a census every individual is counted to quantify the feature or interest, whereas </a:t>
            </a:r>
            <a:r>
              <a:rPr lang="en-US" baseline="0" dirty="0" smtClean="0"/>
              <a:t>in a sample only a </a:t>
            </a:r>
            <a:r>
              <a:rPr lang="en-US" baseline="0" dirty="0" smtClean="0"/>
              <a:t>representative subset of the population is tabulated and used to estimate the total.   If a sample is used it is important that the sample is representative of the population of interest.  If a sample is representative we call it unbiased.  </a:t>
            </a:r>
            <a:r>
              <a:rPr lang="en-US" dirty="0" smtClean="0"/>
              <a:t>Understanding how and why sampling is done lays a foundation for understanding how science</a:t>
            </a:r>
            <a:r>
              <a:rPr lang="en-US" baseline="0" dirty="0" smtClean="0"/>
              <a:t> is done</a:t>
            </a:r>
            <a:r>
              <a:rPr lang="en-US" dirty="0" smtClean="0"/>
              <a:t>.</a:t>
            </a:r>
          </a:p>
          <a:p>
            <a:pPr eaLnBrk="1" hangingPunct="1">
              <a:spcBef>
                <a:spcPct val="0"/>
              </a:spcBef>
            </a:pPr>
            <a:endParaRPr lang="en-US" dirty="0" smtClean="0"/>
          </a:p>
          <a:p>
            <a:pPr eaLnBrk="1" hangingPunct="1">
              <a:spcBef>
                <a:spcPct val="0"/>
              </a:spcBef>
            </a:pPr>
            <a:r>
              <a:rPr lang="en-US" b="1" dirty="0" smtClean="0"/>
              <a:t>Summary:</a:t>
            </a:r>
          </a:p>
          <a:p>
            <a:pPr marL="0" marR="0" indent="0" algn="l" defTabSz="914400" rtl="0" eaLnBrk="1" fontAlgn="auto" latinLnBrk="0" hangingPunct="1">
              <a:lnSpc>
                <a:spcPct val="100000"/>
              </a:lnSpc>
              <a:spcBef>
                <a:spcPct val="0"/>
              </a:spcBef>
              <a:spcAft>
                <a:spcPts val="0"/>
              </a:spcAft>
              <a:buClrTx/>
              <a:buSzTx/>
              <a:buFontTx/>
              <a:buNone/>
              <a:tabLst/>
              <a:defRPr/>
            </a:pPr>
            <a:r>
              <a:rPr lang="en-US" dirty="0" smtClean="0"/>
              <a:t>This first PowerPoint introduces</a:t>
            </a:r>
            <a:r>
              <a:rPr lang="en-US" baseline="0" dirty="0" smtClean="0"/>
              <a:t> the concepts of census, sampling, random sampling, and convenience sampling.  Here we will also go over the use of quadrat sampling for estimating density and total abundance.</a:t>
            </a:r>
          </a:p>
          <a:p>
            <a:pPr marL="0" marR="0" indent="0" algn="l" defTabSz="914400" rtl="0" eaLnBrk="1" fontAlgn="auto" latinLnBrk="0" hangingPunct="1">
              <a:lnSpc>
                <a:spcPct val="100000"/>
              </a:lnSpc>
              <a:spcBef>
                <a:spcPct val="0"/>
              </a:spcBef>
              <a:spcAft>
                <a:spcPts val="0"/>
              </a:spcAft>
              <a:buClrTx/>
              <a:buSzTx/>
              <a:buFontTx/>
              <a:buNone/>
              <a:tabLst/>
              <a:defRPr/>
            </a:pPr>
            <a:r>
              <a:rPr lang="en-US" baseline="0" dirty="0" smtClean="0"/>
              <a:t>Students will be introduced to censuses and samples. They will learn that a census is when every individual is counted. They will become familiar with limitations of doing a census (expensive, time consuming, difficult with highly mobile species, difficult with cryptic species, etc.).  Students will learn that in order for a sample to be useful it needs to be representative of the population of interest.  A powerful type of sampling is random sampling, in which every individual in the population has an equal probability of being sampled.  Students will be introduced to quadrat sampling, a method of producing a random sample in which quadrats are placed randomly throughout the habitat and then the objects falling within the quadrat are counted. Students will learn how to calculate density, abundance, mean, and standard deviation. Students should be familiar with how to calculate areas before this lesson.</a:t>
            </a:r>
          </a:p>
          <a:p>
            <a:pPr marL="0" marR="0" indent="0" algn="l" defTabSz="914400" rtl="0" eaLnBrk="1" fontAlgn="auto" latinLnBrk="0" hangingPunct="1">
              <a:lnSpc>
                <a:spcPct val="100000"/>
              </a:lnSpc>
              <a:spcBef>
                <a:spcPct val="0"/>
              </a:spcBef>
              <a:spcAft>
                <a:spcPts val="0"/>
              </a:spcAft>
              <a:buClrTx/>
              <a:buSzTx/>
              <a:buFontTx/>
              <a:buNone/>
              <a:tabLst/>
              <a:defRPr/>
            </a:pPr>
            <a:endParaRPr lang="en-US" dirty="0" smtClean="0"/>
          </a:p>
          <a:p>
            <a:r>
              <a:rPr lang="en-US" b="1" dirty="0" smtClean="0"/>
              <a:t>Take-Home Messages:</a:t>
            </a:r>
          </a:p>
          <a:p>
            <a:pPr marL="171450" indent="-171450">
              <a:buFont typeface="Calibri" pitchFamily="34" charset="0"/>
              <a:buChar char="‒"/>
            </a:pPr>
            <a:r>
              <a:rPr lang="en-US" b="0" dirty="0" smtClean="0"/>
              <a:t>A</a:t>
            </a:r>
            <a:r>
              <a:rPr lang="en-US" b="0" baseline="0" dirty="0" smtClean="0"/>
              <a:t> census is when every individual of the population is counted.</a:t>
            </a:r>
          </a:p>
          <a:p>
            <a:pPr marL="171450" indent="-171450">
              <a:buFont typeface="Calibri" pitchFamily="34" charset="0"/>
              <a:buChar char="‒"/>
            </a:pPr>
            <a:r>
              <a:rPr lang="en-US" b="0" baseline="0" dirty="0" smtClean="0"/>
              <a:t>A sample is when a representative subset of the population is used to get an estimate at the population level.</a:t>
            </a:r>
          </a:p>
          <a:p>
            <a:pPr marL="171450" indent="-171450">
              <a:buFont typeface="Calibri" pitchFamily="34" charset="0"/>
              <a:buChar char="‒"/>
            </a:pPr>
            <a:r>
              <a:rPr lang="en-US" b="0" baseline="0" dirty="0" smtClean="0"/>
              <a:t>A convenience sample is a sample in which the selection criterion is not random.  The results from a convenience sample can be biased.</a:t>
            </a:r>
          </a:p>
          <a:p>
            <a:pPr marL="171450" indent="-171450">
              <a:buFont typeface="Calibri" pitchFamily="34" charset="0"/>
              <a:buChar char="‒"/>
            </a:pPr>
            <a:r>
              <a:rPr lang="en-US" b="0" baseline="0" dirty="0" smtClean="0"/>
              <a:t>Random sample is a sample that is selected at random from the entire population, such that every object in the population has an equal chance of being selected. This means the random sample will be representative of the entire population.</a:t>
            </a:r>
          </a:p>
          <a:p>
            <a:pPr marL="171450" indent="-171450">
              <a:buFont typeface="Calibri" pitchFamily="34" charset="0"/>
              <a:buChar char="‒"/>
            </a:pPr>
            <a:r>
              <a:rPr lang="en-US" b="0" baseline="0" dirty="0" smtClean="0"/>
              <a:t>Quadrat sampling is a method of sampling in which defined shapes are used to sample the entire population.  Typically a quadrat is a square shape, which is placed at random into the area of interest.  </a:t>
            </a:r>
          </a:p>
          <a:p>
            <a:pPr marL="171450" indent="-171450">
              <a:buFont typeface="Calibri" pitchFamily="34" charset="0"/>
              <a:buChar char="‒"/>
            </a:pPr>
            <a:r>
              <a:rPr lang="en-US" b="0" baseline="0" dirty="0" smtClean="0"/>
              <a:t>Population abundance is the total number of individuals in the population.</a:t>
            </a:r>
          </a:p>
          <a:p>
            <a:pPr marL="171450" indent="-171450">
              <a:buFont typeface="Calibri" pitchFamily="34" charset="0"/>
              <a:buChar char="‒"/>
            </a:pPr>
            <a:r>
              <a:rPr lang="en-US" b="0" baseline="0" dirty="0" smtClean="0"/>
              <a:t>Population density is the number of individuals per unit of area for the entire area spanned by a population.</a:t>
            </a:r>
            <a:r>
              <a:rPr lang="en-US" dirty="0" smtClean="0"/>
              <a:t/>
            </a:r>
            <a:br>
              <a:rPr lang="en-US" dirty="0" smtClean="0"/>
            </a:br>
            <a:endParaRPr lang="en-US" dirty="0" smtClean="0"/>
          </a:p>
          <a:p>
            <a:pPr eaLnBrk="1" hangingPunct="1">
              <a:spcBef>
                <a:spcPct val="0"/>
              </a:spcBef>
            </a:pPr>
            <a:r>
              <a:rPr lang="en-US" b="1" dirty="0" smtClean="0"/>
              <a:t>Photo Credits this slide:</a:t>
            </a:r>
          </a:p>
          <a:p>
            <a:pPr eaLnBrk="1" hangingPunct="1">
              <a:spcBef>
                <a:spcPct val="0"/>
              </a:spcBef>
            </a:pPr>
            <a:r>
              <a:rPr lang="en-US" dirty="0" smtClean="0"/>
              <a:t>Colony</a:t>
            </a:r>
            <a:r>
              <a:rPr lang="en-US" baseline="0" dirty="0" smtClean="0"/>
              <a:t> of marine iguanas from Galapagos Islands, </a:t>
            </a:r>
            <a:r>
              <a:rPr lang="en-US" dirty="0" smtClean="0"/>
              <a:t>image copyright 2005,</a:t>
            </a:r>
            <a:r>
              <a:rPr lang="en-US" baseline="0" dirty="0" smtClean="0"/>
              <a:t> </a:t>
            </a:r>
            <a:r>
              <a:rPr lang="en-US" dirty="0" smtClean="0"/>
              <a:t>Arthur Morris/BIRDS AS ART, http://www.birdsasart.com/bn180.htm</a:t>
            </a:r>
          </a:p>
          <a:p>
            <a:endParaRPr lang="en-US" dirty="0" smtClean="0"/>
          </a:p>
          <a:p>
            <a:r>
              <a:rPr lang="en-US" b="1" dirty="0" smtClean="0"/>
              <a:t>Websites Used:</a:t>
            </a:r>
          </a:p>
          <a:p>
            <a:endParaRPr lang="en-US" dirty="0" smtClean="0"/>
          </a:p>
          <a:p>
            <a:pPr eaLnBrk="1" hangingPunct="1">
              <a:spcBef>
                <a:spcPct val="0"/>
              </a:spcBef>
            </a:pPr>
            <a:r>
              <a:rPr lang="en-US" b="1" dirty="0" smtClean="0"/>
              <a:t>Context for Use:</a:t>
            </a:r>
          </a:p>
          <a:p>
            <a:pPr eaLnBrk="1" hangingPunct="1">
              <a:spcBef>
                <a:spcPct val="0"/>
              </a:spcBef>
            </a:pPr>
            <a:r>
              <a:rPr lang="en-US" dirty="0" smtClean="0"/>
              <a:t>This curriculum was designed for use in both</a:t>
            </a:r>
            <a:r>
              <a:rPr lang="en-US" baseline="0" dirty="0" smtClean="0"/>
              <a:t> a </a:t>
            </a:r>
            <a:r>
              <a:rPr lang="en-US" dirty="0" smtClean="0"/>
              <a:t> 10</a:t>
            </a:r>
            <a:r>
              <a:rPr lang="en-US" baseline="30000" dirty="0" smtClean="0"/>
              <a:t>th</a:t>
            </a:r>
            <a:r>
              <a:rPr lang="en-US" dirty="0" smtClean="0"/>
              <a:t> grade Advanced</a:t>
            </a:r>
            <a:r>
              <a:rPr lang="en-US" baseline="0" dirty="0" smtClean="0"/>
              <a:t> </a:t>
            </a:r>
            <a:r>
              <a:rPr lang="en-US" dirty="0" smtClean="0"/>
              <a:t>Biology and 11</a:t>
            </a:r>
            <a:r>
              <a:rPr lang="en-US" baseline="30000" dirty="0" smtClean="0"/>
              <a:t>th</a:t>
            </a:r>
            <a:r>
              <a:rPr lang="en-US" dirty="0" smtClean="0"/>
              <a:t> grade AP Biology classroom in San Diego, CA, but can also be used in AP Environmental Science classes in the same district. </a:t>
            </a:r>
          </a:p>
          <a:p>
            <a:pPr eaLnBrk="1" hangingPunct="1">
              <a:spcBef>
                <a:spcPct val="0"/>
              </a:spcBef>
            </a:pPr>
            <a:endParaRPr lang="en-US" dirty="0" smtClean="0"/>
          </a:p>
          <a:p>
            <a:pPr eaLnBrk="1" hangingPunct="1">
              <a:spcBef>
                <a:spcPct val="0"/>
              </a:spcBef>
            </a:pPr>
            <a:r>
              <a:rPr lang="en-US" b="1" dirty="0" smtClean="0"/>
              <a:t>Misconceptions:</a:t>
            </a:r>
            <a:endParaRPr lang="en-US" baseline="0" dirty="0" smtClean="0"/>
          </a:p>
          <a:p>
            <a:pPr marL="171450" indent="-171450">
              <a:buFontTx/>
              <a:buChar char="-"/>
            </a:pPr>
            <a:r>
              <a:rPr lang="en-US" baseline="0" dirty="0" smtClean="0"/>
              <a:t>Data that comes from samples has no meaningful theory and reasoning behind it.</a:t>
            </a:r>
          </a:p>
          <a:p>
            <a:pPr marL="171450" indent="-171450">
              <a:buFontTx/>
              <a:buChar char="-"/>
            </a:pPr>
            <a:r>
              <a:rPr lang="en-US" baseline="0" dirty="0" smtClean="0"/>
              <a:t>Random and chaotic are the same thing.</a:t>
            </a:r>
          </a:p>
          <a:p>
            <a:pPr marL="171450" indent="-171450">
              <a:buFontTx/>
              <a:buChar char="-"/>
            </a:pPr>
            <a:r>
              <a:rPr lang="en-US" baseline="0" dirty="0" smtClean="0"/>
              <a:t>All sampling methods will lead to the same result.</a:t>
            </a:r>
          </a:p>
          <a:p>
            <a:pPr marL="171450" indent="-171450">
              <a:buFontTx/>
              <a:buChar char="-"/>
            </a:pPr>
            <a:r>
              <a:rPr lang="en-US" baseline="0" dirty="0" smtClean="0"/>
              <a:t>One does not need to spend time planning a sampling design.</a:t>
            </a:r>
            <a:endParaRPr lang="en-US" dirty="0" smtClean="0"/>
          </a:p>
          <a:p>
            <a:pPr eaLnBrk="1" hangingPunct="1">
              <a:spcBef>
                <a:spcPct val="0"/>
              </a:spcBef>
            </a:pPr>
            <a:endParaRPr lang="en-US" dirty="0" smtClean="0"/>
          </a:p>
          <a:p>
            <a:pPr eaLnBrk="1" hangingPunct="1">
              <a:spcBef>
                <a:spcPct val="0"/>
              </a:spcBef>
            </a:pPr>
            <a:r>
              <a:rPr lang="en-US" b="1" dirty="0" smtClean="0"/>
              <a:t>Evaluation Tips:</a:t>
            </a:r>
          </a:p>
          <a:p>
            <a:pPr eaLnBrk="1" hangingPunct="1">
              <a:spcBef>
                <a:spcPct val="0"/>
              </a:spcBef>
            </a:pPr>
            <a:r>
              <a:rPr lang="en-US" dirty="0" smtClean="0"/>
              <a:t>Students will be formatively assessed using inquiry-based discussions throughout the lesson</a:t>
            </a:r>
            <a:r>
              <a:rPr lang="en-US" baseline="0" dirty="0" smtClean="0"/>
              <a:t> and the quadrat sampling activity. It is up to the teacher to assign a formal lab notebook.   This lesson can also be tied in with the chi-square testing and a chi-square analysis can be done on the results.  This is also up to the discretion of the teacher.</a:t>
            </a:r>
          </a:p>
          <a:p>
            <a:pPr eaLnBrk="1" hangingPunct="1">
              <a:spcBef>
                <a:spcPct val="0"/>
              </a:spcBef>
            </a:pPr>
            <a:endParaRPr lang="en-US" dirty="0" smtClean="0"/>
          </a:p>
          <a:p>
            <a:pPr eaLnBrk="1" hangingPunct="1">
              <a:spcBef>
                <a:spcPct val="0"/>
              </a:spcBef>
            </a:pPr>
            <a:r>
              <a:rPr lang="en-US" b="1" dirty="0" smtClean="0"/>
              <a:t>Teaching Notes:</a:t>
            </a:r>
          </a:p>
          <a:p>
            <a:pPr marL="171450" indent="-171450" eaLnBrk="1" hangingPunct="1">
              <a:spcBef>
                <a:spcPct val="0"/>
              </a:spcBef>
              <a:buFontTx/>
              <a:buChar char="-"/>
            </a:pPr>
            <a:r>
              <a:rPr lang="en-US" dirty="0" smtClean="0"/>
              <a:t>Prior to lesson</a:t>
            </a:r>
            <a:r>
              <a:rPr lang="en-US" baseline="0" dirty="0" smtClean="0"/>
              <a:t> students have reviewed a PowerPoints that discuss concepts of hypotheses and chi-square test for equality.</a:t>
            </a:r>
            <a:endParaRPr lang="en-US" dirty="0" smtClean="0"/>
          </a:p>
          <a:p>
            <a:pPr marL="171450" indent="-171450" eaLnBrk="1" hangingPunct="1">
              <a:spcBef>
                <a:spcPct val="0"/>
              </a:spcBef>
              <a:buFontTx/>
              <a:buChar char="-"/>
            </a:pPr>
            <a:r>
              <a:rPr lang="en-US" dirty="0" smtClean="0"/>
              <a:t>The mini activity (step02) can be done after this entire PowerPoint</a:t>
            </a:r>
            <a:r>
              <a:rPr lang="en-US" baseline="0" dirty="0" smtClean="0"/>
              <a:t> is taught, or after slide 5, when random samples and convenience samples have been covered.. </a:t>
            </a:r>
          </a:p>
          <a:p>
            <a:pPr marL="171450" indent="-171450" eaLnBrk="1" hangingPunct="1">
              <a:spcBef>
                <a:spcPct val="0"/>
              </a:spcBef>
              <a:buFontTx/>
              <a:buChar char="-"/>
            </a:pPr>
            <a:r>
              <a:rPr lang="en-US" baseline="0" dirty="0" smtClean="0"/>
              <a:t>After this PowerPoint the quadrat sampling activity can be done and the advanced quadrat sampling activity.</a:t>
            </a:r>
          </a:p>
          <a:p>
            <a:pPr marL="171450" indent="-171450" eaLnBrk="1" hangingPunct="1">
              <a:spcBef>
                <a:spcPct val="0"/>
              </a:spcBef>
              <a:buFontTx/>
              <a:buChar char="-"/>
            </a:pPr>
            <a:r>
              <a:rPr lang="en-US" baseline="0" dirty="0" smtClean="0"/>
              <a:t>As a class each group shares their results from the quadrat sampling and chi-square activity (optional).</a:t>
            </a:r>
          </a:p>
          <a:p>
            <a:pPr marL="171450" indent="-171450" eaLnBrk="1" hangingPunct="1">
              <a:spcBef>
                <a:spcPct val="0"/>
              </a:spcBef>
              <a:buFontTx/>
              <a:buChar char="-"/>
            </a:pPr>
            <a:r>
              <a:rPr lang="en-US" baseline="0" dirty="0" smtClean="0"/>
              <a:t>Teacher will present a future sampling question and each student will think of their ideal design.  The students will share their design with their groups.  Each student will share out with the entire class something that they find important for the ideal design, making sure to not repeat a previously suggested idea.</a:t>
            </a:r>
          </a:p>
          <a:p>
            <a:pPr marL="171450" indent="-171450" eaLnBrk="1" hangingPunct="1">
              <a:spcBef>
                <a:spcPct val="0"/>
              </a:spcBef>
              <a:buFontTx/>
              <a:buChar char="-"/>
            </a:pPr>
            <a:r>
              <a:rPr lang="en-US" baseline="0" dirty="0" smtClean="0"/>
              <a:t>(Optional) Hands on (advanced) quadrat sampling activity can be completed if time and space permits. This also requires more materials and prep time.</a:t>
            </a:r>
          </a:p>
          <a:p>
            <a:pPr marL="0" indent="0" eaLnBrk="1" hangingPunct="1">
              <a:spcBef>
                <a:spcPct val="0"/>
              </a:spcBef>
              <a:buFontTx/>
              <a:buNone/>
            </a:pPr>
            <a:endParaRPr lang="en-US" baseline="0" dirty="0" smtClean="0"/>
          </a:p>
          <a:p>
            <a:pPr marL="0" indent="0" eaLnBrk="1" hangingPunct="1">
              <a:spcBef>
                <a:spcPct val="0"/>
              </a:spcBef>
              <a:buFontTx/>
              <a:buNone/>
            </a:pPr>
            <a:r>
              <a:rPr lang="en-US" b="1" baseline="0" dirty="0" smtClean="0"/>
              <a:t>Materials for mini activity sampling design</a:t>
            </a:r>
          </a:p>
          <a:p>
            <a:pPr marL="0" indent="0" eaLnBrk="1" hangingPunct="1">
              <a:spcBef>
                <a:spcPct val="0"/>
              </a:spcBef>
              <a:buFontTx/>
              <a:buNone/>
            </a:pPr>
            <a:r>
              <a:rPr lang="en-US" b="1" baseline="0" dirty="0" smtClean="0"/>
              <a:t>Folder: Step02_MiniActivity Sampling Design</a:t>
            </a:r>
          </a:p>
          <a:p>
            <a:pPr marL="171450" indent="-171450" eaLnBrk="1" hangingPunct="1">
              <a:spcBef>
                <a:spcPct val="0"/>
              </a:spcBef>
              <a:buFont typeface="Arial" panose="020B0604020202020204" pitchFamily="34" charset="0"/>
              <a:buChar char="•"/>
            </a:pPr>
            <a:r>
              <a:rPr lang="en-US" b="0" baseline="0" dirty="0" smtClean="0"/>
              <a:t>Print out teaching materials</a:t>
            </a:r>
          </a:p>
          <a:p>
            <a:pPr marL="628650" lvl="1" indent="-171450" eaLnBrk="1" hangingPunct="1">
              <a:spcBef>
                <a:spcPct val="0"/>
              </a:spcBef>
              <a:buFont typeface="Arial" panose="020B0604020202020204" pitchFamily="34" charset="0"/>
              <a:buChar char="•"/>
            </a:pPr>
            <a:r>
              <a:rPr lang="en-US" b="0" baseline="0" dirty="0" smtClean="0"/>
              <a:t>Cutout of enough animal cards for 1 per student</a:t>
            </a:r>
          </a:p>
          <a:p>
            <a:pPr marL="171450" lvl="0" indent="-171450" eaLnBrk="1" hangingPunct="1">
              <a:spcBef>
                <a:spcPct val="0"/>
              </a:spcBef>
              <a:buFont typeface="Arial" panose="020B0604020202020204" pitchFamily="34" charset="0"/>
              <a:buChar char="•"/>
            </a:pPr>
            <a:r>
              <a:rPr lang="en-US" b="0" baseline="0" dirty="0" smtClean="0"/>
              <a:t>Data sheet (1 per person)</a:t>
            </a:r>
          </a:p>
          <a:p>
            <a:pPr marL="171450" lvl="0" indent="-171450" eaLnBrk="1" hangingPunct="1">
              <a:spcBef>
                <a:spcPct val="0"/>
              </a:spcBef>
              <a:buFont typeface="Arial" panose="020B0604020202020204" pitchFamily="34" charset="0"/>
              <a:buChar char="•"/>
            </a:pPr>
            <a:r>
              <a:rPr lang="en-US" b="0" baseline="0" dirty="0" smtClean="0"/>
              <a:t>Calculator (1 per person)</a:t>
            </a:r>
          </a:p>
          <a:p>
            <a:pPr marL="171450" indent="-171450" eaLnBrk="1" hangingPunct="1">
              <a:spcBef>
                <a:spcPct val="0"/>
              </a:spcBef>
              <a:buFont typeface="Arial" panose="020B0604020202020204" pitchFamily="34" charset="0"/>
              <a:buChar char="•"/>
            </a:pPr>
            <a:endParaRPr lang="en-US" b="0" baseline="0" dirty="0" smtClean="0"/>
          </a:p>
          <a:p>
            <a:pPr marL="0" indent="0" eaLnBrk="1" hangingPunct="1">
              <a:spcBef>
                <a:spcPct val="0"/>
              </a:spcBef>
              <a:buFontTx/>
              <a:buNone/>
            </a:pPr>
            <a:r>
              <a:rPr lang="en-US" b="1" baseline="0" dirty="0" smtClean="0"/>
              <a:t>Materials for quadrat sampling activity (students work in groups)</a:t>
            </a:r>
          </a:p>
          <a:p>
            <a:pPr marL="0" indent="0" eaLnBrk="1" hangingPunct="1">
              <a:spcBef>
                <a:spcPct val="0"/>
              </a:spcBef>
              <a:buFontTx/>
              <a:buNone/>
            </a:pPr>
            <a:r>
              <a:rPr lang="en-US" b="1" baseline="0" dirty="0" smtClean="0"/>
              <a:t>Folder: Step03_Quadrat Sampling Activity</a:t>
            </a:r>
          </a:p>
          <a:p>
            <a:pPr marL="171450" indent="-171450" eaLnBrk="1" hangingPunct="1">
              <a:spcBef>
                <a:spcPct val="0"/>
              </a:spcBef>
              <a:buFont typeface="Arial" panose="020B0604020202020204" pitchFamily="34" charset="0"/>
              <a:buChar char="•"/>
            </a:pPr>
            <a:r>
              <a:rPr lang="en-US" b="0" baseline="0" dirty="0" smtClean="0"/>
              <a:t>Rulers (1 per group)</a:t>
            </a:r>
          </a:p>
          <a:p>
            <a:pPr marL="171450" indent="-171450" eaLnBrk="1" hangingPunct="1">
              <a:spcBef>
                <a:spcPct val="0"/>
              </a:spcBef>
              <a:buFont typeface="Arial" panose="020B0604020202020204" pitchFamily="34" charset="0"/>
              <a:buChar char="•"/>
            </a:pPr>
            <a:r>
              <a:rPr lang="en-US" b="0" baseline="0" dirty="0" smtClean="0"/>
              <a:t>Calculator (1 per person)</a:t>
            </a:r>
          </a:p>
          <a:p>
            <a:pPr marL="171450" indent="-171450" eaLnBrk="1" hangingPunct="1">
              <a:spcBef>
                <a:spcPct val="0"/>
              </a:spcBef>
              <a:buFont typeface="Arial" panose="020B0604020202020204" pitchFamily="34" charset="0"/>
              <a:buChar char="•"/>
            </a:pPr>
            <a:r>
              <a:rPr lang="en-US" b="0" baseline="0" dirty="0" smtClean="0"/>
              <a:t>Prints of “quadrat sampling base sheets” (3 habitats) – 1 set per group</a:t>
            </a:r>
          </a:p>
          <a:p>
            <a:pPr marL="171450" indent="-171450" eaLnBrk="1" hangingPunct="1">
              <a:spcBef>
                <a:spcPct val="0"/>
              </a:spcBef>
              <a:buFont typeface="Arial" panose="020B0604020202020204" pitchFamily="34" charset="0"/>
              <a:buChar char="•"/>
            </a:pPr>
            <a:r>
              <a:rPr lang="en-US" b="0" baseline="0" dirty="0" smtClean="0"/>
              <a:t>Mini quadrats – 3 per group (can be made with coffee stirrers, popsicle sticks, or cut from paper)</a:t>
            </a:r>
          </a:p>
          <a:p>
            <a:pPr marL="171450" indent="-171450" eaLnBrk="1" hangingPunct="1">
              <a:spcBef>
                <a:spcPct val="0"/>
              </a:spcBef>
              <a:buFont typeface="Arial" panose="020B0604020202020204" pitchFamily="34" charset="0"/>
              <a:buChar char="•"/>
            </a:pPr>
            <a:r>
              <a:rPr lang="en-US" b="0" baseline="0" dirty="0" smtClean="0"/>
              <a:t>Printout of sheet (1 per person)</a:t>
            </a:r>
          </a:p>
          <a:p>
            <a:pPr marL="171450" indent="-171450" eaLnBrk="1" hangingPunct="1">
              <a:spcBef>
                <a:spcPct val="0"/>
              </a:spcBef>
              <a:buFont typeface="Arial" panose="020B0604020202020204" pitchFamily="34" charset="0"/>
              <a:buChar char="•"/>
            </a:pPr>
            <a:r>
              <a:rPr lang="en-US" b="0" baseline="0" dirty="0" smtClean="0"/>
              <a:t>Printouts of chi-square extension, this is optional (1 per person)</a:t>
            </a:r>
          </a:p>
          <a:p>
            <a:pPr marL="171450" indent="-171450" eaLnBrk="1" hangingPunct="1">
              <a:spcBef>
                <a:spcPct val="0"/>
              </a:spcBef>
              <a:buFont typeface="Arial" panose="020B0604020202020204" pitchFamily="34" charset="0"/>
              <a:buChar char="•"/>
            </a:pPr>
            <a:endParaRPr lang="en-US" b="0" baseline="0" dirty="0" smtClean="0"/>
          </a:p>
          <a:p>
            <a:pPr marL="0" indent="0" eaLnBrk="1" hangingPunct="1">
              <a:spcBef>
                <a:spcPct val="0"/>
              </a:spcBef>
              <a:buFontTx/>
              <a:buNone/>
            </a:pPr>
            <a:r>
              <a:rPr lang="en-US" b="1" baseline="0" dirty="0" smtClean="0"/>
              <a:t>Materials for advanced quadrat sampling (students work in groups)</a:t>
            </a:r>
          </a:p>
          <a:p>
            <a:pPr marL="0" indent="0" eaLnBrk="1" hangingPunct="1">
              <a:spcBef>
                <a:spcPct val="0"/>
              </a:spcBef>
              <a:buFontTx/>
              <a:buNone/>
            </a:pPr>
            <a:r>
              <a:rPr lang="en-US" b="1" baseline="0" dirty="0" smtClean="0"/>
              <a:t>Folder: Step04_Optional_Advanced Quadrat Sampling</a:t>
            </a:r>
          </a:p>
          <a:p>
            <a:pPr marL="171450" indent="-171450" eaLnBrk="1" hangingPunct="1">
              <a:spcBef>
                <a:spcPct val="0"/>
              </a:spcBef>
              <a:buFont typeface="Arial" panose="020B0604020202020204" pitchFamily="34" charset="0"/>
              <a:buChar char="•"/>
            </a:pPr>
            <a:r>
              <a:rPr lang="en-US" dirty="0" smtClean="0"/>
              <a:t>Large quadrats (3</a:t>
            </a:r>
            <a:r>
              <a:rPr lang="en-US" baseline="0" dirty="0" smtClean="0"/>
              <a:t> will enable you to have 1 group go at a time)</a:t>
            </a:r>
          </a:p>
          <a:p>
            <a:pPr marL="628650" lvl="1" indent="-171450" eaLnBrk="1" hangingPunct="1">
              <a:spcBef>
                <a:spcPct val="0"/>
              </a:spcBef>
              <a:buFont typeface="Arial" panose="020B0604020202020204" pitchFamily="34" charset="0"/>
              <a:buChar char="•"/>
            </a:pPr>
            <a:r>
              <a:rPr lang="en-US" baseline="0" dirty="0" smtClean="0"/>
              <a:t>Can be made out of PVC</a:t>
            </a:r>
          </a:p>
          <a:p>
            <a:pPr marL="628650" lvl="1" indent="-171450" eaLnBrk="1" hangingPunct="1">
              <a:spcBef>
                <a:spcPct val="0"/>
              </a:spcBef>
              <a:buFont typeface="Arial" panose="020B0604020202020204" pitchFamily="34" charset="0"/>
              <a:buChar char="•"/>
            </a:pPr>
            <a:r>
              <a:rPr lang="en-US" baseline="0" dirty="0" smtClean="0"/>
              <a:t>Can use paint stirrer sticks</a:t>
            </a:r>
          </a:p>
          <a:p>
            <a:pPr marL="628650" lvl="1" indent="-171450" eaLnBrk="1" hangingPunct="1">
              <a:spcBef>
                <a:spcPct val="0"/>
              </a:spcBef>
              <a:buFont typeface="Arial" panose="020B0604020202020204" pitchFamily="34" charset="0"/>
              <a:buChar char="•"/>
            </a:pPr>
            <a:r>
              <a:rPr lang="en-US" baseline="0" dirty="0" smtClean="0"/>
              <a:t>Can use rulers taped together</a:t>
            </a:r>
          </a:p>
          <a:p>
            <a:pPr marL="171450" indent="-171450" eaLnBrk="1" hangingPunct="1">
              <a:spcBef>
                <a:spcPct val="0"/>
              </a:spcBef>
              <a:buFont typeface="Arial" panose="020B0604020202020204" pitchFamily="34" charset="0"/>
              <a:buChar char="•"/>
            </a:pPr>
            <a:r>
              <a:rPr lang="en-US" baseline="0" dirty="0" smtClean="0"/>
              <a:t>Animal printouts (seal in water, seal on land, iguana in water, and iguana on land- need at least 15-20 of each, exact number depends on space)</a:t>
            </a:r>
          </a:p>
          <a:p>
            <a:pPr marL="628650" lvl="1" indent="-171450" eaLnBrk="1" hangingPunct="1">
              <a:spcBef>
                <a:spcPct val="0"/>
              </a:spcBef>
              <a:buFont typeface="Arial" panose="020B0604020202020204" pitchFamily="34" charset="0"/>
              <a:buChar char="•"/>
            </a:pPr>
            <a:r>
              <a:rPr lang="en-US" baseline="0" dirty="0" smtClean="0"/>
              <a:t>These can be laminated to be reusable</a:t>
            </a:r>
          </a:p>
          <a:p>
            <a:pPr marL="628650" lvl="1" indent="-171450" eaLnBrk="1" hangingPunct="1">
              <a:spcBef>
                <a:spcPct val="0"/>
              </a:spcBef>
              <a:buFont typeface="Arial" panose="020B0604020202020204" pitchFamily="34" charset="0"/>
              <a:buChar char="•"/>
            </a:pPr>
            <a:r>
              <a:rPr lang="en-US" baseline="0" dirty="0" smtClean="0"/>
              <a:t>Suggest adding some weight to the laminated ones so they don’t blow away in the wind or breeze</a:t>
            </a:r>
          </a:p>
          <a:p>
            <a:pPr marL="171450" indent="-171450" eaLnBrk="1" hangingPunct="1">
              <a:spcBef>
                <a:spcPct val="0"/>
              </a:spcBef>
              <a:buFont typeface="Arial" panose="020B0604020202020204" pitchFamily="34" charset="0"/>
              <a:buChar char="•"/>
            </a:pPr>
            <a:r>
              <a:rPr lang="en-US" baseline="0" dirty="0" smtClean="0"/>
              <a:t>Means to mark out three areas representing sunny beach, shady beach, and water</a:t>
            </a:r>
          </a:p>
          <a:p>
            <a:pPr marL="628650" lvl="1" indent="-171450" eaLnBrk="1" hangingPunct="1">
              <a:spcBef>
                <a:spcPct val="0"/>
              </a:spcBef>
              <a:buFont typeface="Arial" panose="020B0604020202020204" pitchFamily="34" charset="0"/>
              <a:buChar char="•"/>
            </a:pPr>
            <a:r>
              <a:rPr lang="en-US" baseline="0" dirty="0" smtClean="0"/>
              <a:t>Different color tarps work well</a:t>
            </a:r>
          </a:p>
          <a:p>
            <a:pPr marL="628650" lvl="1" indent="-171450" eaLnBrk="1" hangingPunct="1">
              <a:spcBef>
                <a:spcPct val="0"/>
              </a:spcBef>
              <a:buFont typeface="Arial" panose="020B0604020202020204" pitchFamily="34" charset="0"/>
              <a:buChar char="•"/>
            </a:pPr>
            <a:r>
              <a:rPr lang="en-US" baseline="0" dirty="0" err="1" smtClean="0"/>
              <a:t>Bedsheets</a:t>
            </a:r>
            <a:r>
              <a:rPr lang="en-US" baseline="0" dirty="0" smtClean="0"/>
              <a:t> from goodwill also work well (you can fold them to take up less space)</a:t>
            </a:r>
          </a:p>
          <a:p>
            <a:pPr marL="628650" lvl="1" indent="-171450" eaLnBrk="1" hangingPunct="1">
              <a:spcBef>
                <a:spcPct val="0"/>
              </a:spcBef>
              <a:buFont typeface="Arial" panose="020B0604020202020204" pitchFamily="34" charset="0"/>
              <a:buChar char="•"/>
            </a:pPr>
            <a:r>
              <a:rPr lang="en-US" baseline="0" dirty="0" smtClean="0"/>
              <a:t>Can use cones/stakes and string to mark out areas</a:t>
            </a:r>
          </a:p>
          <a:p>
            <a:pPr marL="171450" lvl="0" indent="-171450" eaLnBrk="1" hangingPunct="1">
              <a:spcBef>
                <a:spcPct val="0"/>
              </a:spcBef>
              <a:buFont typeface="Arial" panose="020B0604020202020204" pitchFamily="34" charset="0"/>
              <a:buChar char="•"/>
            </a:pPr>
            <a:r>
              <a:rPr lang="en-US" baseline="0" dirty="0" smtClean="0"/>
              <a:t>Calculators (1 per person)</a:t>
            </a:r>
          </a:p>
          <a:p>
            <a:pPr marL="171450" lvl="0" indent="-171450" eaLnBrk="1" hangingPunct="1">
              <a:spcBef>
                <a:spcPct val="0"/>
              </a:spcBef>
              <a:buFont typeface="Arial" panose="020B0604020202020204" pitchFamily="34" charset="0"/>
              <a:buChar char="•"/>
            </a:pPr>
            <a:r>
              <a:rPr lang="en-US" baseline="0" dirty="0" smtClean="0"/>
              <a:t>Measuring tape</a:t>
            </a:r>
          </a:p>
          <a:p>
            <a:pPr marL="171450" lvl="0" indent="-171450" eaLnBrk="1" hangingPunct="1">
              <a:spcBef>
                <a:spcPct val="0"/>
              </a:spcBef>
              <a:buFont typeface="Arial" panose="020B0604020202020204" pitchFamily="34" charset="0"/>
              <a:buChar char="•"/>
            </a:pPr>
            <a:r>
              <a:rPr lang="en-US" baseline="0" dirty="0" smtClean="0"/>
              <a:t>Printouts of reading materials (or access online to them) (1 per person)</a:t>
            </a:r>
          </a:p>
          <a:p>
            <a:pPr marL="171450" lvl="0" indent="-171450" eaLnBrk="1" hangingPunct="1">
              <a:spcBef>
                <a:spcPct val="0"/>
              </a:spcBef>
              <a:buFont typeface="Arial" panose="020B0604020202020204" pitchFamily="34" charset="0"/>
              <a:buChar char="•"/>
            </a:pPr>
            <a:r>
              <a:rPr lang="en-US" baseline="0" dirty="0" smtClean="0"/>
              <a:t>Student data sheet  (1 per person)</a:t>
            </a:r>
          </a:p>
          <a:p>
            <a:pPr marL="171450" lvl="0" indent="-171450" eaLnBrk="1" hangingPunct="1">
              <a:spcBef>
                <a:spcPct val="0"/>
              </a:spcBef>
              <a:buFont typeface="Arial" panose="020B0604020202020204" pitchFamily="34" charset="0"/>
              <a:buChar char="•"/>
            </a:pPr>
            <a:r>
              <a:rPr lang="en-US" baseline="0" dirty="0" smtClean="0"/>
              <a:t>Student chi square sheet (if you are doing the extension) (1 per person)</a:t>
            </a:r>
            <a:endParaRPr lang="en-US" dirty="0" smtClean="0"/>
          </a:p>
          <a:p>
            <a:pPr eaLnBrk="1" hangingPunct="1">
              <a:spcBef>
                <a:spcPct val="0"/>
              </a:spcBef>
            </a:pPr>
            <a:endParaRPr lang="en-US" dirty="0" smtClean="0"/>
          </a:p>
          <a:p>
            <a:pPr eaLnBrk="1" hangingPunct="1">
              <a:spcBef>
                <a:spcPct val="0"/>
              </a:spcBef>
            </a:pPr>
            <a:endParaRPr lang="en-US" dirty="0" smtClean="0"/>
          </a:p>
          <a:p>
            <a:endParaRPr lang="en-US" dirty="0"/>
          </a:p>
        </p:txBody>
      </p:sp>
      <p:sp>
        <p:nvSpPr>
          <p:cNvPr id="4" name="Slide Number Placeholder 3"/>
          <p:cNvSpPr>
            <a:spLocks noGrp="1"/>
          </p:cNvSpPr>
          <p:nvPr>
            <p:ph type="sldNum" sz="quarter" idx="10"/>
          </p:nvPr>
        </p:nvSpPr>
        <p:spPr/>
        <p:txBody>
          <a:bodyPr/>
          <a:lstStyle/>
          <a:p>
            <a:fld id="{7B77A89D-8C1C-4839-A3F6-CDBEE1C5B660}" type="slidenum">
              <a:rPr lang="en-US" smtClean="0"/>
              <a:t>1</a:t>
            </a:fld>
            <a:endParaRPr lang="en-US"/>
          </a:p>
        </p:txBody>
      </p:sp>
    </p:spTree>
    <p:extLst>
      <p:ext uri="{BB962C8B-B14F-4D97-AF65-F5344CB8AC3E}">
        <p14:creationId xmlns:p14="http://schemas.microsoft.com/office/powerpoint/2010/main" val="1530683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Main Points:</a:t>
            </a:r>
          </a:p>
          <a:p>
            <a:r>
              <a:rPr lang="en-US" dirty="0" smtClean="0"/>
              <a:t>Examples of censuses:</a:t>
            </a:r>
          </a:p>
          <a:p>
            <a:pPr marL="171450" indent="-171450">
              <a:buFont typeface="Arial" pitchFamily="34" charset="0"/>
              <a:buChar char="•"/>
            </a:pPr>
            <a:r>
              <a:rPr lang="en-US" dirty="0" smtClean="0"/>
              <a:t>US</a:t>
            </a:r>
            <a:r>
              <a:rPr lang="en-US" baseline="0" dirty="0" smtClean="0"/>
              <a:t> 10-year census of citizens</a:t>
            </a:r>
          </a:p>
          <a:p>
            <a:pPr marL="171450" indent="-171450">
              <a:buFont typeface="Arial" pitchFamily="34" charset="0"/>
              <a:buChar char="•"/>
            </a:pPr>
            <a:r>
              <a:rPr lang="en-US" baseline="0" dirty="0" smtClean="0"/>
              <a:t>California condor studies (every animal is known)</a:t>
            </a:r>
          </a:p>
          <a:p>
            <a:pPr marL="171450" indent="-171450">
              <a:buFont typeface="Arial" pitchFamily="34" charset="0"/>
              <a:buChar char="•"/>
            </a:pPr>
            <a:r>
              <a:rPr lang="en-US" baseline="0" dirty="0" smtClean="0"/>
              <a:t>Grades for this </a:t>
            </a:r>
            <a:r>
              <a:rPr lang="en-US" baseline="0" dirty="0" smtClean="0"/>
              <a:t>classroom</a:t>
            </a:r>
          </a:p>
          <a:p>
            <a:pPr marL="171450" indent="-171450">
              <a:buFont typeface="Arial" pitchFamily="34" charset="0"/>
              <a:buChar char="•"/>
            </a:pPr>
            <a:r>
              <a:rPr lang="en-US" baseline="0" dirty="0" smtClean="0"/>
              <a:t>Coaches poll for ranking football teams.</a:t>
            </a:r>
            <a:endParaRPr lang="en-US" baseline="0" dirty="0" smtClean="0"/>
          </a:p>
          <a:p>
            <a:pPr marL="0" indent="0">
              <a:buFont typeface="Arial" pitchFamily="34" charset="0"/>
              <a:buNone/>
            </a:pPr>
            <a:endParaRPr lang="en-US" baseline="0" dirty="0" smtClean="0"/>
          </a:p>
          <a:p>
            <a:pPr marL="0" indent="0">
              <a:buFont typeface="Arial" pitchFamily="34" charset="0"/>
              <a:buNone/>
            </a:pPr>
            <a:r>
              <a:rPr lang="en-US" baseline="0" dirty="0" smtClean="0"/>
              <a:t>Examples of samples:</a:t>
            </a:r>
          </a:p>
          <a:p>
            <a:pPr marL="171450" indent="-171450">
              <a:buFont typeface="Arial" pitchFamily="34" charset="0"/>
              <a:buChar char="•"/>
            </a:pPr>
            <a:r>
              <a:rPr lang="en-US" dirty="0" smtClean="0"/>
              <a:t>Gallup </a:t>
            </a:r>
            <a:r>
              <a:rPr lang="en-US" dirty="0" smtClean="0"/>
              <a:t>poll (used to</a:t>
            </a:r>
            <a:r>
              <a:rPr lang="en-US" baseline="0" dirty="0" smtClean="0"/>
              <a:t> predict winners of elections)</a:t>
            </a:r>
          </a:p>
          <a:p>
            <a:pPr marL="171450" indent="-171450">
              <a:buFont typeface="Arial" pitchFamily="34" charset="0"/>
              <a:buChar char="•"/>
            </a:pPr>
            <a:r>
              <a:rPr lang="en-US" dirty="0" smtClean="0"/>
              <a:t>Survey</a:t>
            </a:r>
            <a:r>
              <a:rPr lang="en-US" baseline="0" dirty="0" smtClean="0"/>
              <a:t> responses published in magazines (Cosmo, ESPN, Shape, Seventeen</a:t>
            </a:r>
            <a:r>
              <a:rPr lang="en-US" baseline="0" dirty="0" smtClean="0"/>
              <a:t>)</a:t>
            </a:r>
          </a:p>
          <a:p>
            <a:pPr marL="171450" indent="-171450">
              <a:buFont typeface="Arial" pitchFamily="34" charset="0"/>
              <a:buChar char="•"/>
            </a:pPr>
            <a:r>
              <a:rPr lang="en-US" baseline="0" dirty="0" smtClean="0"/>
              <a:t>Nielsen TV ratings (they have boxes in select homes that record what shows are watched and this is extrapolated to represent the entire US population)</a:t>
            </a:r>
          </a:p>
          <a:p>
            <a:pPr marL="171450" indent="-171450">
              <a:buFont typeface="Arial" pitchFamily="34" charset="0"/>
              <a:buChar char="•"/>
            </a:pPr>
            <a:r>
              <a:rPr lang="en-US" baseline="0" dirty="0" smtClean="0"/>
              <a:t>The number of calories in a bag of M&amp;M’s.  They have calculated it based on selected some bags and measuring it, but they don’t calculate the calories in every single bag ever sold.</a:t>
            </a:r>
          </a:p>
          <a:p>
            <a:pPr marL="171450" indent="-171450">
              <a:buFont typeface="Arial" pitchFamily="34" charset="0"/>
              <a:buChar char="•"/>
            </a:pPr>
            <a:r>
              <a:rPr lang="en-US" baseline="0" dirty="0" smtClean="0"/>
              <a:t>Weather report in USA Today.  USA Today typically only gives the forecast of a few cities within the USA, not ever city.</a:t>
            </a:r>
          </a:p>
          <a:p>
            <a:pPr marL="171450" indent="-171450">
              <a:buFont typeface="Arial" pitchFamily="34" charset="0"/>
              <a:buChar char="•"/>
            </a:pPr>
            <a:r>
              <a:rPr lang="en-US" baseline="0" dirty="0" smtClean="0"/>
              <a:t>Voting for “most popular”.  The voting in American Idol doesn’t mean every American votes, rather a select few vote and their favorites are the winners.</a:t>
            </a:r>
            <a:endParaRPr lang="en-US" baseline="0" dirty="0" smtClean="0"/>
          </a:p>
          <a:p>
            <a:pPr marL="171450" indent="-171450">
              <a:buFont typeface="Arial" pitchFamily="34" charset="0"/>
              <a:buChar char="•"/>
            </a:pPr>
            <a:endParaRPr lang="en-US" baseline="0" dirty="0" smtClean="0"/>
          </a:p>
          <a:p>
            <a:pPr marL="0" indent="0">
              <a:buFont typeface="Arial" pitchFamily="34" charset="0"/>
              <a:buNone/>
            </a:pPr>
            <a:r>
              <a:rPr lang="en-US" baseline="0" dirty="0" smtClean="0"/>
              <a:t>Why is it that we don’t always do a census?</a:t>
            </a:r>
          </a:p>
          <a:p>
            <a:pPr marL="171450" indent="-171450">
              <a:buFont typeface="Arial" pitchFamily="34" charset="0"/>
              <a:buChar char="•"/>
            </a:pPr>
            <a:r>
              <a:rPr lang="en-US" baseline="0" dirty="0" smtClean="0"/>
              <a:t>Cost</a:t>
            </a:r>
          </a:p>
          <a:p>
            <a:pPr marL="171450" indent="-171450">
              <a:buFont typeface="Arial" pitchFamily="34" charset="0"/>
              <a:buChar char="•"/>
            </a:pPr>
            <a:r>
              <a:rPr lang="en-US" baseline="0" dirty="0" smtClean="0"/>
              <a:t>Difficulty in reaching 100% of the population.  The census in the USA always has difficulty reaching undocumented immigrants and people with disabilities (they may not be able to read the Census mail flyer or be reach via telephone).  For populations with rapid growth rate, it is hard to guarantee your census is accurate since the population changes so frequently.  For populations with large spatial coverage it is also hard to guarantee a complete sample.  For populations that move frequently it is hard to guarantee that you (1) count every individuals and (2) don’t count individuals twice.  For underwater populations doing a census can be very difficult, as they can be hard to reach.  These are just a few reasons why it may be difficult to do a census. </a:t>
            </a:r>
          </a:p>
          <a:p>
            <a:pPr marL="171450" indent="-171450">
              <a:buFont typeface="Arial" pitchFamily="34" charset="0"/>
              <a:buChar char="•"/>
            </a:pPr>
            <a:r>
              <a:rPr lang="en-US" baseline="0" dirty="0" smtClean="0"/>
              <a:t>Ask the students for other reasons.</a:t>
            </a:r>
          </a:p>
          <a:p>
            <a:pPr marL="171450" indent="-171450">
              <a:buFont typeface="Arial" pitchFamily="34" charset="0"/>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1" dirty="0" smtClean="0"/>
              <a:t>Main point from photo:</a:t>
            </a:r>
            <a:endParaRPr lang="en-US" b="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dirty="0" smtClean="0"/>
              <a:t>Imagine</a:t>
            </a:r>
            <a:r>
              <a:rPr lang="en-US" b="0" baseline="0" dirty="0" smtClean="0"/>
              <a:t> how difficult it would be to count every seal in this colony.  This is why we use sampling.</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t>Teacher: Ask students what might some of the difficulties be?</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t>Examples: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seals move, they may not stay in one place while you make your count</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seals go in and out of the water</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seals are laying on top of one another you may miss one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seals are wild animals, they may not want you to walk among them counting each one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It may be hard to distinguish the seals, you may wind up counting individuals twice (or more)</a:t>
            </a:r>
            <a:endParaRPr lang="en-US" b="1" dirty="0" smtClean="0"/>
          </a:p>
          <a:p>
            <a:pPr marL="0" indent="0">
              <a:buFont typeface="Arial" pitchFamily="34" charset="0"/>
              <a:buNone/>
            </a:pPr>
            <a:endParaRPr lang="en-US" baseline="0" dirty="0" smtClean="0"/>
          </a:p>
          <a:p>
            <a:pPr marL="0" indent="0">
              <a:buFont typeface="Arial" pitchFamily="34" charset="0"/>
              <a:buNone/>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1" dirty="0" smtClean="0"/>
              <a:t>Photo Credits this slide:</a:t>
            </a:r>
          </a:p>
          <a:p>
            <a:pPr marL="0" indent="0">
              <a:buFont typeface="Arial" pitchFamily="34" charset="0"/>
              <a:buNone/>
            </a:pPr>
            <a:r>
              <a:rPr lang="en-US" dirty="0" smtClean="0"/>
              <a:t>Cape fur seal colony of Cape Cross near </a:t>
            </a:r>
            <a:r>
              <a:rPr lang="en-US" dirty="0" err="1" smtClean="0"/>
              <a:t>Swakopmund</a:t>
            </a:r>
            <a:r>
              <a:rPr lang="en-US" dirty="0" smtClean="0"/>
              <a:t> in Namibia, Lyn Hancock,</a:t>
            </a:r>
            <a:r>
              <a:rPr lang="en-US" baseline="0" dirty="0" smtClean="0"/>
              <a:t> http://lynhancock.blogspot.com/2012/11/memories-of-sam-cape-fur-seal-colony-of.html</a:t>
            </a:r>
            <a:endParaRPr lang="en-US" dirty="0"/>
          </a:p>
        </p:txBody>
      </p:sp>
      <p:sp>
        <p:nvSpPr>
          <p:cNvPr id="4" name="Slide Number Placeholder 3"/>
          <p:cNvSpPr>
            <a:spLocks noGrp="1"/>
          </p:cNvSpPr>
          <p:nvPr>
            <p:ph type="sldNum" sz="quarter" idx="10"/>
          </p:nvPr>
        </p:nvSpPr>
        <p:spPr/>
        <p:txBody>
          <a:bodyPr/>
          <a:lstStyle/>
          <a:p>
            <a:fld id="{7B77A89D-8C1C-4839-A3F6-CDBEE1C5B660}" type="slidenum">
              <a:rPr lang="en-US" smtClean="0"/>
              <a:t>2</a:t>
            </a:fld>
            <a:endParaRPr lang="en-US"/>
          </a:p>
        </p:txBody>
      </p:sp>
    </p:spTree>
    <p:extLst>
      <p:ext uri="{BB962C8B-B14F-4D97-AF65-F5344CB8AC3E}">
        <p14:creationId xmlns:p14="http://schemas.microsoft.com/office/powerpoint/2010/main" val="3832611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Go over difference between convenience sampling and random sampling</a:t>
            </a:r>
          </a:p>
          <a:p>
            <a:r>
              <a:rPr lang="en-US" b="0" dirty="0" smtClean="0"/>
              <a:t>Convenience sample</a:t>
            </a:r>
            <a:r>
              <a:rPr lang="en-US" b="0" baseline="0" dirty="0" smtClean="0"/>
              <a:t> is when individuals have an unequal probability of being selected for the sample</a:t>
            </a:r>
            <a:r>
              <a:rPr lang="en-US" b="0" dirty="0" smtClean="0"/>
              <a:t>,</a:t>
            </a:r>
            <a:r>
              <a:rPr lang="en-US" b="0" baseline="0" dirty="0" smtClean="0"/>
              <a:t> example:</a:t>
            </a:r>
          </a:p>
          <a:p>
            <a:r>
              <a:rPr lang="en-US" b="0" baseline="0" dirty="0" smtClean="0"/>
              <a:t>	Take first 5 you encounter</a:t>
            </a:r>
          </a:p>
          <a:p>
            <a:r>
              <a:rPr lang="en-US" b="0" baseline="0" dirty="0" smtClean="0"/>
              <a:t>	Poll first 5 people in line</a:t>
            </a:r>
          </a:p>
          <a:p>
            <a:r>
              <a:rPr lang="en-US" b="0" baseline="0" dirty="0" smtClean="0"/>
              <a:t>	Ask only friends</a:t>
            </a:r>
          </a:p>
          <a:p>
            <a:r>
              <a:rPr lang="en-US" b="0" baseline="0" dirty="0" smtClean="0"/>
              <a:t>Random sample- design sampling so that sample randomly selected individuals from the entire population. That is each individual has an equal probability of being selected</a:t>
            </a:r>
            <a:r>
              <a:rPr lang="en-US" b="0" baseline="0" dirty="0" smtClean="0"/>
              <a:t>.</a:t>
            </a:r>
          </a:p>
          <a:p>
            <a:r>
              <a:rPr lang="en-US" b="0" baseline="0" dirty="0" smtClean="0"/>
              <a:t>For example, if I am interested in the favorite sport of students at this school, I would take a roster of all the students at the school and then, at random, select 50 of the people to ask what their favorite sport is.</a:t>
            </a:r>
            <a:endParaRPr lang="en-US" b="0" baseline="0" dirty="0" smtClean="0"/>
          </a:p>
          <a:p>
            <a:endParaRPr lang="en-US" b="0" dirty="0" smtClean="0"/>
          </a:p>
          <a:p>
            <a:r>
              <a:rPr lang="en-US" b="0" dirty="0" smtClean="0"/>
              <a:t>We</a:t>
            </a:r>
            <a:r>
              <a:rPr lang="en-US" b="0" baseline="0" dirty="0" smtClean="0"/>
              <a:t> will go over these concepts in more detail on the next two slides.</a:t>
            </a:r>
          </a:p>
          <a:p>
            <a:endParaRPr lang="en-US" b="0" dirty="0" smtClean="0"/>
          </a:p>
          <a:p>
            <a:endParaRPr lang="en-US" b="1" dirty="0"/>
          </a:p>
        </p:txBody>
      </p:sp>
      <p:sp>
        <p:nvSpPr>
          <p:cNvPr id="4" name="Slide Number Placeholder 3"/>
          <p:cNvSpPr>
            <a:spLocks noGrp="1"/>
          </p:cNvSpPr>
          <p:nvPr>
            <p:ph type="sldNum" sz="quarter" idx="10"/>
          </p:nvPr>
        </p:nvSpPr>
        <p:spPr/>
        <p:txBody>
          <a:bodyPr/>
          <a:lstStyle/>
          <a:p>
            <a:fld id="{7B77A89D-8C1C-4839-A3F6-CDBEE1C5B660}" type="slidenum">
              <a:rPr lang="en-US" smtClean="0"/>
              <a:t>3</a:t>
            </a:fld>
            <a:endParaRPr lang="en-US"/>
          </a:p>
        </p:txBody>
      </p:sp>
    </p:spTree>
    <p:extLst>
      <p:ext uri="{BB962C8B-B14F-4D97-AF65-F5344CB8AC3E}">
        <p14:creationId xmlns:p14="http://schemas.microsoft.com/office/powerpoint/2010/main" val="672038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a:t>
            </a:r>
            <a:r>
              <a:rPr lang="en-US" b="1" baseline="0" dirty="0" smtClean="0"/>
              <a:t> Points</a:t>
            </a:r>
            <a:endParaRPr lang="en-US" b="0" baseline="0" dirty="0" smtClean="0"/>
          </a:p>
          <a:p>
            <a:r>
              <a:rPr lang="en-US" b="0" baseline="0" dirty="0" smtClean="0"/>
              <a:t>On this slide we will reiterate what a convenience sample is.</a:t>
            </a:r>
          </a:p>
          <a:p>
            <a:endParaRPr lang="en-US" b="0" baseline="0" dirty="0" smtClean="0"/>
          </a:p>
          <a:p>
            <a:r>
              <a:rPr lang="en-US" b="0" baseline="0" dirty="0" smtClean="0"/>
              <a:t>The definition of a convenience sample is a sample taken based on the ease of acquiring the sample rather than a rigorous design (so that the sample would be representative of the population).  A convenience sample could wind up being representative (unbiased) but in general it is not.</a:t>
            </a:r>
          </a:p>
          <a:p>
            <a:endParaRPr lang="en-US" b="0" baseline="0" dirty="0" smtClean="0"/>
          </a:p>
          <a:p>
            <a:r>
              <a:rPr lang="en-US" b="0" baseline="0" dirty="0" smtClean="0"/>
              <a:t>Ask the students if they have examples of convenience samples, if not give them a few:</a:t>
            </a:r>
          </a:p>
          <a:p>
            <a:pPr marL="228600" indent="-228600">
              <a:buAutoNum type="arabicParenR"/>
            </a:pPr>
            <a:r>
              <a:rPr lang="en-US" b="0" baseline="0" dirty="0" smtClean="0"/>
              <a:t>A surveyor is interested in what types of movies are most popular this summer. The surveyor polls attendees at Comic-Con in San Diego, CA. This is not a representative sample. We would expect that attendees of Comic-Con would like comic book based movies the best and this category could be unfairly favored.</a:t>
            </a:r>
          </a:p>
          <a:p>
            <a:pPr marL="228600" indent="-228600">
              <a:buAutoNum type="arabicParenR"/>
            </a:pPr>
            <a:r>
              <a:rPr lang="en-US" b="0" baseline="0" dirty="0" smtClean="0"/>
              <a:t>A surveyor is interested in the favorite class at this school. The surveyor polls this class.  This sample is not representative since this class represents a limited number of grades at the school, so it is biased towards teachers of those grades.</a:t>
            </a:r>
          </a:p>
          <a:p>
            <a:pPr marL="228600" indent="-228600">
              <a:buAutoNum type="arabicParenR"/>
            </a:pPr>
            <a:r>
              <a:rPr lang="en-US" b="0" baseline="0" dirty="0" smtClean="0"/>
              <a:t>A surveyor is interested in the favorite sport at this school.  The surveyor polls the basketball team.  This sample is not representative as members of the basketball team may be more likely to like basketball the best, so the other sports may be underreported.</a:t>
            </a:r>
          </a:p>
          <a:p>
            <a:pPr marL="0" indent="0">
              <a:buNone/>
            </a:pPr>
            <a:endParaRPr lang="en-US" b="0" baseline="0" dirty="0" smtClean="0"/>
          </a:p>
          <a:p>
            <a:r>
              <a:rPr lang="en-US" b="1" dirty="0" smtClean="0"/>
              <a:t>Terminology</a:t>
            </a:r>
            <a:r>
              <a:rPr lang="en-US" b="1" baseline="0" dirty="0" smtClean="0"/>
              <a:t> clarification</a:t>
            </a:r>
            <a:r>
              <a:rPr lang="en-US" b="1" dirty="0" smtClean="0"/>
              <a:t>:</a:t>
            </a:r>
            <a:endParaRPr lang="en-US" b="0" dirty="0" smtClean="0"/>
          </a:p>
          <a:p>
            <a:r>
              <a:rPr lang="en-US" b="0" dirty="0" smtClean="0"/>
              <a:t>Biases</a:t>
            </a:r>
            <a:r>
              <a:rPr lang="en-US" b="0" baseline="0" dirty="0" smtClean="0"/>
              <a:t> refers to statistical biases, not social biases or stereotypes.</a:t>
            </a:r>
          </a:p>
          <a:p>
            <a:pPr marL="0" indent="0">
              <a:buNone/>
            </a:pPr>
            <a:endParaRPr lang="en-US" b="0" baseline="0" dirty="0" smtClean="0"/>
          </a:p>
          <a:p>
            <a:pPr marL="0" indent="0">
              <a:buNone/>
            </a:pPr>
            <a:endParaRPr lang="en-US" b="1" baseline="0" dirty="0" smtClean="0"/>
          </a:p>
          <a:p>
            <a:pPr marL="0" indent="0">
              <a:buNone/>
            </a:pPr>
            <a:r>
              <a:rPr lang="en-US" b="1" baseline="0" dirty="0" smtClean="0"/>
              <a:t>Image credits</a:t>
            </a:r>
            <a:endParaRPr lang="en-US" b="0" baseline="0" dirty="0" smtClean="0"/>
          </a:p>
          <a:p>
            <a:pPr marL="0" indent="0">
              <a:buNone/>
            </a:pPr>
            <a:r>
              <a:rPr lang="en-US" b="0" baseline="0" dirty="0" smtClean="0"/>
              <a:t>All images are from Microsoft office.</a:t>
            </a:r>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3270691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pPr marL="0" indent="0">
              <a:buNone/>
            </a:pPr>
            <a:r>
              <a:rPr lang="en-US" dirty="0" smtClean="0"/>
              <a:t>A random sample is a sample in which each unit of the population of interest has an equal chance of being sampled. </a:t>
            </a:r>
          </a:p>
          <a:p>
            <a:pPr marL="0" indent="0">
              <a:buNone/>
            </a:pPr>
            <a:endParaRPr lang="en-US" dirty="0" smtClean="0"/>
          </a:p>
          <a:p>
            <a:pPr marL="0" indent="0">
              <a:buNone/>
            </a:pPr>
            <a:r>
              <a:rPr lang="en-US" dirty="0" smtClean="0"/>
              <a:t>Random samples will be unbiased for the entire population on average.</a:t>
            </a:r>
            <a:r>
              <a:rPr lang="en-US" b="1" baseline="0" dirty="0" smtClean="0"/>
              <a:t>  </a:t>
            </a:r>
            <a:r>
              <a:rPr lang="en-US" b="0" baseline="0" dirty="0" smtClean="0"/>
              <a:t>This means if we make 100 random samples and average the estimates from each of those samples, that will produce an unbiased estimate of the population value.</a:t>
            </a:r>
          </a:p>
          <a:p>
            <a:pPr marL="0" indent="0">
              <a:buNone/>
            </a:pPr>
            <a:endParaRPr lang="en-US" b="0" baseline="0" dirty="0" smtClean="0"/>
          </a:p>
          <a:p>
            <a:pPr marL="0" indent="0">
              <a:buNone/>
            </a:pPr>
            <a:r>
              <a:rPr lang="en-US" b="0" baseline="0" dirty="0" smtClean="0"/>
              <a:t>Ask the students if they have an example of a random sample:</a:t>
            </a:r>
          </a:p>
          <a:p>
            <a:pPr marL="228600" indent="-228600">
              <a:buAutoNum type="arabicParenR"/>
            </a:pPr>
            <a:r>
              <a:rPr lang="en-US" b="0" baseline="0" dirty="0" smtClean="0"/>
              <a:t>If I am interested in something about the population of adults in the US, I could take the US census list and randomly selecting 1,000 individuals. </a:t>
            </a:r>
          </a:p>
          <a:p>
            <a:pPr marL="228600" indent="-228600">
              <a:buAutoNum type="arabicParenR"/>
            </a:pPr>
            <a:r>
              <a:rPr lang="en-US" b="0" baseline="0" dirty="0" smtClean="0"/>
              <a:t>If I am interested in how often high school athletes at this school are injured, I could take the roster from all the team sports and sample 100 individuals.</a:t>
            </a:r>
          </a:p>
          <a:p>
            <a:pPr marL="228600" indent="-228600">
              <a:buAutoNum type="arabicParenR"/>
            </a:pPr>
            <a:r>
              <a:rPr lang="en-US" b="0" baseline="0" dirty="0" smtClean="0"/>
              <a:t>If I am interested in the favorite color of Team USA at the 2014 Olympics, I could take the roster from the Olympic squad and randomly select 100 individuals.</a:t>
            </a:r>
          </a:p>
          <a:p>
            <a:pPr marL="0" indent="0">
              <a:buNone/>
            </a:pPr>
            <a:endParaRPr lang="en-US" b="0" baseline="0" dirty="0" smtClean="0"/>
          </a:p>
          <a:p>
            <a:r>
              <a:rPr lang="en-US" b="1" dirty="0" smtClean="0"/>
              <a:t>Terminology</a:t>
            </a:r>
            <a:r>
              <a:rPr lang="en-US" b="1" baseline="0" dirty="0" smtClean="0"/>
              <a:t> clarification</a:t>
            </a:r>
            <a:r>
              <a:rPr lang="en-US" b="1" dirty="0" smtClean="0"/>
              <a:t>:</a:t>
            </a:r>
            <a:endParaRPr lang="en-US" b="0" dirty="0" smtClean="0"/>
          </a:p>
          <a:p>
            <a:r>
              <a:rPr lang="en-US" b="0" dirty="0" smtClean="0"/>
              <a:t>Biases</a:t>
            </a:r>
            <a:r>
              <a:rPr lang="en-US" b="0" baseline="0" dirty="0" smtClean="0"/>
              <a:t> refers to statistical biases, not social biases or stereotypes.</a:t>
            </a:r>
          </a:p>
          <a:p>
            <a:endParaRPr lang="en-US" b="0" baseline="0" dirty="0" smtClean="0"/>
          </a:p>
          <a:p>
            <a:r>
              <a:rPr lang="en-US" b="1" baseline="0" dirty="0" smtClean="0"/>
              <a:t>Teaching note:</a:t>
            </a:r>
            <a:endParaRPr lang="en-US" b="0" baseline="0" dirty="0" smtClean="0"/>
          </a:p>
          <a:p>
            <a:r>
              <a:rPr lang="en-US" b="0" baseline="0" dirty="0" smtClean="0"/>
              <a:t>After this slide, you may want to do the mini-activity.  It will give students a hands on example of random versus convenience samples. It will also review the concepts of biodiversity, evenness and species richness.</a:t>
            </a:r>
            <a:endParaRPr lang="en-US" b="1" baseline="0" dirty="0" smtClean="0"/>
          </a:p>
          <a:p>
            <a:pPr marL="0" indent="0">
              <a:buNone/>
            </a:pPr>
            <a:endParaRPr lang="en-US" b="0" baseline="0" dirty="0" smtClean="0"/>
          </a:p>
          <a:p>
            <a:pPr marL="228600" indent="-228600">
              <a:buAutoNum type="arabicParenR"/>
            </a:pPr>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4256003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is quadrat sampling?</a:t>
            </a:r>
            <a:endParaRPr lang="en-US" b="0" dirty="0" smtClean="0"/>
          </a:p>
          <a:p>
            <a:r>
              <a:rPr lang="en-US" dirty="0" smtClean="0">
                <a:effectLst/>
              </a:rPr>
              <a:t>First let’s explain what a quadrat is.</a:t>
            </a:r>
            <a:r>
              <a:rPr lang="en-US" baseline="0" dirty="0" smtClean="0">
                <a:effectLst/>
              </a:rPr>
              <a:t>  </a:t>
            </a:r>
            <a:r>
              <a:rPr lang="en-US" dirty="0" smtClean="0">
                <a:effectLst/>
              </a:rPr>
              <a:t>A quadrat is typically a square frame constructed of plastic or </a:t>
            </a:r>
            <a:r>
              <a:rPr lang="en-US" dirty="0" err="1" smtClean="0">
                <a:effectLst/>
              </a:rPr>
              <a:t>pvc</a:t>
            </a:r>
            <a:r>
              <a:rPr lang="en-US" dirty="0" smtClean="0">
                <a:effectLst/>
              </a:rPr>
              <a:t> pipe, metal rod, or wood that is placed directly on top of the vegetation. Quadrats are also commonly called "plots.“  Quadrats do not have to be square but their area must be known. Other quadrat shapes commonly include circles and rectangles.   The red box on this page is a quadrat.</a:t>
            </a:r>
            <a:r>
              <a:rPr lang="en-US" baseline="0" dirty="0" smtClean="0">
                <a:effectLst/>
              </a:rPr>
              <a:t> To find the area of the quadrat we would take the interior dimensions of the quadrat.  The green balls inside the quadrat represent objects that we are counting.   In essence, you count what is inside the quadrat. </a:t>
            </a:r>
            <a:endParaRPr lang="en-US" dirty="0" smtClean="0">
              <a:effectLst/>
            </a:endParaRPr>
          </a:p>
          <a:p>
            <a:endParaRPr lang="en-US" dirty="0" smtClean="0">
              <a:effectLst/>
            </a:endParaRPr>
          </a:p>
          <a:p>
            <a:r>
              <a:rPr lang="en-US" dirty="0" smtClean="0">
                <a:effectLst/>
              </a:rPr>
              <a:t>Quadrat sampling is a method of collecting a random sample.  Rather than doing a census of all the individuals</a:t>
            </a:r>
            <a:r>
              <a:rPr lang="en-US" baseline="0" dirty="0" smtClean="0">
                <a:effectLst/>
              </a:rPr>
              <a:t> in an area, we do a mini-census within randomly placed quadrats.  Typically the information from a quadrat study comes in the form of counts of individuals (what we will do in the activity) or % cover (which is popular among landscape ecologists and forest ecologists</a:t>
            </a:r>
            <a:r>
              <a:rPr lang="en-US" baseline="0" dirty="0" smtClean="0">
                <a:effectLst/>
              </a:rPr>
              <a:t>).</a:t>
            </a:r>
          </a:p>
          <a:p>
            <a:endParaRPr lang="en-US" baseline="0" dirty="0" smtClean="0">
              <a:effectLst/>
            </a:endParaRPr>
          </a:p>
          <a:p>
            <a:r>
              <a:rPr lang="en-US" baseline="0" dirty="0" smtClean="0">
                <a:effectLst/>
              </a:rPr>
              <a:t>To do quadrat sampling we count all the organisms within the quadrat.  Since we know the area of the quadrat (or we can measure it) we can then calculate the density within our quadrat. The quadrat density is simply the number counted in the quadrat divided by the area of the quadrat.   If we know the total area that the organisms we are interested in can occupy we can scale up from the density in our quadrat to the density in the entire area by multiplying the quadrat density by the total area.  The mean density is simply the average of all the densities for each quadrat that we measure.  It is important to note that density, total abundance, and mean density can all be fractions, they do not have to be whole numbers.</a:t>
            </a:r>
            <a:endParaRPr lang="en-US" dirty="0" smtClean="0">
              <a:effectLst/>
            </a:endParaRPr>
          </a:p>
          <a:p>
            <a:endParaRPr lang="en-US" dirty="0" smtClean="0">
              <a:effectLst/>
            </a:endParaRPr>
          </a:p>
          <a:p>
            <a:r>
              <a:rPr lang="en-US" b="1" dirty="0" smtClean="0">
                <a:effectLst/>
              </a:rPr>
              <a:t>4 important concepts when designing</a:t>
            </a:r>
            <a:r>
              <a:rPr lang="en-US" b="1" baseline="0" dirty="0" smtClean="0">
                <a:effectLst/>
              </a:rPr>
              <a:t> your quadrat samples:</a:t>
            </a:r>
            <a:endParaRPr lang="en-US" b="0" baseline="0" dirty="0" smtClean="0">
              <a:effectLst/>
            </a:endParaRPr>
          </a:p>
          <a:p>
            <a:pPr marL="228600" indent="-228600">
              <a:buFont typeface="+mj-lt"/>
              <a:buAutoNum type="arabicPeriod"/>
            </a:pPr>
            <a:r>
              <a:rPr lang="en-US" b="0" baseline="0" dirty="0" smtClean="0">
                <a:effectLst/>
              </a:rPr>
              <a:t>What is the distribution of the organism across the landscape (habitat) being studied?</a:t>
            </a:r>
          </a:p>
          <a:p>
            <a:pPr marL="228600" indent="-228600">
              <a:buFont typeface="+mj-lt"/>
              <a:buAutoNum type="arabicPeriod"/>
            </a:pPr>
            <a:r>
              <a:rPr lang="en-US" b="0" baseline="0" dirty="0" smtClean="0">
                <a:effectLst/>
              </a:rPr>
              <a:t>What size quadrats should be used?</a:t>
            </a:r>
          </a:p>
          <a:p>
            <a:pPr marL="628650" lvl="1" indent="-171450">
              <a:buFont typeface="Arial" pitchFamily="34" charset="0"/>
              <a:buChar char="•"/>
            </a:pPr>
            <a:r>
              <a:rPr lang="en-US" b="0" baseline="0" dirty="0" smtClean="0">
                <a:effectLst/>
              </a:rPr>
              <a:t>Quadrat should be much larger than the average organism size.</a:t>
            </a:r>
          </a:p>
          <a:p>
            <a:pPr marL="228600" indent="-228600">
              <a:buFont typeface="+mj-lt"/>
              <a:buAutoNum type="arabicPeriod"/>
            </a:pPr>
            <a:r>
              <a:rPr lang="en-US" b="0" baseline="0" dirty="0" smtClean="0">
                <a:effectLst/>
              </a:rPr>
              <a:t>What shape should the quadrat be?</a:t>
            </a:r>
          </a:p>
          <a:p>
            <a:pPr marL="228600" indent="-228600">
              <a:buFont typeface="+mj-lt"/>
              <a:buAutoNum type="arabicPeriod"/>
            </a:pPr>
            <a:r>
              <a:rPr lang="en-US" b="0" baseline="0" dirty="0" smtClean="0">
                <a:effectLst/>
              </a:rPr>
              <a:t>How many quadrats do we need to accurately estimate the density of the species?</a:t>
            </a:r>
            <a:endParaRPr lang="en-US" b="1" dirty="0" smtClean="0">
              <a:effectLst/>
            </a:endParaRPr>
          </a:p>
          <a:p>
            <a:endParaRPr lang="en-US" b="1" dirty="0" smtClean="0"/>
          </a:p>
          <a:p>
            <a:endParaRPr lang="en-US" b="1" dirty="0" smtClean="0"/>
          </a:p>
          <a:p>
            <a:r>
              <a:rPr lang="en-US" b="1" dirty="0" smtClean="0"/>
              <a:t>Advanced</a:t>
            </a:r>
            <a:r>
              <a:rPr lang="en-US" b="1" baseline="0" dirty="0" smtClean="0"/>
              <a:t> Ideas:</a:t>
            </a:r>
            <a:endParaRPr lang="en-US" b="0" baseline="0" dirty="0" smtClean="0"/>
          </a:p>
          <a:p>
            <a:pPr marL="171450" indent="-171450">
              <a:buFont typeface="Arial" pitchFamily="34" charset="0"/>
              <a:buChar char="•"/>
            </a:pPr>
            <a:r>
              <a:rPr lang="en-US" b="0" baseline="0" dirty="0" smtClean="0"/>
              <a:t>What to do when an object is partially inside the quadrat?  Before doing the study it needs to be decided if these will be counted or not.  You can decide to count only individuals that are fully inside the quadrat, or only individuals that are 50% inside the quadrat, or all individuals with any part inside the quadrat.  There are advanced statistical techniques to allow you to correct for counting portions of individuals.  The decision should be made before you conduct your sampling and you need to be consistent throughout all of your samples.</a:t>
            </a:r>
          </a:p>
          <a:p>
            <a:pPr marL="0" indent="0">
              <a:buFont typeface="Arial" pitchFamily="34" charset="0"/>
              <a:buNone/>
            </a:pPr>
            <a:endParaRPr lang="en-US" b="1" dirty="0" smtClean="0"/>
          </a:p>
          <a:p>
            <a:pPr marL="0" indent="0">
              <a:buFont typeface="Arial" pitchFamily="34" charset="0"/>
              <a:buNone/>
            </a:pPr>
            <a:r>
              <a:rPr lang="en-US" b="1" dirty="0" smtClean="0"/>
              <a:t>External</a:t>
            </a:r>
            <a:r>
              <a:rPr lang="en-US" b="1" baseline="0" dirty="0" smtClean="0"/>
              <a:t> websites that provide additional information on quadrat sampling:</a:t>
            </a:r>
            <a:endParaRPr lang="en-US" b="0" baseline="0" dirty="0" smtClean="0"/>
          </a:p>
          <a:p>
            <a:pPr marL="0" indent="0">
              <a:buFont typeface="Arial" pitchFamily="34" charset="0"/>
              <a:buNone/>
            </a:pPr>
            <a:r>
              <a:rPr lang="en-US" b="0" baseline="0" dirty="0" smtClean="0"/>
              <a:t>University of Idaho, College of Natural Resources , Principles of Vegetation Measurement &amp; Assessment</a:t>
            </a:r>
          </a:p>
          <a:p>
            <a:pPr marL="0" indent="0">
              <a:buFont typeface="Arial" pitchFamily="34" charset="0"/>
              <a:buNone/>
            </a:pPr>
            <a:r>
              <a:rPr lang="en-US" b="0" baseline="0" dirty="0" smtClean="0"/>
              <a:t>and Ecological Monitoring &amp; Analysis, lesson on Plot-based or Quadrat Techniques, from http://www.webpages.uidaho.edu/veg_measure/Modules/Lessons/Module%205%28Density%29/5_2_Plot-Based_Techniques.htm</a:t>
            </a:r>
            <a:endParaRPr lang="en-US" b="1" dirty="0"/>
          </a:p>
        </p:txBody>
      </p:sp>
      <p:sp>
        <p:nvSpPr>
          <p:cNvPr id="4" name="Slide Number Placeholder 3"/>
          <p:cNvSpPr>
            <a:spLocks noGrp="1"/>
          </p:cNvSpPr>
          <p:nvPr>
            <p:ph type="sldNum" sz="quarter" idx="10"/>
          </p:nvPr>
        </p:nvSpPr>
        <p:spPr/>
        <p:txBody>
          <a:bodyPr/>
          <a:lstStyle/>
          <a:p>
            <a:fld id="{7B77A89D-8C1C-4839-A3F6-CDBEE1C5B660}" type="slidenum">
              <a:rPr lang="en-US" smtClean="0"/>
              <a:t>6</a:t>
            </a:fld>
            <a:endParaRPr lang="en-US"/>
          </a:p>
        </p:txBody>
      </p:sp>
    </p:spTree>
    <p:extLst>
      <p:ext uri="{BB962C8B-B14F-4D97-AF65-F5344CB8AC3E}">
        <p14:creationId xmlns:p14="http://schemas.microsoft.com/office/powerpoint/2010/main" val="3863124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We will now do a </a:t>
            </a:r>
            <a:r>
              <a:rPr lang="en-US" b="0" baseline="0" dirty="0" smtClean="0"/>
              <a:t>mini quadrat sample together. </a:t>
            </a:r>
          </a:p>
          <a:p>
            <a:endParaRPr lang="en-US" b="0" baseline="0" dirty="0" smtClean="0"/>
          </a:p>
          <a:p>
            <a:r>
              <a:rPr lang="en-US" b="0" baseline="0" dirty="0" smtClean="0"/>
              <a:t>We have a garden and we want to know how many flowers are in it.   The green box represents the </a:t>
            </a:r>
            <a:r>
              <a:rPr lang="en-US" b="0" baseline="0" dirty="0" smtClean="0"/>
              <a:t>garden</a:t>
            </a:r>
            <a:r>
              <a:rPr lang="en-US" b="0" baseline="0" dirty="0" smtClean="0"/>
              <a:t>.</a:t>
            </a:r>
          </a:p>
          <a:p>
            <a:r>
              <a:rPr lang="en-US" b="0" baseline="0" dirty="0" smtClean="0"/>
              <a:t>We also want to know about the two types of </a:t>
            </a:r>
            <a:r>
              <a:rPr lang="en-US" b="0" baseline="0" dirty="0" smtClean="0"/>
              <a:t>flowers in the garden. </a:t>
            </a:r>
            <a:r>
              <a:rPr lang="en-US" b="0" baseline="0" dirty="0" smtClean="0"/>
              <a:t>There are red and purple flowers.</a:t>
            </a:r>
          </a:p>
          <a:p>
            <a:endParaRPr lang="en-US" b="0" baseline="0" dirty="0" smtClean="0"/>
          </a:p>
          <a:p>
            <a:r>
              <a:rPr lang="en-US" b="0" baseline="0" dirty="0" smtClean="0"/>
              <a:t>Note that the flowers occur in different sizes, we have small red flowers and large red flowers. These could represent flowers of different ages. The purple flowers are all the same size.  </a:t>
            </a:r>
          </a:p>
          <a:p>
            <a:endParaRPr lang="en-US" b="0" baseline="0" dirty="0" smtClean="0"/>
          </a:p>
          <a:p>
            <a:r>
              <a:rPr lang="en-US" b="0" baseline="0" dirty="0" smtClean="0"/>
              <a:t>Also note that density is not consistent across the entire green box (our garden).  Why might this be? </a:t>
            </a:r>
          </a:p>
          <a:p>
            <a:pPr marL="228600" indent="-228600">
              <a:buAutoNum type="arabicParenBoth"/>
            </a:pPr>
            <a:r>
              <a:rPr lang="en-US" b="0" baseline="0" dirty="0" smtClean="0"/>
              <a:t>It was planted that way</a:t>
            </a:r>
          </a:p>
          <a:p>
            <a:pPr marL="228600" indent="-228600">
              <a:buAutoNum type="arabicParenBoth"/>
            </a:pPr>
            <a:r>
              <a:rPr lang="en-US" b="0" baseline="0" dirty="0" smtClean="0"/>
              <a:t>Some areas are better for growing certain types of flowers</a:t>
            </a:r>
          </a:p>
          <a:p>
            <a:pPr marL="228600" indent="-228600">
              <a:buAutoNum type="arabicParenBoth"/>
            </a:pPr>
            <a:r>
              <a:rPr lang="en-US" b="0" baseline="0" dirty="0" smtClean="0"/>
              <a:t>Someone removes certain types of flowers from certain areas on purpose for aesthetics</a:t>
            </a:r>
          </a:p>
          <a:p>
            <a:pPr marL="228600" indent="-228600">
              <a:buAutoNum type="arabicParenBoth"/>
            </a:pPr>
            <a:r>
              <a:rPr lang="en-US" b="0" baseline="0" dirty="0" smtClean="0"/>
              <a:t>A disease could have killed some flowers in one area, the disease may affect different flowers in different ways</a:t>
            </a:r>
          </a:p>
          <a:p>
            <a:pPr marL="0" indent="0">
              <a:buNone/>
            </a:pPr>
            <a:endParaRPr lang="en-US" b="0" baseline="0" dirty="0" smtClean="0"/>
          </a:p>
          <a:p>
            <a:pPr marL="0" indent="0">
              <a:buNone/>
            </a:pPr>
            <a:r>
              <a:rPr lang="en-US" b="0" baseline="0" dirty="0" smtClean="0"/>
              <a:t>We are only interested in the total number of flowers in our garden right now. We want to know how many purple flowers and how many red flowers. We also want to know the density.</a:t>
            </a:r>
          </a:p>
          <a:p>
            <a:endParaRPr lang="en-US" b="0" baseline="0" dirty="0" smtClean="0"/>
          </a:p>
          <a:p>
            <a:r>
              <a:rPr lang="en-US" b="1" baseline="0" dirty="0" smtClean="0"/>
              <a:t>Image Credits:</a:t>
            </a:r>
            <a:endParaRPr lang="en-US" b="0" baseline="0" dirty="0" smtClean="0"/>
          </a:p>
          <a:p>
            <a:r>
              <a:rPr lang="en-US" b="0" baseline="0" dirty="0" smtClean="0"/>
              <a:t>All images from Microsoft clip art.</a:t>
            </a:r>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898280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Go over</a:t>
            </a:r>
            <a:r>
              <a:rPr lang="en-US" b="0" baseline="0" dirty="0" smtClean="0"/>
              <a:t> a mini quadrat sample. </a:t>
            </a:r>
          </a:p>
          <a:p>
            <a:r>
              <a:rPr lang="en-US" b="0" baseline="0" dirty="0" smtClean="0"/>
              <a:t>We have a garden and we want to know how many flowers are in it.  We also want to know about the two types of flowers. There are red and purple flowers.</a:t>
            </a:r>
          </a:p>
          <a:p>
            <a:endParaRPr lang="en-US" b="0" baseline="0" dirty="0" smtClean="0"/>
          </a:p>
          <a:p>
            <a:r>
              <a:rPr lang="en-US" b="0" baseline="0" dirty="0" smtClean="0"/>
              <a:t>We have placed four quadrats randomly into the garden. The quadrats are 0.5m squared in area. The garden is 20 square meters.  (The drawing is not to scale).</a:t>
            </a:r>
          </a:p>
          <a:p>
            <a:endParaRPr lang="en-US" b="0" baseline="0" dirty="0" smtClean="0"/>
          </a:p>
          <a:p>
            <a:r>
              <a:rPr lang="en-US" b="0" baseline="0" dirty="0" smtClean="0"/>
              <a:t>We will count the flowers that have at least 50% of each flower in the quadrat.</a:t>
            </a:r>
          </a:p>
          <a:p>
            <a:endParaRPr lang="en-US" b="0" baseline="0" dirty="0" smtClean="0"/>
          </a:p>
          <a:p>
            <a:r>
              <a:rPr lang="en-US" b="0" baseline="0" dirty="0" smtClean="0"/>
              <a:t>Ask the students to count the flowers and record the data.  Ask them to calculate the mean number of red and purple flowers per quadrat as well as the standard deviation.  The next slide has this data in table form and the equation for mean and standard deviation.</a:t>
            </a:r>
          </a:p>
          <a:p>
            <a:endParaRPr lang="en-US" b="0" baseline="0" dirty="0" smtClean="0"/>
          </a:p>
          <a:p>
            <a:r>
              <a:rPr lang="en-US" b="0" baseline="0" dirty="0" smtClean="0"/>
              <a:t>Counts (from left to right)</a:t>
            </a:r>
          </a:p>
          <a:p>
            <a:r>
              <a:rPr lang="en-US" b="0" baseline="0" dirty="0" smtClean="0"/>
              <a:t>1: 3 purple, 2 red</a:t>
            </a:r>
          </a:p>
          <a:p>
            <a:r>
              <a:rPr lang="en-US" b="0" baseline="0" dirty="0" smtClean="0"/>
              <a:t>2: 2 purple, 2 red</a:t>
            </a:r>
          </a:p>
          <a:p>
            <a:r>
              <a:rPr lang="en-US" b="0" baseline="0" dirty="0" smtClean="0"/>
              <a:t>3: 2 purple, 1 red</a:t>
            </a:r>
          </a:p>
          <a:p>
            <a:r>
              <a:rPr lang="en-US" b="0" baseline="0" dirty="0" smtClean="0"/>
              <a:t>4: 3 purple, 1 red</a:t>
            </a: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2777564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Main Point</a:t>
            </a:r>
          </a:p>
          <a:p>
            <a:r>
              <a:rPr lang="en-US" b="0" baseline="0" dirty="0" smtClean="0"/>
              <a:t>Conduct a mini quadrat sampling from the garden example.</a:t>
            </a:r>
          </a:p>
          <a:p>
            <a:endParaRPr lang="en-US" b="0" baseline="0" dirty="0" smtClean="0"/>
          </a:p>
          <a:p>
            <a:r>
              <a:rPr lang="en-US" b="0" baseline="0" dirty="0" smtClean="0"/>
              <a:t>Here is the data from our counts in table form</a:t>
            </a:r>
            <a:r>
              <a:rPr lang="en-US" b="0" baseline="0" dirty="0" smtClean="0"/>
              <a:t>.  Use the counts of each flower type (red and purple flowers) in the four quadrats to calculate the mean </a:t>
            </a:r>
            <a:r>
              <a:rPr lang="en-US" b="0" baseline="0" dirty="0" smtClean="0"/>
              <a:t>and standard deviation.</a:t>
            </a:r>
          </a:p>
          <a:p>
            <a:endParaRPr lang="en-US" b="0" baseline="0" dirty="0" smtClean="0"/>
          </a:p>
          <a:p>
            <a:r>
              <a:rPr lang="en-US" dirty="0" smtClean="0"/>
              <a:t>Equations</a:t>
            </a:r>
            <a:r>
              <a:rPr lang="en-US" baseline="0" dirty="0" smtClean="0"/>
              <a:t> is as you will see them for the AP Biology exam.  Verbally go over the equations so that the students understand.</a:t>
            </a:r>
          </a:p>
          <a:p>
            <a:endParaRPr lang="en-US" dirty="0" smtClean="0"/>
          </a:p>
          <a:p>
            <a:pPr marL="228600" indent="-228600">
              <a:buAutoNum type="arabicPeriod"/>
            </a:pPr>
            <a:r>
              <a:rPr lang="en-US" dirty="0" smtClean="0"/>
              <a:t>Calculate Mean for each color of flower</a:t>
            </a:r>
          </a:p>
          <a:p>
            <a:pPr marL="685800" lvl="1" indent="-228600">
              <a:buAutoNum type="arabicPeriod"/>
            </a:pPr>
            <a:r>
              <a:rPr lang="en-US" dirty="0" smtClean="0"/>
              <a:t>The mean is simply the sum of all our counts, divided by the number of counts we made.</a:t>
            </a:r>
          </a:p>
          <a:p>
            <a:pPr marL="228600" indent="-228600">
              <a:buAutoNum type="arabicPeriod"/>
            </a:pPr>
            <a:r>
              <a:rPr lang="en-US" dirty="0" smtClean="0"/>
              <a:t>Calculate</a:t>
            </a:r>
            <a:r>
              <a:rPr lang="en-US" baseline="0" dirty="0" smtClean="0"/>
              <a:t> standard deviation for each color of flower</a:t>
            </a:r>
          </a:p>
          <a:p>
            <a:pPr marL="685800" lvl="1" indent="-228600">
              <a:buAutoNum type="arabicPeriod"/>
            </a:pPr>
            <a:r>
              <a:rPr lang="en-US" baseline="0" dirty="0" smtClean="0"/>
              <a:t>For each sample find the squared difference between the sample value and the mean.</a:t>
            </a:r>
          </a:p>
          <a:p>
            <a:pPr marL="685800" lvl="1" indent="-228600">
              <a:buAutoNum type="arabicPeriod"/>
            </a:pPr>
            <a:r>
              <a:rPr lang="en-US" baseline="0" dirty="0" smtClean="0"/>
              <a:t>Add these squared differences up</a:t>
            </a:r>
          </a:p>
          <a:p>
            <a:pPr marL="685800" lvl="1" indent="-228600">
              <a:buAutoNum type="arabicPeriod"/>
            </a:pPr>
            <a:r>
              <a:rPr lang="en-US" baseline="0" dirty="0" smtClean="0"/>
              <a:t>Divide by the number of samples minus 1</a:t>
            </a:r>
          </a:p>
          <a:p>
            <a:pPr marL="685800" lvl="1" indent="-228600">
              <a:buAutoNum type="arabicPeriod"/>
            </a:pPr>
            <a:r>
              <a:rPr lang="en-US" baseline="0" dirty="0" smtClean="0"/>
              <a:t>Take the square root of this value</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2634379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Main Point</a:t>
            </a:r>
          </a:p>
          <a:p>
            <a:r>
              <a:rPr lang="en-US" b="0" baseline="0" dirty="0" smtClean="0"/>
              <a:t>The mean number of red flowers is 1.5 and the mean number of purple flowers is 2.5.  The standard deviation for both is 0.578.</a:t>
            </a:r>
          </a:p>
          <a:p>
            <a:endParaRPr lang="en-US" b="0" baseline="0" dirty="0" smtClean="0"/>
          </a:p>
          <a:p>
            <a:r>
              <a:rPr lang="en-US" b="0" baseline="0" dirty="0" smtClean="0"/>
              <a:t>If any of the students got this wrong, ask them to show their math and try and see where they went wrong.  </a:t>
            </a:r>
          </a:p>
          <a:p>
            <a:endParaRPr lang="en-US" b="0" baseline="0" dirty="0" smtClean="0"/>
          </a:p>
          <a:p>
            <a:r>
              <a:rPr lang="en-US" b="0" baseline="0" dirty="0" smtClean="0"/>
              <a:t>Note: do not round the mean, this will cause errors in the standard deviation calculations.</a:t>
            </a:r>
            <a:endParaRPr lang="en-US" b="0"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1387135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Main Point</a:t>
            </a:r>
          </a:p>
          <a:p>
            <a:r>
              <a:rPr lang="en-US" b="0" baseline="0" dirty="0" smtClean="0"/>
              <a:t>Have </a:t>
            </a:r>
            <a:r>
              <a:rPr lang="en-US" b="0" baseline="0" dirty="0" smtClean="0"/>
              <a:t>the students calculate the density.  The equation </a:t>
            </a:r>
            <a:r>
              <a:rPr lang="en-US" b="0" baseline="0" dirty="0" smtClean="0"/>
              <a:t>for quadrat </a:t>
            </a:r>
            <a:r>
              <a:rPr lang="en-US" b="0" baseline="0" dirty="0" smtClean="0"/>
              <a:t>density is shown here. They will need to use the area of the </a:t>
            </a:r>
            <a:r>
              <a:rPr lang="en-US" b="0" baseline="0" dirty="0" smtClean="0"/>
              <a:t>quadrat, which is stated on this slide.</a:t>
            </a:r>
            <a:endParaRPr lang="en-US" b="0" baseline="0" dirty="0" smtClean="0"/>
          </a:p>
          <a:p>
            <a:endParaRPr lang="en-US" b="0" baseline="0" dirty="0" smtClean="0"/>
          </a:p>
          <a:p>
            <a:r>
              <a:rPr lang="en-US" b="0" baseline="0" dirty="0" smtClean="0"/>
              <a:t>The quadrats are 0.5 square meters and the garden is 20 square meters.</a:t>
            </a:r>
          </a:p>
          <a:p>
            <a:endParaRPr lang="en-US" dirty="0" smtClean="0"/>
          </a:p>
          <a:p>
            <a:r>
              <a:rPr lang="en-US" dirty="0" smtClean="0"/>
              <a:t>Calculate density in each quadrat.</a:t>
            </a:r>
          </a:p>
          <a:p>
            <a:r>
              <a:rPr lang="en-US" dirty="0" smtClean="0"/>
              <a:t>Density = abundance</a:t>
            </a:r>
            <a:r>
              <a:rPr lang="en-US" baseline="0" dirty="0" smtClean="0"/>
              <a:t> within quadrat / area of quadrat</a:t>
            </a:r>
          </a:p>
          <a:p>
            <a:r>
              <a:rPr lang="en-US" baseline="0" dirty="0" smtClean="0"/>
              <a:t>Units are individuals per square meter</a:t>
            </a:r>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3870579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Main Point</a:t>
            </a:r>
          </a:p>
          <a:p>
            <a:r>
              <a:rPr lang="en-US" b="0" baseline="0" dirty="0" smtClean="0"/>
              <a:t>Conduct a mini quadrat sampling from the garden example.</a:t>
            </a:r>
          </a:p>
          <a:p>
            <a:endParaRPr lang="en-US" b="0" baseline="0" dirty="0" smtClean="0"/>
          </a:p>
          <a:p>
            <a:r>
              <a:rPr lang="en-US" b="0" baseline="0" dirty="0" smtClean="0"/>
              <a:t>We see the density for red and purple flowers in each of the four quadrats.</a:t>
            </a:r>
          </a:p>
          <a:p>
            <a:endParaRPr lang="en-US" b="0" baseline="0" dirty="0" smtClean="0"/>
          </a:p>
          <a:p>
            <a:r>
              <a:rPr lang="en-US" b="0" baseline="0" dirty="0" smtClean="0"/>
              <a:t>If any of the students don’t have the same answer, try and find out why.</a:t>
            </a:r>
          </a:p>
          <a:p>
            <a:endParaRPr lang="en-US" b="0" baseline="0" dirty="0" smtClean="0"/>
          </a:p>
          <a:p>
            <a:r>
              <a:rPr lang="en-US" b="0" baseline="0" dirty="0" smtClean="0"/>
              <a:t>Ask the students what the units are for quadrat density.  The units are flowers per square meter.  They can find the answer by remembering that the equation for quadrat density is number in the quadrat divided by quadrat area, so we are dividing units of number by area.</a:t>
            </a:r>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1646288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Main Point</a:t>
            </a:r>
          </a:p>
          <a:p>
            <a:r>
              <a:rPr lang="en-US" b="0" baseline="0" dirty="0" smtClean="0"/>
              <a:t>Conduct a mini quadrat sampling from the garden example.</a:t>
            </a:r>
          </a:p>
          <a:p>
            <a:endParaRPr lang="en-US" b="0" baseline="0" dirty="0" smtClean="0"/>
          </a:p>
          <a:p>
            <a:r>
              <a:rPr lang="en-US" b="0" baseline="0" dirty="0" smtClean="0"/>
              <a:t>Now we will calculate the total abundance.  We find the total abundance by taking the abundance within a quadrat and multiplying it by the total area, and then dividing this number by the area of the quadrat.</a:t>
            </a:r>
          </a:p>
          <a:p>
            <a:endParaRPr lang="en-US" b="0" baseline="0" dirty="0" smtClean="0"/>
          </a:p>
          <a:p>
            <a:endParaRPr lang="en-US" dirty="0" smtClean="0"/>
          </a:p>
          <a:p>
            <a:r>
              <a:rPr lang="en-US" dirty="0" smtClean="0"/>
              <a:t>Calculate total abundance:</a:t>
            </a:r>
          </a:p>
          <a:p>
            <a:r>
              <a:rPr lang="en-US" dirty="0" smtClean="0"/>
              <a:t>Alternative way to calculate total</a:t>
            </a:r>
            <a:r>
              <a:rPr lang="en-US" baseline="0" dirty="0" smtClean="0"/>
              <a:t> abundance is quadrat d</a:t>
            </a:r>
            <a:r>
              <a:rPr lang="en-US" dirty="0" smtClean="0"/>
              <a:t>ensity </a:t>
            </a:r>
            <a:r>
              <a:rPr lang="en-US" dirty="0" smtClean="0"/>
              <a:t>X Total</a:t>
            </a:r>
            <a:r>
              <a:rPr lang="en-US" baseline="0" dirty="0" smtClean="0"/>
              <a:t> Area = Total </a:t>
            </a:r>
            <a:r>
              <a:rPr lang="en-US" baseline="0" dirty="0" smtClean="0"/>
              <a:t>Abundance </a:t>
            </a:r>
            <a:r>
              <a:rPr lang="en-US" baseline="0" dirty="0" smtClean="0"/>
              <a:t>units are individuals</a:t>
            </a:r>
          </a:p>
          <a:p>
            <a:r>
              <a:rPr lang="en-US" baseline="0" dirty="0" smtClean="0"/>
              <a:t>Can do this based on the density from each of the four quadrats.</a:t>
            </a:r>
          </a:p>
          <a:p>
            <a:r>
              <a:rPr lang="en-US" baseline="0" dirty="0" smtClean="0"/>
              <a:t>Can find the mean and standard deviation (not shown here).</a:t>
            </a:r>
          </a:p>
          <a:p>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3820138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Main Point</a:t>
            </a:r>
          </a:p>
          <a:p>
            <a:r>
              <a:rPr lang="en-US" b="0" baseline="0" dirty="0" smtClean="0"/>
              <a:t>Here are the answers for total abundance based on each of the four quadrats for the two flower types.  We see that 3 of the 4 times the purple flowers are estimated to have higher total abundance, and the 4</a:t>
            </a:r>
            <a:r>
              <a:rPr lang="en-US" b="0" baseline="30000" dirty="0" smtClean="0"/>
              <a:t>th</a:t>
            </a:r>
            <a:r>
              <a:rPr lang="en-US" b="0" baseline="0" dirty="0" smtClean="0"/>
              <a:t> time purple and red flowers are estimated to have equal abundance.  Does this match with what we saw when we first looked at the garden (not absolute number, since the garden drawing wasn’t to scale, but does it sound right that there are more purple flowers than red flowers?  You can flash back to slide 8 if you want the students to have a second chance to look at the garden.  It does appear that there are more purple flowers than red flowers in that image.</a:t>
            </a:r>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extLst>
      <p:ext uri="{BB962C8B-B14F-4D97-AF65-F5344CB8AC3E}">
        <p14:creationId xmlns:p14="http://schemas.microsoft.com/office/powerpoint/2010/main" val="291465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pPr marL="171450" indent="-171450">
              <a:buFont typeface="Arial" panose="020B0604020202020204" pitchFamily="34" charset="0"/>
              <a:buChar char="•"/>
            </a:pPr>
            <a:r>
              <a:rPr lang="en-US" b="0" dirty="0" smtClean="0"/>
              <a:t>Review of equations used</a:t>
            </a:r>
          </a:p>
          <a:p>
            <a:pPr marL="171450" indent="-171450">
              <a:buFont typeface="Arial" panose="020B0604020202020204" pitchFamily="34" charset="0"/>
              <a:buChar char="•"/>
            </a:pPr>
            <a:r>
              <a:rPr lang="en-US" b="0" dirty="0" smtClean="0"/>
              <a:t>Chi-Square (can be extension to data calculated from quadrat sampling) – should be familiar from</a:t>
            </a:r>
            <a:r>
              <a:rPr lang="en-US" b="0" baseline="0" dirty="0" smtClean="0"/>
              <a:t> the chi-square lesson</a:t>
            </a:r>
            <a:endParaRPr lang="en-US" b="0" dirty="0" smtClean="0"/>
          </a:p>
          <a:p>
            <a:pPr marL="171450" indent="-171450">
              <a:buFont typeface="Arial" panose="020B0604020202020204" pitchFamily="34" charset="0"/>
              <a:buChar char="•"/>
            </a:pPr>
            <a:r>
              <a:rPr lang="en-US" b="0" dirty="0" smtClean="0"/>
              <a:t>Quadrat</a:t>
            </a:r>
            <a:r>
              <a:rPr lang="en-US" b="0" baseline="0" dirty="0" smtClean="0"/>
              <a:t> d</a:t>
            </a:r>
            <a:r>
              <a:rPr lang="en-US" b="0" dirty="0" smtClean="0"/>
              <a:t>ensity</a:t>
            </a:r>
            <a:endParaRPr lang="en-US" b="0" dirty="0" smtClean="0"/>
          </a:p>
          <a:p>
            <a:pPr marL="171450" indent="-171450">
              <a:buFont typeface="Arial" panose="020B0604020202020204" pitchFamily="34" charset="0"/>
              <a:buChar char="•"/>
            </a:pPr>
            <a:r>
              <a:rPr lang="en-US" b="0" dirty="0" smtClean="0"/>
              <a:t>Abundance</a:t>
            </a:r>
          </a:p>
          <a:p>
            <a:pPr marL="171450" indent="-171450">
              <a:buFont typeface="Arial" panose="020B0604020202020204" pitchFamily="34" charset="0"/>
              <a:buChar char="•"/>
            </a:pPr>
            <a:r>
              <a:rPr lang="en-US" b="0" dirty="0" smtClean="0"/>
              <a:t>Mean</a:t>
            </a:r>
          </a:p>
          <a:p>
            <a:pPr marL="171450" indent="-171450">
              <a:buFont typeface="Arial" panose="020B0604020202020204" pitchFamily="34" charset="0"/>
              <a:buChar char="•"/>
            </a:pPr>
            <a:r>
              <a:rPr lang="en-US" b="0" dirty="0" smtClean="0"/>
              <a:t>Standard deviation</a:t>
            </a:r>
            <a:endParaRPr lang="en-US" b="0" dirty="0" smtClean="0"/>
          </a:p>
          <a:p>
            <a:pPr marL="171450" indent="-171450">
              <a:buFont typeface="Arial" panose="020B0604020202020204" pitchFamily="34" charset="0"/>
              <a:buChar char="•"/>
            </a:pPr>
            <a:r>
              <a:rPr lang="en-US" b="0" dirty="0" smtClean="0"/>
              <a:t>Area of rectangle</a:t>
            </a:r>
          </a:p>
          <a:p>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15</a:t>
            </a:fld>
            <a:endParaRPr lang="en-US"/>
          </a:p>
        </p:txBody>
      </p:sp>
    </p:spTree>
    <p:extLst>
      <p:ext uri="{BB962C8B-B14F-4D97-AF65-F5344CB8AC3E}">
        <p14:creationId xmlns:p14="http://schemas.microsoft.com/office/powerpoint/2010/main" val="3723827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Main Points</a:t>
            </a:r>
            <a:r>
              <a:rPr lang="en-US" sz="1200" b="0" kern="1200" dirty="0" smtClean="0">
                <a:solidFill>
                  <a:schemeClr val="tx1"/>
                </a:solidFill>
                <a:effectLst/>
                <a:latin typeface="+mn-lt"/>
                <a:ea typeface="+mn-ea"/>
                <a:cs typeface="+mn-cs"/>
              </a:rPr>
              <a:t>:</a:t>
            </a:r>
          </a:p>
          <a:p>
            <a:pPr marL="171450" indent="-171450">
              <a:buFont typeface="Arial" panose="020B0604020202020204" pitchFamily="34" charset="0"/>
              <a:buChar char="•"/>
            </a:pPr>
            <a:r>
              <a:rPr lang="en-US" sz="1200" b="0" kern="1200" dirty="0" smtClean="0">
                <a:solidFill>
                  <a:schemeClr val="tx1"/>
                </a:solidFill>
                <a:effectLst/>
                <a:latin typeface="+mn-lt"/>
                <a:ea typeface="+mn-ea"/>
                <a:cs typeface="+mn-cs"/>
              </a:rPr>
              <a:t>Students</a:t>
            </a:r>
            <a:r>
              <a:rPr lang="en-US" sz="1200" b="0" kern="1200" baseline="0" dirty="0" smtClean="0">
                <a:solidFill>
                  <a:schemeClr val="tx1"/>
                </a:solidFill>
                <a:effectLst/>
                <a:latin typeface="+mn-lt"/>
                <a:ea typeface="+mn-ea"/>
                <a:cs typeface="+mn-cs"/>
              </a:rPr>
              <a:t> should now be familiar with the difference between a sample and census. A census is when every individual in the population is counted.  A sample is when a representative sample is used to estimate information about the total population.</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Examples of censuses include the US census, but they are extremely expensive and time consuming.  Furthermore, it is very difficult to ensure that 100% of the population is reached.  This becomes more difficult if the objects being sampled move a lot, are difficult to find, or a cryptic to name some of the difficulties.</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A representative sample is one that provides a good approximation of the entire population. </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Students should also be familiar with convenience sampling and random sampling.</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A random sample is one in which every individual has an equal probability of being selected to be in the sample.</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Random sampling will produce an unbiased result compared to convenience sampling.</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Quadrat sampling is a useful way to conduct random sampling.   It works best on sedentary species or immobile species. </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In quadrat sampling the quadrats are placed randomly across the habitat of interest and the sample is collected from within the quadrats.</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Students are now familiar with the equations for calculating density, total abundance, mean and standard deviation. Students are also familiar with calculating area.</a:t>
            </a:r>
          </a:p>
          <a:p>
            <a:pPr marL="0" indent="0">
              <a:buFont typeface="Arial" panose="020B0604020202020204" pitchFamily="34" charset="0"/>
              <a:buNone/>
            </a:pPr>
            <a:endParaRPr lang="en-US" sz="1200" b="0" kern="1200" baseline="0" dirty="0" smtClean="0">
              <a:solidFill>
                <a:schemeClr val="tx1"/>
              </a:solidFill>
              <a:effectLst/>
              <a:latin typeface="+mn-lt"/>
              <a:ea typeface="+mn-ea"/>
              <a:cs typeface="+mn-cs"/>
            </a:endParaRPr>
          </a:p>
          <a:p>
            <a:pPr marL="0" indent="0">
              <a:buFont typeface="Arial" panose="020B0604020202020204" pitchFamily="34" charset="0"/>
              <a:buNone/>
            </a:pPr>
            <a:r>
              <a:rPr lang="en-US" sz="1200" b="0" kern="1200" baseline="0" dirty="0" smtClean="0">
                <a:solidFill>
                  <a:schemeClr val="tx1"/>
                </a:solidFill>
                <a:effectLst/>
                <a:latin typeface="+mn-lt"/>
                <a:ea typeface="+mn-ea"/>
                <a:cs typeface="+mn-cs"/>
              </a:rPr>
              <a:t>If you did the mini activity after slide 5 you can review the concepts of biodiversity, evenness, and species richness, otherwise save this point until you do that activity.</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Biodiversity was covered in the mini activity. Biodiversity has two main components species richness, the number of species in the sample, and evenness, a measure of how even is the distribution of numbers of each species.  Greater species richness and more evenness leads to greater biodiversity.</a:t>
            </a:r>
          </a:p>
          <a:p>
            <a:pPr marL="0" indent="0">
              <a:buFont typeface="Arial" panose="020B0604020202020204" pitchFamily="34" charset="0"/>
              <a:buNone/>
            </a:pPr>
            <a:endParaRPr lang="en-US" sz="1200" b="0" kern="1200" baseline="0" dirty="0" smtClean="0">
              <a:solidFill>
                <a:schemeClr val="tx1"/>
              </a:solidFill>
              <a:effectLst/>
              <a:latin typeface="+mn-lt"/>
              <a:ea typeface="+mn-ea"/>
              <a:cs typeface="+mn-cs"/>
            </a:endParaRPr>
          </a:p>
          <a:p>
            <a:pPr marL="0" indent="0">
              <a:buFont typeface="Arial" panose="020B0604020202020204" pitchFamily="34" charset="0"/>
              <a:buNone/>
            </a:pPr>
            <a:r>
              <a:rPr lang="en-US" sz="1200" b="1" kern="1200" baseline="0" dirty="0" smtClean="0">
                <a:solidFill>
                  <a:schemeClr val="tx1"/>
                </a:solidFill>
                <a:effectLst/>
                <a:latin typeface="+mn-lt"/>
                <a:ea typeface="+mn-ea"/>
                <a:cs typeface="+mn-cs"/>
              </a:rPr>
              <a:t>Next steps:</a:t>
            </a:r>
            <a:endParaRPr lang="en-US" sz="1200" b="0" kern="1200" baseline="0" dirty="0" smtClean="0">
              <a:solidFill>
                <a:schemeClr val="tx1"/>
              </a:solidFill>
              <a:effectLst/>
              <a:latin typeface="+mn-lt"/>
              <a:ea typeface="+mn-ea"/>
              <a:cs typeface="+mn-cs"/>
            </a:endParaRPr>
          </a:p>
          <a:p>
            <a:pPr marL="0" indent="0">
              <a:buFont typeface="Arial" panose="020B0604020202020204" pitchFamily="34" charset="0"/>
              <a:buNone/>
            </a:pPr>
            <a:r>
              <a:rPr lang="en-US" sz="1200" b="0" kern="1200" baseline="0" dirty="0" smtClean="0">
                <a:solidFill>
                  <a:schemeClr val="tx1"/>
                </a:solidFill>
                <a:effectLst/>
                <a:latin typeface="+mn-lt"/>
                <a:ea typeface="+mn-ea"/>
                <a:cs typeface="+mn-cs"/>
              </a:rPr>
              <a:t>Have students complete the quadrat sampling activity.  If desired have them follow up with the chi-square worksheet to practice their chi-square skills.</a:t>
            </a:r>
          </a:p>
          <a:p>
            <a:pPr marL="0" indent="0">
              <a:buFont typeface="Arial" panose="020B0604020202020204" pitchFamily="34" charset="0"/>
              <a:buNone/>
            </a:pPr>
            <a:r>
              <a:rPr lang="en-US" sz="1200" b="0" kern="1200" baseline="0" dirty="0" smtClean="0">
                <a:solidFill>
                  <a:schemeClr val="tx1"/>
                </a:solidFill>
                <a:effectLst/>
                <a:latin typeface="+mn-lt"/>
                <a:ea typeface="+mn-ea"/>
                <a:cs typeface="+mn-cs"/>
              </a:rPr>
              <a:t>(Optional) Have students do the advanced quadrat sampling activity. They will get real hands on experience laying quadrats. They can also follow this up with a chi-square exercise.</a:t>
            </a:r>
          </a:p>
          <a:p>
            <a:pPr marL="0" indent="0">
              <a:buFont typeface="Arial" panose="020B0604020202020204" pitchFamily="34" charset="0"/>
              <a:buNone/>
            </a:pPr>
            <a:endParaRPr lang="en-US" sz="1200" b="0" kern="1200" baseline="0" dirty="0" smtClean="0">
              <a:solidFill>
                <a:schemeClr val="tx1"/>
              </a:solidFill>
              <a:effectLst/>
              <a:latin typeface="+mn-lt"/>
              <a:ea typeface="+mn-ea"/>
              <a:cs typeface="+mn-cs"/>
            </a:endParaRPr>
          </a:p>
          <a:p>
            <a:pPr marL="0" indent="0">
              <a:buFont typeface="Arial" panose="020B0604020202020204" pitchFamily="34" charset="0"/>
              <a:buNone/>
            </a:pPr>
            <a:r>
              <a:rPr lang="en-US" sz="1200" b="1" kern="1200" baseline="0" dirty="0" smtClean="0">
                <a:solidFill>
                  <a:schemeClr val="tx1"/>
                </a:solidFill>
                <a:effectLst/>
                <a:latin typeface="+mn-lt"/>
                <a:ea typeface="+mn-ea"/>
                <a:cs typeface="+mn-cs"/>
              </a:rPr>
              <a:t>Photo credit:</a:t>
            </a:r>
            <a:r>
              <a:rPr lang="en-US" sz="1200" b="0" kern="1200" baseline="0" dirty="0" smtClean="0">
                <a:solidFill>
                  <a:schemeClr val="tx1"/>
                </a:solidFill>
                <a:effectLst/>
                <a:latin typeface="+mn-lt"/>
                <a:ea typeface="+mn-ea"/>
                <a:cs typeface="+mn-cs"/>
              </a:rPr>
              <a:t> </a:t>
            </a:r>
          </a:p>
          <a:p>
            <a:pPr marL="0" indent="0">
              <a:buFont typeface="Arial" panose="020B0604020202020204" pitchFamily="34" charset="0"/>
              <a:buNone/>
            </a:pPr>
            <a:r>
              <a:rPr lang="en-US" sz="1200" b="0" kern="1200" baseline="0" dirty="0" smtClean="0">
                <a:solidFill>
                  <a:schemeClr val="tx1"/>
                </a:solidFill>
                <a:effectLst/>
                <a:latin typeface="+mn-lt"/>
                <a:ea typeface="+mn-ea"/>
                <a:cs typeface="+mn-cs"/>
              </a:rPr>
              <a:t>Sunset, Lynn Waterhouse.</a:t>
            </a:r>
            <a:endParaRPr lang="en-US" sz="1200" b="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16</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image" Target="../media/image5.JPG"/><Relationship Id="rId7" Type="http://schemas.openxmlformats.org/officeDocument/2006/relationships/image" Target="../media/image9.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WMF"/></Relationships>
</file>

<file path=ppt/slides/_rels/slide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WMF"/></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dirty="0" smtClean="0"/>
              <a:t>Introduction to Sampling</a:t>
            </a:r>
            <a:endParaRPr lang="en-US" sz="4800" dirty="0"/>
          </a:p>
        </p:txBody>
      </p:sp>
      <p:sp>
        <p:nvSpPr>
          <p:cNvPr id="7"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8"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extLst>
      <p:ext uri="{BB962C8B-B14F-4D97-AF65-F5344CB8AC3E}">
        <p14:creationId xmlns:p14="http://schemas.microsoft.com/office/powerpoint/2010/main" val="2186891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we sample….</a:t>
            </a:r>
            <a:endParaRPr lang="en-US" dirty="0"/>
          </a:p>
        </p:txBody>
      </p:sp>
      <p:sp>
        <p:nvSpPr>
          <p:cNvPr id="3" name="Content Placeholder 2"/>
          <p:cNvSpPr>
            <a:spLocks noGrp="1"/>
          </p:cNvSpPr>
          <p:nvPr>
            <p:ph idx="1"/>
          </p:nvPr>
        </p:nvSpPr>
        <p:spPr/>
        <p:txBody>
          <a:bodyPr>
            <a:normAutofit/>
          </a:bodyPr>
          <a:lstStyle/>
          <a:p>
            <a:pPr marL="114300" indent="0">
              <a:buNone/>
            </a:pPr>
            <a:r>
              <a:rPr lang="en-US" sz="3200" b="1" dirty="0" smtClean="0">
                <a:solidFill>
                  <a:schemeClr val="accent5"/>
                </a:solidFill>
              </a:rPr>
              <a:t>Census</a:t>
            </a:r>
            <a:r>
              <a:rPr lang="en-US" sz="3200" dirty="0" smtClean="0"/>
              <a:t> count every individual</a:t>
            </a:r>
          </a:p>
          <a:p>
            <a:pPr marL="114300" indent="0">
              <a:buNone/>
            </a:pPr>
            <a:r>
              <a:rPr lang="en-US" sz="3200" b="1" dirty="0" smtClean="0">
                <a:solidFill>
                  <a:schemeClr val="accent5"/>
                </a:solidFill>
              </a:rPr>
              <a:t>Sample</a:t>
            </a:r>
            <a:r>
              <a:rPr lang="en-US" sz="3200" dirty="0" smtClean="0"/>
              <a:t> uses a representative subset to estimate total</a:t>
            </a:r>
            <a:endParaRPr lang="en-US" sz="3200" dirty="0"/>
          </a:p>
        </p:txBody>
      </p:sp>
      <p:pic>
        <p:nvPicPr>
          <p:cNvPr id="3074" name="Picture 2" descr="http://2.bp.blogspot.com/-kBkVN74Qrpg/UPJTKhCQI6I/AAAAAAAAPzU/MfCAuH6HC9k/s1600/IMG_8354.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51102" y="3234074"/>
            <a:ext cx="4755937" cy="316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925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 random sample???</a:t>
            </a:r>
            <a:endParaRPr lang="en-US" dirty="0"/>
          </a:p>
        </p:txBody>
      </p:sp>
      <p:sp>
        <p:nvSpPr>
          <p:cNvPr id="3" name="Content Placeholder 2"/>
          <p:cNvSpPr>
            <a:spLocks noGrp="1"/>
          </p:cNvSpPr>
          <p:nvPr>
            <p:ph idx="1"/>
          </p:nvPr>
        </p:nvSpPr>
        <p:spPr/>
        <p:txBody>
          <a:bodyPr>
            <a:normAutofit/>
          </a:bodyPr>
          <a:lstStyle/>
          <a:p>
            <a:pPr marL="114300" indent="0">
              <a:buNone/>
            </a:pPr>
            <a:r>
              <a:rPr lang="en-US" sz="3200" dirty="0" smtClean="0"/>
              <a:t>Convenience sampling</a:t>
            </a:r>
          </a:p>
          <a:p>
            <a:pPr marL="114300" indent="0">
              <a:buNone/>
            </a:pPr>
            <a:r>
              <a:rPr lang="en-US" sz="3200" dirty="0" smtClean="0"/>
              <a:t>Random sampling</a:t>
            </a:r>
          </a:p>
          <a:p>
            <a:pPr marL="114300" indent="0">
              <a:buNone/>
            </a:pPr>
            <a:endParaRPr lang="en-US" sz="3200" dirty="0"/>
          </a:p>
          <a:p>
            <a:pPr marL="114300" indent="0">
              <a:buNone/>
            </a:pPr>
            <a:r>
              <a:rPr lang="en-US" sz="3200" dirty="0" smtClean="0"/>
              <a:t>Goal in design is to avoid biases</a:t>
            </a:r>
          </a:p>
          <a:p>
            <a:pPr marL="114300" indent="0">
              <a:buNone/>
            </a:pPr>
            <a:r>
              <a:rPr lang="en-US" sz="3200" dirty="0" smtClean="0"/>
              <a:t>Under-representative sample</a:t>
            </a:r>
          </a:p>
          <a:p>
            <a:pPr marL="114300" indent="0">
              <a:buNone/>
            </a:pPr>
            <a:endParaRPr lang="en-US" sz="3200" dirty="0"/>
          </a:p>
        </p:txBody>
      </p:sp>
    </p:spTree>
    <p:extLst>
      <p:ext uri="{BB962C8B-B14F-4D97-AF65-F5344CB8AC3E}">
        <p14:creationId xmlns:p14="http://schemas.microsoft.com/office/powerpoint/2010/main" val="41871498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marL="0" indent="0">
              <a:buNone/>
            </a:pPr>
            <a:r>
              <a:rPr lang="en-US" dirty="0" smtClean="0"/>
              <a:t>When the sample is taken based of ease of acquiring the sample, rather than rigorous design.</a:t>
            </a:r>
            <a:endParaRPr lang="en-US" dirty="0"/>
          </a:p>
        </p:txBody>
      </p:sp>
      <p:sp>
        <p:nvSpPr>
          <p:cNvPr id="3" name="Title 2"/>
          <p:cNvSpPr>
            <a:spLocks noGrp="1"/>
          </p:cNvSpPr>
          <p:nvPr>
            <p:ph type="title"/>
          </p:nvPr>
        </p:nvSpPr>
        <p:spPr/>
        <p:txBody>
          <a:bodyPr/>
          <a:lstStyle/>
          <a:p>
            <a:r>
              <a:rPr lang="en-US" dirty="0" smtClean="0"/>
              <a:t>Convenience Samples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1594" y="2532116"/>
            <a:ext cx="2103322" cy="213535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130" y="4093090"/>
            <a:ext cx="2135352" cy="2067733"/>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8248" y="2554355"/>
            <a:ext cx="2135352" cy="145559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71594" y="4735443"/>
            <a:ext cx="1302141" cy="129563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66687" y="4303370"/>
            <a:ext cx="1777497" cy="1727703"/>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88962" y="2697634"/>
            <a:ext cx="1808683" cy="1652321"/>
          </a:xfrm>
          <a:prstGeom prst="rect">
            <a:avLst/>
          </a:prstGeom>
        </p:spPr>
      </p:pic>
    </p:spTree>
    <p:extLst>
      <p:ext uri="{BB962C8B-B14F-4D97-AF65-F5344CB8AC3E}">
        <p14:creationId xmlns:p14="http://schemas.microsoft.com/office/powerpoint/2010/main" val="17294915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marL="0" indent="0">
              <a:buNone/>
            </a:pPr>
            <a:r>
              <a:rPr lang="en-US" dirty="0" smtClean="0"/>
              <a:t>A random sample is a sample in which each unit of the population of interest has an equal chance of being sampled. </a:t>
            </a:r>
          </a:p>
          <a:p>
            <a:pPr marL="0" indent="0">
              <a:buNone/>
            </a:pPr>
            <a:endParaRPr lang="en-US" dirty="0"/>
          </a:p>
          <a:p>
            <a:pPr marL="0" indent="0">
              <a:buNone/>
            </a:pPr>
            <a:r>
              <a:rPr lang="en-US" dirty="0" smtClean="0"/>
              <a:t>Random samples will be unbiased for the entire population on average.</a:t>
            </a:r>
            <a:endParaRPr lang="en-US" dirty="0"/>
          </a:p>
        </p:txBody>
      </p:sp>
      <p:sp>
        <p:nvSpPr>
          <p:cNvPr id="3" name="Title 2"/>
          <p:cNvSpPr>
            <a:spLocks noGrp="1"/>
          </p:cNvSpPr>
          <p:nvPr>
            <p:ph type="title"/>
          </p:nvPr>
        </p:nvSpPr>
        <p:spPr/>
        <p:txBody>
          <a:bodyPr/>
          <a:lstStyle/>
          <a:p>
            <a:r>
              <a:rPr lang="en-US" dirty="0" smtClean="0"/>
              <a:t>Random Samples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776102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Quadrat Sampling</a:t>
            </a:r>
            <a:endParaRPr lang="en-US" dirty="0"/>
          </a:p>
        </p:txBody>
      </p:sp>
      <p:sp>
        <p:nvSpPr>
          <p:cNvPr id="12" name="Content Placeholder 11"/>
          <p:cNvSpPr>
            <a:spLocks noGrp="1"/>
          </p:cNvSpPr>
          <p:nvPr>
            <p:ph idx="1"/>
          </p:nvPr>
        </p:nvSpPr>
        <p:spPr>
          <a:xfrm>
            <a:off x="457199" y="1600200"/>
            <a:ext cx="4637313" cy="4800600"/>
          </a:xfrm>
        </p:spPr>
        <p:txBody>
          <a:bodyPr>
            <a:normAutofit fontScale="85000" lnSpcReduction="20000"/>
          </a:bodyPr>
          <a:lstStyle/>
          <a:p>
            <a:r>
              <a:rPr lang="en-US" sz="2800" dirty="0" smtClean="0"/>
              <a:t>Count all organisms within a small, known area</a:t>
            </a:r>
            <a:br>
              <a:rPr lang="en-US" sz="2800" dirty="0" smtClean="0"/>
            </a:br>
            <a:endParaRPr lang="en-US" sz="2800" dirty="0" smtClean="0"/>
          </a:p>
          <a:p>
            <a:pPr>
              <a:lnSpc>
                <a:spcPct val="120000"/>
              </a:lnSpc>
            </a:pPr>
            <a:r>
              <a:rPr lang="en-US" sz="2800" dirty="0" smtClean="0"/>
              <a:t>Calculate density</a:t>
            </a:r>
            <a:br>
              <a:rPr lang="en-US" sz="2800" dirty="0" smtClean="0"/>
            </a:br>
            <a:r>
              <a:rPr lang="en-US" sz="2800" dirty="0" smtClean="0"/>
              <a:t/>
            </a:r>
            <a:br>
              <a:rPr lang="en-US" sz="2800" dirty="0" smtClean="0"/>
            </a:br>
            <a:endParaRPr lang="en-US" sz="2800" dirty="0" smtClean="0"/>
          </a:p>
          <a:p>
            <a:r>
              <a:rPr lang="en-US" sz="2800" dirty="0" smtClean="0"/>
              <a:t>Calculate abundance for the entire area</a:t>
            </a:r>
            <a:br>
              <a:rPr lang="en-US" sz="2800" dirty="0" smtClean="0"/>
            </a:br>
            <a:endParaRPr lang="en-US" sz="2800" dirty="0" smtClean="0"/>
          </a:p>
          <a:p>
            <a:pPr marL="0" indent="0">
              <a:buNone/>
            </a:pPr>
            <a:endParaRPr lang="en-US" sz="2800" dirty="0" smtClean="0"/>
          </a:p>
          <a:p>
            <a:r>
              <a:rPr lang="en-US" sz="2800" dirty="0" smtClean="0"/>
              <a:t>Mean density</a:t>
            </a:r>
          </a:p>
          <a:p>
            <a:pPr marL="114300" indent="0">
              <a:buNone/>
            </a:pPr>
            <a:r>
              <a:rPr lang="en-US" sz="2800" dirty="0" smtClean="0"/>
              <a:t/>
            </a:r>
            <a:br>
              <a:rPr lang="en-US" sz="2800" dirty="0" smtClean="0"/>
            </a:br>
            <a:endParaRPr lang="en-US" sz="2800" dirty="0"/>
          </a:p>
        </p:txBody>
      </p:sp>
      <p:sp>
        <p:nvSpPr>
          <p:cNvPr id="4" name="Frame 3"/>
          <p:cNvSpPr/>
          <p:nvPr/>
        </p:nvSpPr>
        <p:spPr>
          <a:xfrm>
            <a:off x="5337110" y="1866122"/>
            <a:ext cx="2740090" cy="2687217"/>
          </a:xfrm>
          <a:prstGeom prst="frame">
            <a:avLst>
              <a:gd name="adj1" fmla="val 48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ight Brace 4"/>
          <p:cNvSpPr/>
          <p:nvPr/>
        </p:nvSpPr>
        <p:spPr>
          <a:xfrm rot="5400000">
            <a:off x="6567195" y="3439891"/>
            <a:ext cx="279920" cy="274009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ight Brace 5"/>
          <p:cNvSpPr>
            <a:spLocks noChangeAspect="1"/>
          </p:cNvSpPr>
          <p:nvPr/>
        </p:nvSpPr>
        <p:spPr>
          <a:xfrm rot="10800000">
            <a:off x="4907903" y="1866120"/>
            <a:ext cx="373222" cy="268721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Oval 8"/>
          <p:cNvSpPr/>
          <p:nvPr/>
        </p:nvSpPr>
        <p:spPr>
          <a:xfrm>
            <a:off x="5853404" y="3754008"/>
            <a:ext cx="391886" cy="46653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019719" y="3455427"/>
            <a:ext cx="391886" cy="46653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441233" y="2280593"/>
            <a:ext cx="391886" cy="46653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stretch>
            <a:fillRect/>
          </a:stretch>
        </p:blipFill>
        <p:spPr>
          <a:xfrm>
            <a:off x="1069565" y="5407066"/>
            <a:ext cx="6517189" cy="993734"/>
          </a:xfrm>
          <a:prstGeom prst="rect">
            <a:avLst/>
          </a:prstGeom>
        </p:spPr>
      </p:pic>
      <p:pic>
        <p:nvPicPr>
          <p:cNvPr id="19" name="Picture 18"/>
          <p:cNvPicPr>
            <a:picLocks noChangeAspect="1"/>
          </p:cNvPicPr>
          <p:nvPr/>
        </p:nvPicPr>
        <p:blipFill>
          <a:blip r:embed="rId4"/>
          <a:stretch>
            <a:fillRect/>
          </a:stretch>
        </p:blipFill>
        <p:spPr>
          <a:xfrm>
            <a:off x="1458852" y="2988986"/>
            <a:ext cx="2947540" cy="687759"/>
          </a:xfrm>
          <a:prstGeom prst="rect">
            <a:avLst/>
          </a:prstGeom>
        </p:spPr>
      </p:pic>
      <p:pic>
        <p:nvPicPr>
          <p:cNvPr id="21" name="Picture 20"/>
          <p:cNvPicPr>
            <a:picLocks noChangeAspect="1"/>
          </p:cNvPicPr>
          <p:nvPr/>
        </p:nvPicPr>
        <p:blipFill>
          <a:blip r:embed="rId5"/>
          <a:stretch>
            <a:fillRect/>
          </a:stretch>
        </p:blipFill>
        <p:spPr>
          <a:xfrm>
            <a:off x="956235" y="4498753"/>
            <a:ext cx="3895682" cy="451143"/>
          </a:xfrm>
          <a:prstGeom prst="rect">
            <a:avLst/>
          </a:prstGeom>
        </p:spPr>
      </p:pic>
    </p:spTree>
    <p:extLst>
      <p:ext uri="{BB962C8B-B14F-4D97-AF65-F5344CB8AC3E}">
        <p14:creationId xmlns:p14="http://schemas.microsoft.com/office/powerpoint/2010/main" val="2075651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Quadrat Sampling</a:t>
            </a:r>
            <a:endParaRPr lang="en-US" dirty="0"/>
          </a:p>
        </p:txBody>
      </p:sp>
      <p:sp>
        <p:nvSpPr>
          <p:cNvPr id="5" name="Rectangle 4"/>
          <p:cNvSpPr/>
          <p:nvPr/>
        </p:nvSpPr>
        <p:spPr>
          <a:xfrm>
            <a:off x="301753" y="1547446"/>
            <a:ext cx="8625368" cy="4545737"/>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pic>
        <p:nvPicPr>
          <p:cNvPr id="11"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442429" y="5556737"/>
            <a:ext cx="374844" cy="536445"/>
          </a:xfr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752" y="1673235"/>
            <a:ext cx="718437" cy="729456"/>
          </a:xfrm>
          <a:prstGeom prst="rect">
            <a:avLst/>
          </a:prstGeom>
        </p:spPr>
      </p:pic>
      <p:pic>
        <p:nvPicPr>
          <p:cNvPr id="14"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407" y="4740345"/>
            <a:ext cx="374844" cy="536445"/>
          </a:xfrm>
          <a:prstGeom prst="rect">
            <a:avLst/>
          </a:prstGeom>
        </p:spPr>
      </p:pic>
      <p:pic>
        <p:nvPicPr>
          <p:cNvPr id="15"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189" y="4740345"/>
            <a:ext cx="374844" cy="536445"/>
          </a:xfrm>
          <a:prstGeom prst="rect">
            <a:avLst/>
          </a:prstGeom>
        </p:spPr>
      </p:pic>
      <p:pic>
        <p:nvPicPr>
          <p:cNvPr id="1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561" y="5440914"/>
            <a:ext cx="374844" cy="536445"/>
          </a:xfrm>
          <a:prstGeom prst="rect">
            <a:avLst/>
          </a:prstGeom>
        </p:spPr>
      </p:pic>
      <p:pic>
        <p:nvPicPr>
          <p:cNvPr id="17"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794" y="3755565"/>
            <a:ext cx="374844" cy="536445"/>
          </a:xfrm>
          <a:prstGeom prst="rect">
            <a:avLst/>
          </a:prstGeom>
        </p:spPr>
      </p:pic>
      <p:pic>
        <p:nvPicPr>
          <p:cNvPr id="18"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9616" y="4472122"/>
            <a:ext cx="374844" cy="536445"/>
          </a:xfrm>
          <a:prstGeom prst="rect">
            <a:avLst/>
          </a:prstGeom>
        </p:spPr>
      </p:pic>
      <p:pic>
        <p:nvPicPr>
          <p:cNvPr id="19"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1469" y="3283869"/>
            <a:ext cx="374844" cy="536445"/>
          </a:xfrm>
          <a:prstGeom prst="rect">
            <a:avLst/>
          </a:prstGeom>
        </p:spPr>
      </p:pic>
      <p:pic>
        <p:nvPicPr>
          <p:cNvPr id="20"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038" y="2596660"/>
            <a:ext cx="374844" cy="536445"/>
          </a:xfrm>
          <a:prstGeom prst="rect">
            <a:avLst/>
          </a:prstGeom>
        </p:spPr>
      </p:pic>
      <p:pic>
        <p:nvPicPr>
          <p:cNvPr id="2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7788" y="3825946"/>
            <a:ext cx="374844" cy="536445"/>
          </a:xfrm>
          <a:prstGeom prst="rect">
            <a:avLst/>
          </a:prstGeom>
        </p:spPr>
      </p:pic>
      <p:pic>
        <p:nvPicPr>
          <p:cNvPr id="22"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4693" y="5032016"/>
            <a:ext cx="374844" cy="536445"/>
          </a:xfrm>
          <a:prstGeom prst="rect">
            <a:avLst/>
          </a:prstGeom>
        </p:spPr>
      </p:pic>
      <p:pic>
        <p:nvPicPr>
          <p:cNvPr id="23"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6003" y="5323708"/>
            <a:ext cx="374844" cy="536445"/>
          </a:xfrm>
          <a:prstGeom prst="rect">
            <a:avLst/>
          </a:prstGeom>
        </p:spPr>
      </p:pic>
      <p:pic>
        <p:nvPicPr>
          <p:cNvPr id="24"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7860" y="4292010"/>
            <a:ext cx="374844" cy="536445"/>
          </a:xfrm>
          <a:prstGeom prst="rect">
            <a:avLst/>
          </a:prstGeom>
        </p:spPr>
      </p:pic>
      <p:pic>
        <p:nvPicPr>
          <p:cNvPr id="25"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3644" y="3439039"/>
            <a:ext cx="374844" cy="536445"/>
          </a:xfrm>
          <a:prstGeom prst="rect">
            <a:avLst/>
          </a:prstGeom>
        </p:spPr>
      </p:pic>
      <p:pic>
        <p:nvPicPr>
          <p:cNvPr id="2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0482" y="4459013"/>
            <a:ext cx="374844" cy="536445"/>
          </a:xfrm>
          <a:prstGeom prst="rect">
            <a:avLst/>
          </a:prstGeom>
        </p:spPr>
      </p:pic>
      <p:pic>
        <p:nvPicPr>
          <p:cNvPr id="27"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251" y="3056983"/>
            <a:ext cx="374844" cy="536445"/>
          </a:xfrm>
          <a:prstGeom prst="rect">
            <a:avLst/>
          </a:prstGeom>
        </p:spPr>
      </p:pic>
      <p:pic>
        <p:nvPicPr>
          <p:cNvPr id="28"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973" y="2520538"/>
            <a:ext cx="374844" cy="536445"/>
          </a:xfrm>
          <a:prstGeom prst="rect">
            <a:avLst/>
          </a:prstGeom>
        </p:spPr>
      </p:pic>
      <p:pic>
        <p:nvPicPr>
          <p:cNvPr id="29"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7787" y="3283868"/>
            <a:ext cx="374844" cy="536445"/>
          </a:xfrm>
          <a:prstGeom prst="rect">
            <a:avLst/>
          </a:prstGeom>
        </p:spPr>
      </p:pic>
      <p:pic>
        <p:nvPicPr>
          <p:cNvPr id="30"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9849" y="1669580"/>
            <a:ext cx="374844" cy="536445"/>
          </a:xfrm>
          <a:prstGeom prst="rect">
            <a:avLst/>
          </a:prstGeom>
        </p:spPr>
      </p:pic>
      <p:pic>
        <p:nvPicPr>
          <p:cNvPr id="3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8581" y="1937802"/>
            <a:ext cx="374844" cy="536445"/>
          </a:xfrm>
          <a:prstGeom prst="rect">
            <a:avLst/>
          </a:prstGeom>
        </p:spPr>
      </p:pic>
      <p:pic>
        <p:nvPicPr>
          <p:cNvPr id="32"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5453" y="2376945"/>
            <a:ext cx="374844" cy="536445"/>
          </a:xfrm>
          <a:prstGeom prst="rect">
            <a:avLst/>
          </a:prstGeom>
        </p:spPr>
      </p:pic>
      <p:pic>
        <p:nvPicPr>
          <p:cNvPr id="33"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1240" y="4560232"/>
            <a:ext cx="374844" cy="536445"/>
          </a:xfrm>
          <a:prstGeom prst="rect">
            <a:avLst/>
          </a:prstGeom>
        </p:spPr>
      </p:pic>
      <p:pic>
        <p:nvPicPr>
          <p:cNvPr id="34"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8662" y="5537742"/>
            <a:ext cx="374844" cy="536445"/>
          </a:xfrm>
          <a:prstGeom prst="rect">
            <a:avLst/>
          </a:prstGeom>
        </p:spPr>
      </p:pic>
      <p:pic>
        <p:nvPicPr>
          <p:cNvPr id="35"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0409" y="3463893"/>
            <a:ext cx="374844" cy="536445"/>
          </a:xfrm>
          <a:prstGeom prst="rect">
            <a:avLst/>
          </a:prstGeom>
        </p:spPr>
      </p:pic>
      <p:pic>
        <p:nvPicPr>
          <p:cNvPr id="3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5917" y="1660717"/>
            <a:ext cx="374844" cy="536445"/>
          </a:xfrm>
          <a:prstGeom prst="rect">
            <a:avLst/>
          </a:prstGeom>
        </p:spPr>
      </p:pic>
      <p:pic>
        <p:nvPicPr>
          <p:cNvPr id="37" name="Picture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9928" y="2579550"/>
            <a:ext cx="718437" cy="729456"/>
          </a:xfrm>
          <a:prstGeom prst="rect">
            <a:avLst/>
          </a:prstGeom>
        </p:spPr>
      </p:pic>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7966" y="1592977"/>
            <a:ext cx="718437" cy="729456"/>
          </a:xfrm>
          <a:prstGeom prst="rect">
            <a:avLst/>
          </a:prstGeom>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8623" y="1616549"/>
            <a:ext cx="718437" cy="729456"/>
          </a:xfrm>
          <a:prstGeom prst="rect">
            <a:avLst/>
          </a:prstGeom>
        </p:spPr>
      </p:pic>
      <p:pic>
        <p:nvPicPr>
          <p:cNvPr id="40" name="Picture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722" y="5156045"/>
            <a:ext cx="718437" cy="729456"/>
          </a:xfrm>
          <a:prstGeom prst="rect">
            <a:avLst/>
          </a:prstGeom>
        </p:spPr>
      </p:pic>
      <p:pic>
        <p:nvPicPr>
          <p:cNvPr id="41" name="Picture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3634" y="5381317"/>
            <a:ext cx="718437" cy="729456"/>
          </a:xfrm>
          <a:prstGeom prst="rect">
            <a:avLst/>
          </a:prstGeom>
        </p:spPr>
      </p:pic>
      <p:pic>
        <p:nvPicPr>
          <p:cNvPr id="42" name="Picture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776" y="3463893"/>
            <a:ext cx="453555" cy="460511"/>
          </a:xfrm>
          <a:prstGeom prst="rect">
            <a:avLst/>
          </a:prstGeom>
        </p:spPr>
      </p:pic>
      <p:pic>
        <p:nvPicPr>
          <p:cNvPr id="43" name="Picture 4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4776" y="3126714"/>
            <a:ext cx="718437" cy="729456"/>
          </a:xfrm>
          <a:prstGeom prst="rect">
            <a:avLst/>
          </a:prstGeom>
        </p:spPr>
      </p:pic>
      <p:pic>
        <p:nvPicPr>
          <p:cNvPr id="44" name="Picture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5771" y="5060199"/>
            <a:ext cx="718437" cy="729456"/>
          </a:xfrm>
          <a:prstGeom prst="rect">
            <a:avLst/>
          </a:prstGeom>
        </p:spPr>
      </p:pic>
      <p:pic>
        <p:nvPicPr>
          <p:cNvPr id="45" name="Picture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5453" y="2924689"/>
            <a:ext cx="718437" cy="729456"/>
          </a:xfrm>
          <a:prstGeom prst="rect">
            <a:avLst/>
          </a:prstGeom>
        </p:spPr>
      </p:pic>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7501" y="4230143"/>
            <a:ext cx="453555" cy="460511"/>
          </a:xfrm>
          <a:prstGeom prst="rect">
            <a:avLst/>
          </a:prstGeom>
        </p:spPr>
      </p:pic>
      <p:pic>
        <p:nvPicPr>
          <p:cNvPr id="47" name="Picture 4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1345" y="3858193"/>
            <a:ext cx="453555" cy="460511"/>
          </a:xfrm>
          <a:prstGeom prst="rect">
            <a:avLst/>
          </a:prstGeom>
        </p:spPr>
      </p:pic>
      <p:pic>
        <p:nvPicPr>
          <p:cNvPr id="48" name="Picture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3519" y="4023787"/>
            <a:ext cx="453555" cy="460511"/>
          </a:xfrm>
          <a:prstGeom prst="rect">
            <a:avLst/>
          </a:prstGeom>
        </p:spPr>
      </p:pic>
      <p:pic>
        <p:nvPicPr>
          <p:cNvPr id="49" name="Picture 4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9298" y="4863309"/>
            <a:ext cx="453555" cy="460511"/>
          </a:xfrm>
          <a:prstGeom prst="rect">
            <a:avLst/>
          </a:prstGeom>
        </p:spPr>
      </p:pic>
      <p:pic>
        <p:nvPicPr>
          <p:cNvPr id="5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27" y="4804820"/>
            <a:ext cx="374844" cy="536445"/>
          </a:xfrm>
          <a:prstGeom prst="rect">
            <a:avLst/>
          </a:prstGeom>
        </p:spPr>
      </p:pic>
      <p:pic>
        <p:nvPicPr>
          <p:cNvPr id="52"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5309" y="4804820"/>
            <a:ext cx="374844" cy="536445"/>
          </a:xfrm>
          <a:prstGeom prst="rect">
            <a:avLst/>
          </a:prstGeom>
        </p:spPr>
      </p:pic>
      <p:pic>
        <p:nvPicPr>
          <p:cNvPr id="53"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8681" y="5505389"/>
            <a:ext cx="374844" cy="536445"/>
          </a:xfrm>
          <a:prstGeom prst="rect">
            <a:avLst/>
          </a:prstGeom>
        </p:spPr>
      </p:pic>
      <p:pic>
        <p:nvPicPr>
          <p:cNvPr id="54"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5914" y="3820040"/>
            <a:ext cx="374844" cy="536445"/>
          </a:xfrm>
          <a:prstGeom prst="rect">
            <a:avLst/>
          </a:prstGeom>
        </p:spPr>
      </p:pic>
      <p:pic>
        <p:nvPicPr>
          <p:cNvPr id="55"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4736" y="4536597"/>
            <a:ext cx="374844" cy="536445"/>
          </a:xfrm>
          <a:prstGeom prst="rect">
            <a:avLst/>
          </a:prstGeom>
        </p:spPr>
      </p:pic>
      <p:pic>
        <p:nvPicPr>
          <p:cNvPr id="5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6589" y="3348344"/>
            <a:ext cx="374844" cy="536445"/>
          </a:xfrm>
          <a:prstGeom prst="rect">
            <a:avLst/>
          </a:prstGeom>
        </p:spPr>
      </p:pic>
      <p:pic>
        <p:nvPicPr>
          <p:cNvPr id="57"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2158" y="2661135"/>
            <a:ext cx="374844" cy="536445"/>
          </a:xfrm>
          <a:prstGeom prst="rect">
            <a:avLst/>
          </a:prstGeom>
        </p:spPr>
      </p:pic>
      <p:pic>
        <p:nvPicPr>
          <p:cNvPr id="58"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2908" y="3890421"/>
            <a:ext cx="374844" cy="536445"/>
          </a:xfrm>
          <a:prstGeom prst="rect">
            <a:avLst/>
          </a:prstGeom>
        </p:spPr>
      </p:pic>
      <p:pic>
        <p:nvPicPr>
          <p:cNvPr id="59"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9813" y="5096491"/>
            <a:ext cx="374844" cy="536445"/>
          </a:xfrm>
          <a:prstGeom prst="rect">
            <a:avLst/>
          </a:prstGeom>
        </p:spPr>
      </p:pic>
      <p:pic>
        <p:nvPicPr>
          <p:cNvPr id="60"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1123" y="5388183"/>
            <a:ext cx="374844" cy="536445"/>
          </a:xfrm>
          <a:prstGeom prst="rect">
            <a:avLst/>
          </a:prstGeom>
        </p:spPr>
      </p:pic>
      <p:pic>
        <p:nvPicPr>
          <p:cNvPr id="6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2980" y="4356485"/>
            <a:ext cx="374844" cy="536445"/>
          </a:xfrm>
          <a:prstGeom prst="rect">
            <a:avLst/>
          </a:prstGeom>
        </p:spPr>
      </p:pic>
      <p:pic>
        <p:nvPicPr>
          <p:cNvPr id="62"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8764" y="3503514"/>
            <a:ext cx="374844" cy="536445"/>
          </a:xfrm>
          <a:prstGeom prst="rect">
            <a:avLst/>
          </a:prstGeom>
        </p:spPr>
      </p:pic>
      <p:pic>
        <p:nvPicPr>
          <p:cNvPr id="63"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5602" y="4523488"/>
            <a:ext cx="374844" cy="536445"/>
          </a:xfrm>
          <a:prstGeom prst="rect">
            <a:avLst/>
          </a:prstGeom>
        </p:spPr>
      </p:pic>
      <p:pic>
        <p:nvPicPr>
          <p:cNvPr id="64"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5371" y="3121458"/>
            <a:ext cx="374844" cy="536445"/>
          </a:xfrm>
          <a:prstGeom prst="rect">
            <a:avLst/>
          </a:prstGeom>
        </p:spPr>
      </p:pic>
      <p:pic>
        <p:nvPicPr>
          <p:cNvPr id="65"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2093" y="2585013"/>
            <a:ext cx="374844" cy="536445"/>
          </a:xfrm>
          <a:prstGeom prst="rect">
            <a:avLst/>
          </a:prstGeom>
        </p:spPr>
      </p:pic>
      <p:pic>
        <p:nvPicPr>
          <p:cNvPr id="6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2907" y="3348343"/>
            <a:ext cx="374844" cy="536445"/>
          </a:xfrm>
          <a:prstGeom prst="rect">
            <a:avLst/>
          </a:prstGeom>
        </p:spPr>
      </p:pic>
      <p:pic>
        <p:nvPicPr>
          <p:cNvPr id="67"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4969" y="1734055"/>
            <a:ext cx="374844" cy="536445"/>
          </a:xfrm>
          <a:prstGeom prst="rect">
            <a:avLst/>
          </a:prstGeom>
        </p:spPr>
      </p:pic>
      <p:pic>
        <p:nvPicPr>
          <p:cNvPr id="68"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3701" y="2002277"/>
            <a:ext cx="374844" cy="536445"/>
          </a:xfrm>
          <a:prstGeom prst="rect">
            <a:avLst/>
          </a:prstGeom>
        </p:spPr>
      </p:pic>
      <p:pic>
        <p:nvPicPr>
          <p:cNvPr id="69"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0573" y="2441420"/>
            <a:ext cx="374844" cy="536445"/>
          </a:xfrm>
          <a:prstGeom prst="rect">
            <a:avLst/>
          </a:prstGeom>
        </p:spPr>
      </p:pic>
      <p:pic>
        <p:nvPicPr>
          <p:cNvPr id="70"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6360" y="4624707"/>
            <a:ext cx="374844" cy="536445"/>
          </a:xfrm>
          <a:prstGeom prst="rect">
            <a:avLst/>
          </a:prstGeom>
        </p:spPr>
      </p:pic>
      <p:pic>
        <p:nvPicPr>
          <p:cNvPr id="7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5529" y="3528368"/>
            <a:ext cx="374844" cy="536445"/>
          </a:xfrm>
          <a:prstGeom prst="rect">
            <a:avLst/>
          </a:prstGeom>
        </p:spPr>
      </p:pic>
      <p:pic>
        <p:nvPicPr>
          <p:cNvPr id="72"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1037" y="1725192"/>
            <a:ext cx="374844" cy="536445"/>
          </a:xfrm>
          <a:prstGeom prst="rect">
            <a:avLst/>
          </a:prstGeom>
        </p:spPr>
      </p:pic>
      <p:pic>
        <p:nvPicPr>
          <p:cNvPr id="73" name="Picture 7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5048" y="2644025"/>
            <a:ext cx="718437" cy="729456"/>
          </a:xfrm>
          <a:prstGeom prst="rect">
            <a:avLst/>
          </a:prstGeom>
        </p:spPr>
      </p:pic>
      <p:pic>
        <p:nvPicPr>
          <p:cNvPr id="74" name="Picture 7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3086" y="1657452"/>
            <a:ext cx="718437" cy="729456"/>
          </a:xfrm>
          <a:prstGeom prst="rect">
            <a:avLst/>
          </a:prstGeom>
        </p:spPr>
      </p:pic>
      <p:pic>
        <p:nvPicPr>
          <p:cNvPr id="75" name="Picture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3743" y="1681024"/>
            <a:ext cx="718437" cy="729456"/>
          </a:xfrm>
          <a:prstGeom prst="rect">
            <a:avLst/>
          </a:prstGeom>
        </p:spPr>
      </p:pic>
      <p:pic>
        <p:nvPicPr>
          <p:cNvPr id="76" name="Picture 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3842" y="5220520"/>
            <a:ext cx="718437" cy="729456"/>
          </a:xfrm>
          <a:prstGeom prst="rect">
            <a:avLst/>
          </a:prstGeom>
        </p:spPr>
      </p:pic>
      <p:pic>
        <p:nvPicPr>
          <p:cNvPr id="77" name="Picture 7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6896" y="3528368"/>
            <a:ext cx="453555" cy="460511"/>
          </a:xfrm>
          <a:prstGeom prst="rect">
            <a:avLst/>
          </a:prstGeom>
        </p:spPr>
      </p:pic>
      <p:pic>
        <p:nvPicPr>
          <p:cNvPr id="78" name="Picture 7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9896" y="3191189"/>
            <a:ext cx="718437" cy="729456"/>
          </a:xfrm>
          <a:prstGeom prst="rect">
            <a:avLst/>
          </a:prstGeom>
        </p:spPr>
      </p:pic>
      <p:pic>
        <p:nvPicPr>
          <p:cNvPr id="79" name="Picture 7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0891" y="5124674"/>
            <a:ext cx="718437" cy="729456"/>
          </a:xfrm>
          <a:prstGeom prst="rect">
            <a:avLst/>
          </a:prstGeom>
        </p:spPr>
      </p:pic>
      <p:pic>
        <p:nvPicPr>
          <p:cNvPr id="80" name="Picture 7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0573" y="2989164"/>
            <a:ext cx="718437" cy="729456"/>
          </a:xfrm>
          <a:prstGeom prst="rect">
            <a:avLst/>
          </a:prstGeom>
        </p:spPr>
      </p:pic>
      <p:pic>
        <p:nvPicPr>
          <p:cNvPr id="81" name="Picture 8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2621" y="4294618"/>
            <a:ext cx="453555" cy="460511"/>
          </a:xfrm>
          <a:prstGeom prst="rect">
            <a:avLst/>
          </a:prstGeom>
        </p:spPr>
      </p:pic>
      <p:pic>
        <p:nvPicPr>
          <p:cNvPr id="82" name="Picture 8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6465" y="3922668"/>
            <a:ext cx="453555" cy="460511"/>
          </a:xfrm>
          <a:prstGeom prst="rect">
            <a:avLst/>
          </a:prstGeom>
        </p:spPr>
      </p:pic>
      <p:pic>
        <p:nvPicPr>
          <p:cNvPr id="83" name="Picture 8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8639" y="4088262"/>
            <a:ext cx="453555" cy="460511"/>
          </a:xfrm>
          <a:prstGeom prst="rect">
            <a:avLst/>
          </a:prstGeom>
        </p:spPr>
      </p:pic>
      <p:pic>
        <p:nvPicPr>
          <p:cNvPr id="84" name="Picture 8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4418" y="4927784"/>
            <a:ext cx="453555" cy="460511"/>
          </a:xfrm>
          <a:prstGeom prst="rect">
            <a:avLst/>
          </a:prstGeom>
        </p:spPr>
      </p:pic>
      <p:pic>
        <p:nvPicPr>
          <p:cNvPr id="85"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7782" y="1700970"/>
            <a:ext cx="374844" cy="536445"/>
          </a:xfrm>
          <a:prstGeom prst="rect">
            <a:avLst/>
          </a:prstGeom>
        </p:spPr>
      </p:pic>
      <p:pic>
        <p:nvPicPr>
          <p:cNvPr id="8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355" y="2226779"/>
            <a:ext cx="374844" cy="536445"/>
          </a:xfrm>
          <a:prstGeom prst="rect">
            <a:avLst/>
          </a:prstGeom>
        </p:spPr>
      </p:pic>
      <p:pic>
        <p:nvPicPr>
          <p:cNvPr id="87"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0967" y="2472308"/>
            <a:ext cx="374844" cy="536445"/>
          </a:xfrm>
          <a:prstGeom prst="rect">
            <a:avLst/>
          </a:prstGeom>
        </p:spPr>
      </p:pic>
      <p:pic>
        <p:nvPicPr>
          <p:cNvPr id="88"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0455" y="2452719"/>
            <a:ext cx="374844" cy="536445"/>
          </a:xfrm>
          <a:prstGeom prst="rect">
            <a:avLst/>
          </a:prstGeom>
        </p:spPr>
      </p:pic>
      <p:pic>
        <p:nvPicPr>
          <p:cNvPr id="89"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3601" y="2244125"/>
            <a:ext cx="374844" cy="536445"/>
          </a:xfrm>
          <a:prstGeom prst="rect">
            <a:avLst/>
          </a:prstGeom>
        </p:spPr>
      </p:pic>
      <p:pic>
        <p:nvPicPr>
          <p:cNvPr id="90"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458" y="2173197"/>
            <a:ext cx="374844" cy="536445"/>
          </a:xfrm>
          <a:prstGeom prst="rect">
            <a:avLst/>
          </a:prstGeom>
        </p:spPr>
      </p:pic>
      <p:pic>
        <p:nvPicPr>
          <p:cNvPr id="9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0952" y="2788760"/>
            <a:ext cx="374844" cy="536445"/>
          </a:xfrm>
          <a:prstGeom prst="rect">
            <a:avLst/>
          </a:prstGeom>
        </p:spPr>
      </p:pic>
      <p:pic>
        <p:nvPicPr>
          <p:cNvPr id="92"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9852" y="4475116"/>
            <a:ext cx="374844" cy="536445"/>
          </a:xfrm>
          <a:prstGeom prst="rect">
            <a:avLst/>
          </a:prstGeom>
        </p:spPr>
      </p:pic>
      <p:pic>
        <p:nvPicPr>
          <p:cNvPr id="93"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0406" y="5393289"/>
            <a:ext cx="374844" cy="536445"/>
          </a:xfrm>
          <a:prstGeom prst="rect">
            <a:avLst/>
          </a:prstGeom>
        </p:spPr>
      </p:pic>
      <p:pic>
        <p:nvPicPr>
          <p:cNvPr id="94"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0109" y="5321939"/>
            <a:ext cx="374844" cy="536445"/>
          </a:xfrm>
          <a:prstGeom prst="rect">
            <a:avLst/>
          </a:prstGeom>
        </p:spPr>
      </p:pic>
    </p:spTree>
    <p:extLst>
      <p:ext uri="{BB962C8B-B14F-4D97-AF65-F5344CB8AC3E}">
        <p14:creationId xmlns:p14="http://schemas.microsoft.com/office/powerpoint/2010/main" val="34613574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Quadrat Sampling</a:t>
            </a:r>
            <a:endParaRPr lang="en-US" dirty="0"/>
          </a:p>
        </p:txBody>
      </p:sp>
      <p:sp>
        <p:nvSpPr>
          <p:cNvPr id="5" name="Rectangle 4"/>
          <p:cNvSpPr/>
          <p:nvPr/>
        </p:nvSpPr>
        <p:spPr>
          <a:xfrm>
            <a:off x="301753" y="1547446"/>
            <a:ext cx="8625368" cy="4545737"/>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pic>
        <p:nvPicPr>
          <p:cNvPr id="11"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442429" y="5556737"/>
            <a:ext cx="374844" cy="536445"/>
          </a:xfr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752" y="1673235"/>
            <a:ext cx="718437" cy="729456"/>
          </a:xfrm>
          <a:prstGeom prst="rect">
            <a:avLst/>
          </a:prstGeom>
        </p:spPr>
      </p:pic>
      <p:pic>
        <p:nvPicPr>
          <p:cNvPr id="14"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407" y="4740345"/>
            <a:ext cx="374844" cy="536445"/>
          </a:xfrm>
          <a:prstGeom prst="rect">
            <a:avLst/>
          </a:prstGeom>
        </p:spPr>
      </p:pic>
      <p:pic>
        <p:nvPicPr>
          <p:cNvPr id="15"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189" y="4740345"/>
            <a:ext cx="374844" cy="536445"/>
          </a:xfrm>
          <a:prstGeom prst="rect">
            <a:avLst/>
          </a:prstGeom>
        </p:spPr>
      </p:pic>
      <p:pic>
        <p:nvPicPr>
          <p:cNvPr id="1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561" y="5440914"/>
            <a:ext cx="374844" cy="536445"/>
          </a:xfrm>
          <a:prstGeom prst="rect">
            <a:avLst/>
          </a:prstGeom>
        </p:spPr>
      </p:pic>
      <p:pic>
        <p:nvPicPr>
          <p:cNvPr id="17"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794" y="3755565"/>
            <a:ext cx="374844" cy="536445"/>
          </a:xfrm>
          <a:prstGeom prst="rect">
            <a:avLst/>
          </a:prstGeom>
        </p:spPr>
      </p:pic>
      <p:pic>
        <p:nvPicPr>
          <p:cNvPr id="18"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9616" y="4472122"/>
            <a:ext cx="374844" cy="536445"/>
          </a:xfrm>
          <a:prstGeom prst="rect">
            <a:avLst/>
          </a:prstGeom>
        </p:spPr>
      </p:pic>
      <p:pic>
        <p:nvPicPr>
          <p:cNvPr id="19"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1469" y="3283869"/>
            <a:ext cx="374844" cy="536445"/>
          </a:xfrm>
          <a:prstGeom prst="rect">
            <a:avLst/>
          </a:prstGeom>
        </p:spPr>
      </p:pic>
      <p:pic>
        <p:nvPicPr>
          <p:cNvPr id="20"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038" y="2596660"/>
            <a:ext cx="374844" cy="536445"/>
          </a:xfrm>
          <a:prstGeom prst="rect">
            <a:avLst/>
          </a:prstGeom>
        </p:spPr>
      </p:pic>
      <p:pic>
        <p:nvPicPr>
          <p:cNvPr id="2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7788" y="3825946"/>
            <a:ext cx="374844" cy="536445"/>
          </a:xfrm>
          <a:prstGeom prst="rect">
            <a:avLst/>
          </a:prstGeom>
        </p:spPr>
      </p:pic>
      <p:pic>
        <p:nvPicPr>
          <p:cNvPr id="22"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4693" y="5032016"/>
            <a:ext cx="374844" cy="536445"/>
          </a:xfrm>
          <a:prstGeom prst="rect">
            <a:avLst/>
          </a:prstGeom>
        </p:spPr>
      </p:pic>
      <p:pic>
        <p:nvPicPr>
          <p:cNvPr id="23"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6003" y="5323708"/>
            <a:ext cx="374844" cy="536445"/>
          </a:xfrm>
          <a:prstGeom prst="rect">
            <a:avLst/>
          </a:prstGeom>
        </p:spPr>
      </p:pic>
      <p:pic>
        <p:nvPicPr>
          <p:cNvPr id="24"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7860" y="4292010"/>
            <a:ext cx="374844" cy="536445"/>
          </a:xfrm>
          <a:prstGeom prst="rect">
            <a:avLst/>
          </a:prstGeom>
        </p:spPr>
      </p:pic>
      <p:pic>
        <p:nvPicPr>
          <p:cNvPr id="25"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3644" y="3439039"/>
            <a:ext cx="374844" cy="536445"/>
          </a:xfrm>
          <a:prstGeom prst="rect">
            <a:avLst/>
          </a:prstGeom>
        </p:spPr>
      </p:pic>
      <p:pic>
        <p:nvPicPr>
          <p:cNvPr id="2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0482" y="4459013"/>
            <a:ext cx="374844" cy="536445"/>
          </a:xfrm>
          <a:prstGeom prst="rect">
            <a:avLst/>
          </a:prstGeom>
        </p:spPr>
      </p:pic>
      <p:pic>
        <p:nvPicPr>
          <p:cNvPr id="27"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251" y="3056983"/>
            <a:ext cx="374844" cy="536445"/>
          </a:xfrm>
          <a:prstGeom prst="rect">
            <a:avLst/>
          </a:prstGeom>
        </p:spPr>
      </p:pic>
      <p:pic>
        <p:nvPicPr>
          <p:cNvPr id="28"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973" y="2520538"/>
            <a:ext cx="374844" cy="536445"/>
          </a:xfrm>
          <a:prstGeom prst="rect">
            <a:avLst/>
          </a:prstGeom>
        </p:spPr>
      </p:pic>
      <p:pic>
        <p:nvPicPr>
          <p:cNvPr id="29"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7787" y="3283868"/>
            <a:ext cx="374844" cy="536445"/>
          </a:xfrm>
          <a:prstGeom prst="rect">
            <a:avLst/>
          </a:prstGeom>
        </p:spPr>
      </p:pic>
      <p:pic>
        <p:nvPicPr>
          <p:cNvPr id="30"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9849" y="1669580"/>
            <a:ext cx="374844" cy="536445"/>
          </a:xfrm>
          <a:prstGeom prst="rect">
            <a:avLst/>
          </a:prstGeom>
        </p:spPr>
      </p:pic>
      <p:pic>
        <p:nvPicPr>
          <p:cNvPr id="3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8581" y="1937802"/>
            <a:ext cx="374844" cy="536445"/>
          </a:xfrm>
          <a:prstGeom prst="rect">
            <a:avLst/>
          </a:prstGeom>
        </p:spPr>
      </p:pic>
      <p:pic>
        <p:nvPicPr>
          <p:cNvPr id="32"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5453" y="2376945"/>
            <a:ext cx="374844" cy="536445"/>
          </a:xfrm>
          <a:prstGeom prst="rect">
            <a:avLst/>
          </a:prstGeom>
        </p:spPr>
      </p:pic>
      <p:pic>
        <p:nvPicPr>
          <p:cNvPr id="33"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1240" y="4560232"/>
            <a:ext cx="374844" cy="536445"/>
          </a:xfrm>
          <a:prstGeom prst="rect">
            <a:avLst/>
          </a:prstGeom>
        </p:spPr>
      </p:pic>
      <p:pic>
        <p:nvPicPr>
          <p:cNvPr id="34"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8662" y="5537742"/>
            <a:ext cx="374844" cy="536445"/>
          </a:xfrm>
          <a:prstGeom prst="rect">
            <a:avLst/>
          </a:prstGeom>
        </p:spPr>
      </p:pic>
      <p:pic>
        <p:nvPicPr>
          <p:cNvPr id="35"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0409" y="3463893"/>
            <a:ext cx="374844" cy="536445"/>
          </a:xfrm>
          <a:prstGeom prst="rect">
            <a:avLst/>
          </a:prstGeom>
        </p:spPr>
      </p:pic>
      <p:pic>
        <p:nvPicPr>
          <p:cNvPr id="3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5917" y="1660717"/>
            <a:ext cx="374844" cy="536445"/>
          </a:xfrm>
          <a:prstGeom prst="rect">
            <a:avLst/>
          </a:prstGeom>
        </p:spPr>
      </p:pic>
      <p:pic>
        <p:nvPicPr>
          <p:cNvPr id="37" name="Picture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9928" y="2579550"/>
            <a:ext cx="718437" cy="729456"/>
          </a:xfrm>
          <a:prstGeom prst="rect">
            <a:avLst/>
          </a:prstGeom>
        </p:spPr>
      </p:pic>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7966" y="1592977"/>
            <a:ext cx="718437" cy="729456"/>
          </a:xfrm>
          <a:prstGeom prst="rect">
            <a:avLst/>
          </a:prstGeom>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8623" y="1616549"/>
            <a:ext cx="718437" cy="729456"/>
          </a:xfrm>
          <a:prstGeom prst="rect">
            <a:avLst/>
          </a:prstGeom>
        </p:spPr>
      </p:pic>
      <p:pic>
        <p:nvPicPr>
          <p:cNvPr id="40" name="Picture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722" y="5156045"/>
            <a:ext cx="718437" cy="729456"/>
          </a:xfrm>
          <a:prstGeom prst="rect">
            <a:avLst/>
          </a:prstGeom>
        </p:spPr>
      </p:pic>
      <p:pic>
        <p:nvPicPr>
          <p:cNvPr id="41" name="Picture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3634" y="5381317"/>
            <a:ext cx="718437" cy="729456"/>
          </a:xfrm>
          <a:prstGeom prst="rect">
            <a:avLst/>
          </a:prstGeom>
        </p:spPr>
      </p:pic>
      <p:pic>
        <p:nvPicPr>
          <p:cNvPr id="42" name="Picture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776" y="3463893"/>
            <a:ext cx="453555" cy="460511"/>
          </a:xfrm>
          <a:prstGeom prst="rect">
            <a:avLst/>
          </a:prstGeom>
        </p:spPr>
      </p:pic>
      <p:pic>
        <p:nvPicPr>
          <p:cNvPr id="43" name="Picture 4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4776" y="3126714"/>
            <a:ext cx="718437" cy="729456"/>
          </a:xfrm>
          <a:prstGeom prst="rect">
            <a:avLst/>
          </a:prstGeom>
        </p:spPr>
      </p:pic>
      <p:pic>
        <p:nvPicPr>
          <p:cNvPr id="44" name="Picture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5771" y="5060199"/>
            <a:ext cx="718437" cy="729456"/>
          </a:xfrm>
          <a:prstGeom prst="rect">
            <a:avLst/>
          </a:prstGeom>
        </p:spPr>
      </p:pic>
      <p:pic>
        <p:nvPicPr>
          <p:cNvPr id="45" name="Picture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5453" y="2924689"/>
            <a:ext cx="718437" cy="729456"/>
          </a:xfrm>
          <a:prstGeom prst="rect">
            <a:avLst/>
          </a:prstGeom>
        </p:spPr>
      </p:pic>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7501" y="4230143"/>
            <a:ext cx="453555" cy="460511"/>
          </a:xfrm>
          <a:prstGeom prst="rect">
            <a:avLst/>
          </a:prstGeom>
        </p:spPr>
      </p:pic>
      <p:pic>
        <p:nvPicPr>
          <p:cNvPr id="47" name="Picture 4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1345" y="3858193"/>
            <a:ext cx="453555" cy="460511"/>
          </a:xfrm>
          <a:prstGeom prst="rect">
            <a:avLst/>
          </a:prstGeom>
        </p:spPr>
      </p:pic>
      <p:pic>
        <p:nvPicPr>
          <p:cNvPr id="48" name="Picture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3519" y="4023787"/>
            <a:ext cx="453555" cy="460511"/>
          </a:xfrm>
          <a:prstGeom prst="rect">
            <a:avLst/>
          </a:prstGeom>
        </p:spPr>
      </p:pic>
      <p:pic>
        <p:nvPicPr>
          <p:cNvPr id="49" name="Picture 4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9298" y="4863309"/>
            <a:ext cx="453555" cy="460511"/>
          </a:xfrm>
          <a:prstGeom prst="rect">
            <a:avLst/>
          </a:prstGeom>
        </p:spPr>
      </p:pic>
      <p:pic>
        <p:nvPicPr>
          <p:cNvPr id="5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27" y="4804820"/>
            <a:ext cx="374844" cy="536445"/>
          </a:xfrm>
          <a:prstGeom prst="rect">
            <a:avLst/>
          </a:prstGeom>
        </p:spPr>
      </p:pic>
      <p:pic>
        <p:nvPicPr>
          <p:cNvPr id="52"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5309" y="4804820"/>
            <a:ext cx="374844" cy="536445"/>
          </a:xfrm>
          <a:prstGeom prst="rect">
            <a:avLst/>
          </a:prstGeom>
        </p:spPr>
      </p:pic>
      <p:pic>
        <p:nvPicPr>
          <p:cNvPr id="53"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8681" y="5505389"/>
            <a:ext cx="374844" cy="536445"/>
          </a:xfrm>
          <a:prstGeom prst="rect">
            <a:avLst/>
          </a:prstGeom>
        </p:spPr>
      </p:pic>
      <p:pic>
        <p:nvPicPr>
          <p:cNvPr id="54"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5914" y="3820040"/>
            <a:ext cx="374844" cy="536445"/>
          </a:xfrm>
          <a:prstGeom prst="rect">
            <a:avLst/>
          </a:prstGeom>
        </p:spPr>
      </p:pic>
      <p:pic>
        <p:nvPicPr>
          <p:cNvPr id="55"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4736" y="4536597"/>
            <a:ext cx="374844" cy="536445"/>
          </a:xfrm>
          <a:prstGeom prst="rect">
            <a:avLst/>
          </a:prstGeom>
        </p:spPr>
      </p:pic>
      <p:pic>
        <p:nvPicPr>
          <p:cNvPr id="5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6589" y="3348344"/>
            <a:ext cx="374844" cy="536445"/>
          </a:xfrm>
          <a:prstGeom prst="rect">
            <a:avLst/>
          </a:prstGeom>
        </p:spPr>
      </p:pic>
      <p:pic>
        <p:nvPicPr>
          <p:cNvPr id="57"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2158" y="2661135"/>
            <a:ext cx="374844" cy="536445"/>
          </a:xfrm>
          <a:prstGeom prst="rect">
            <a:avLst/>
          </a:prstGeom>
        </p:spPr>
      </p:pic>
      <p:pic>
        <p:nvPicPr>
          <p:cNvPr id="58"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2908" y="3890421"/>
            <a:ext cx="374844" cy="536445"/>
          </a:xfrm>
          <a:prstGeom prst="rect">
            <a:avLst/>
          </a:prstGeom>
        </p:spPr>
      </p:pic>
      <p:pic>
        <p:nvPicPr>
          <p:cNvPr id="59"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9813" y="5096491"/>
            <a:ext cx="374844" cy="536445"/>
          </a:xfrm>
          <a:prstGeom prst="rect">
            <a:avLst/>
          </a:prstGeom>
        </p:spPr>
      </p:pic>
      <p:pic>
        <p:nvPicPr>
          <p:cNvPr id="60"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1123" y="5388183"/>
            <a:ext cx="374844" cy="536445"/>
          </a:xfrm>
          <a:prstGeom prst="rect">
            <a:avLst/>
          </a:prstGeom>
        </p:spPr>
      </p:pic>
      <p:pic>
        <p:nvPicPr>
          <p:cNvPr id="6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2980" y="4356485"/>
            <a:ext cx="374844" cy="536445"/>
          </a:xfrm>
          <a:prstGeom prst="rect">
            <a:avLst/>
          </a:prstGeom>
        </p:spPr>
      </p:pic>
      <p:pic>
        <p:nvPicPr>
          <p:cNvPr id="62"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8764" y="3503514"/>
            <a:ext cx="374844" cy="536445"/>
          </a:xfrm>
          <a:prstGeom prst="rect">
            <a:avLst/>
          </a:prstGeom>
        </p:spPr>
      </p:pic>
      <p:pic>
        <p:nvPicPr>
          <p:cNvPr id="63"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5602" y="4523488"/>
            <a:ext cx="374844" cy="536445"/>
          </a:xfrm>
          <a:prstGeom prst="rect">
            <a:avLst/>
          </a:prstGeom>
        </p:spPr>
      </p:pic>
      <p:pic>
        <p:nvPicPr>
          <p:cNvPr id="64"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5371" y="3121458"/>
            <a:ext cx="374844" cy="536445"/>
          </a:xfrm>
          <a:prstGeom prst="rect">
            <a:avLst/>
          </a:prstGeom>
        </p:spPr>
      </p:pic>
      <p:pic>
        <p:nvPicPr>
          <p:cNvPr id="65"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2093" y="2585013"/>
            <a:ext cx="374844" cy="536445"/>
          </a:xfrm>
          <a:prstGeom prst="rect">
            <a:avLst/>
          </a:prstGeom>
        </p:spPr>
      </p:pic>
      <p:pic>
        <p:nvPicPr>
          <p:cNvPr id="6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2907" y="3348343"/>
            <a:ext cx="374844" cy="536445"/>
          </a:xfrm>
          <a:prstGeom prst="rect">
            <a:avLst/>
          </a:prstGeom>
        </p:spPr>
      </p:pic>
      <p:pic>
        <p:nvPicPr>
          <p:cNvPr id="67"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4969" y="1734055"/>
            <a:ext cx="374844" cy="536445"/>
          </a:xfrm>
          <a:prstGeom prst="rect">
            <a:avLst/>
          </a:prstGeom>
        </p:spPr>
      </p:pic>
      <p:pic>
        <p:nvPicPr>
          <p:cNvPr id="68"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3701" y="2002277"/>
            <a:ext cx="374844" cy="536445"/>
          </a:xfrm>
          <a:prstGeom prst="rect">
            <a:avLst/>
          </a:prstGeom>
        </p:spPr>
      </p:pic>
      <p:pic>
        <p:nvPicPr>
          <p:cNvPr id="69"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0573" y="2441420"/>
            <a:ext cx="374844" cy="536445"/>
          </a:xfrm>
          <a:prstGeom prst="rect">
            <a:avLst/>
          </a:prstGeom>
        </p:spPr>
      </p:pic>
      <p:pic>
        <p:nvPicPr>
          <p:cNvPr id="70"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6360" y="4624707"/>
            <a:ext cx="374844" cy="536445"/>
          </a:xfrm>
          <a:prstGeom prst="rect">
            <a:avLst/>
          </a:prstGeom>
        </p:spPr>
      </p:pic>
      <p:pic>
        <p:nvPicPr>
          <p:cNvPr id="7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5529" y="3528368"/>
            <a:ext cx="374844" cy="536445"/>
          </a:xfrm>
          <a:prstGeom prst="rect">
            <a:avLst/>
          </a:prstGeom>
        </p:spPr>
      </p:pic>
      <p:pic>
        <p:nvPicPr>
          <p:cNvPr id="72"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1037" y="1725192"/>
            <a:ext cx="374844" cy="536445"/>
          </a:xfrm>
          <a:prstGeom prst="rect">
            <a:avLst/>
          </a:prstGeom>
        </p:spPr>
      </p:pic>
      <p:pic>
        <p:nvPicPr>
          <p:cNvPr id="73" name="Picture 7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5048" y="2644025"/>
            <a:ext cx="718437" cy="729456"/>
          </a:xfrm>
          <a:prstGeom prst="rect">
            <a:avLst/>
          </a:prstGeom>
        </p:spPr>
      </p:pic>
      <p:pic>
        <p:nvPicPr>
          <p:cNvPr id="74" name="Picture 7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3086" y="1657452"/>
            <a:ext cx="718437" cy="729456"/>
          </a:xfrm>
          <a:prstGeom prst="rect">
            <a:avLst/>
          </a:prstGeom>
        </p:spPr>
      </p:pic>
      <p:pic>
        <p:nvPicPr>
          <p:cNvPr id="75" name="Picture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3743" y="1681024"/>
            <a:ext cx="718437" cy="729456"/>
          </a:xfrm>
          <a:prstGeom prst="rect">
            <a:avLst/>
          </a:prstGeom>
        </p:spPr>
      </p:pic>
      <p:pic>
        <p:nvPicPr>
          <p:cNvPr id="76" name="Picture 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3842" y="5220520"/>
            <a:ext cx="718437" cy="729456"/>
          </a:xfrm>
          <a:prstGeom prst="rect">
            <a:avLst/>
          </a:prstGeom>
        </p:spPr>
      </p:pic>
      <p:pic>
        <p:nvPicPr>
          <p:cNvPr id="77" name="Picture 7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6896" y="3528368"/>
            <a:ext cx="453555" cy="460511"/>
          </a:xfrm>
          <a:prstGeom prst="rect">
            <a:avLst/>
          </a:prstGeom>
        </p:spPr>
      </p:pic>
      <p:pic>
        <p:nvPicPr>
          <p:cNvPr id="78" name="Picture 7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9896" y="3191189"/>
            <a:ext cx="718437" cy="729456"/>
          </a:xfrm>
          <a:prstGeom prst="rect">
            <a:avLst/>
          </a:prstGeom>
        </p:spPr>
      </p:pic>
      <p:pic>
        <p:nvPicPr>
          <p:cNvPr id="79" name="Picture 7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0891" y="5124674"/>
            <a:ext cx="718437" cy="729456"/>
          </a:xfrm>
          <a:prstGeom prst="rect">
            <a:avLst/>
          </a:prstGeom>
        </p:spPr>
      </p:pic>
      <p:pic>
        <p:nvPicPr>
          <p:cNvPr id="80" name="Picture 7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0573" y="2989164"/>
            <a:ext cx="718437" cy="729456"/>
          </a:xfrm>
          <a:prstGeom prst="rect">
            <a:avLst/>
          </a:prstGeom>
        </p:spPr>
      </p:pic>
      <p:pic>
        <p:nvPicPr>
          <p:cNvPr id="81" name="Picture 8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2621" y="4294618"/>
            <a:ext cx="453555" cy="460511"/>
          </a:xfrm>
          <a:prstGeom prst="rect">
            <a:avLst/>
          </a:prstGeom>
        </p:spPr>
      </p:pic>
      <p:pic>
        <p:nvPicPr>
          <p:cNvPr id="82" name="Picture 8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6465" y="3922668"/>
            <a:ext cx="453555" cy="460511"/>
          </a:xfrm>
          <a:prstGeom prst="rect">
            <a:avLst/>
          </a:prstGeom>
        </p:spPr>
      </p:pic>
      <p:pic>
        <p:nvPicPr>
          <p:cNvPr id="83" name="Picture 8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8639" y="4088262"/>
            <a:ext cx="453555" cy="460511"/>
          </a:xfrm>
          <a:prstGeom prst="rect">
            <a:avLst/>
          </a:prstGeom>
        </p:spPr>
      </p:pic>
      <p:pic>
        <p:nvPicPr>
          <p:cNvPr id="84" name="Picture 8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4418" y="4927784"/>
            <a:ext cx="453555" cy="460511"/>
          </a:xfrm>
          <a:prstGeom prst="rect">
            <a:avLst/>
          </a:prstGeom>
        </p:spPr>
      </p:pic>
      <p:pic>
        <p:nvPicPr>
          <p:cNvPr id="85"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7782" y="1700970"/>
            <a:ext cx="374844" cy="536445"/>
          </a:xfrm>
          <a:prstGeom prst="rect">
            <a:avLst/>
          </a:prstGeom>
        </p:spPr>
      </p:pic>
      <p:pic>
        <p:nvPicPr>
          <p:cNvPr id="8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355" y="2226779"/>
            <a:ext cx="374844" cy="536445"/>
          </a:xfrm>
          <a:prstGeom prst="rect">
            <a:avLst/>
          </a:prstGeom>
        </p:spPr>
      </p:pic>
      <p:pic>
        <p:nvPicPr>
          <p:cNvPr id="87"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0967" y="2472308"/>
            <a:ext cx="374844" cy="536445"/>
          </a:xfrm>
          <a:prstGeom prst="rect">
            <a:avLst/>
          </a:prstGeom>
        </p:spPr>
      </p:pic>
      <p:pic>
        <p:nvPicPr>
          <p:cNvPr id="88"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0455" y="2452719"/>
            <a:ext cx="374844" cy="536445"/>
          </a:xfrm>
          <a:prstGeom prst="rect">
            <a:avLst/>
          </a:prstGeom>
        </p:spPr>
      </p:pic>
      <p:pic>
        <p:nvPicPr>
          <p:cNvPr id="89"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3601" y="2244125"/>
            <a:ext cx="374844" cy="536445"/>
          </a:xfrm>
          <a:prstGeom prst="rect">
            <a:avLst/>
          </a:prstGeom>
        </p:spPr>
      </p:pic>
      <p:pic>
        <p:nvPicPr>
          <p:cNvPr id="90"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458" y="2173197"/>
            <a:ext cx="374844" cy="536445"/>
          </a:xfrm>
          <a:prstGeom prst="rect">
            <a:avLst/>
          </a:prstGeom>
        </p:spPr>
      </p:pic>
      <p:pic>
        <p:nvPicPr>
          <p:cNvPr id="9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0952" y="2788760"/>
            <a:ext cx="374844" cy="536445"/>
          </a:xfrm>
          <a:prstGeom prst="rect">
            <a:avLst/>
          </a:prstGeom>
        </p:spPr>
      </p:pic>
      <p:pic>
        <p:nvPicPr>
          <p:cNvPr id="92"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9852" y="4475116"/>
            <a:ext cx="374844" cy="536445"/>
          </a:xfrm>
          <a:prstGeom prst="rect">
            <a:avLst/>
          </a:prstGeom>
        </p:spPr>
      </p:pic>
      <p:pic>
        <p:nvPicPr>
          <p:cNvPr id="93"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0406" y="5393289"/>
            <a:ext cx="374844" cy="536445"/>
          </a:xfrm>
          <a:prstGeom prst="rect">
            <a:avLst/>
          </a:prstGeom>
        </p:spPr>
      </p:pic>
      <p:pic>
        <p:nvPicPr>
          <p:cNvPr id="94"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0109" y="5321939"/>
            <a:ext cx="374844" cy="536445"/>
          </a:xfrm>
          <a:prstGeom prst="rect">
            <a:avLst/>
          </a:prstGeom>
        </p:spPr>
      </p:pic>
      <p:sp>
        <p:nvSpPr>
          <p:cNvPr id="3" name="Rectangle 2"/>
          <p:cNvSpPr/>
          <p:nvPr/>
        </p:nvSpPr>
        <p:spPr>
          <a:xfrm>
            <a:off x="407407" y="3231516"/>
            <a:ext cx="1230637" cy="1227497"/>
          </a:xfrm>
          <a:prstGeom prst="rect">
            <a:avLst/>
          </a:prstGeom>
          <a:noFill/>
          <a:ln w="76200">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5" name="Rectangle 94"/>
          <p:cNvSpPr/>
          <p:nvPr/>
        </p:nvSpPr>
        <p:spPr>
          <a:xfrm>
            <a:off x="2740452" y="2293350"/>
            <a:ext cx="1230637" cy="1227497"/>
          </a:xfrm>
          <a:prstGeom prst="rect">
            <a:avLst/>
          </a:prstGeom>
          <a:noFill/>
          <a:ln w="76200">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6" name="Rectangle 95"/>
          <p:cNvSpPr/>
          <p:nvPr/>
        </p:nvSpPr>
        <p:spPr>
          <a:xfrm>
            <a:off x="4639346" y="4663041"/>
            <a:ext cx="1230637" cy="1227497"/>
          </a:xfrm>
          <a:prstGeom prst="rect">
            <a:avLst/>
          </a:prstGeom>
          <a:noFill/>
          <a:ln w="76200">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7" name="Rectangle 96"/>
          <p:cNvSpPr/>
          <p:nvPr/>
        </p:nvSpPr>
        <p:spPr>
          <a:xfrm>
            <a:off x="5765811" y="2364116"/>
            <a:ext cx="1230637" cy="1227497"/>
          </a:xfrm>
          <a:prstGeom prst="rect">
            <a:avLst/>
          </a:prstGeom>
          <a:noFill/>
          <a:ln w="76200">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347610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
            <p:extLst>
              <p:ext uri="{D42A27DB-BD31-4B8C-83A1-F6EECF244321}">
                <p14:modId xmlns:p14="http://schemas.microsoft.com/office/powerpoint/2010/main" val="2273327559"/>
              </p:ext>
            </p:extLst>
          </p:nvPr>
        </p:nvGraphicFramePr>
        <p:xfrm>
          <a:off x="301625" y="1527175"/>
          <a:ext cx="8504239" cy="1920240"/>
        </p:xfrm>
        <a:graphic>
          <a:graphicData uri="http://schemas.openxmlformats.org/drawingml/2006/table">
            <a:tbl>
              <a:tblPr firstRow="1" bandRow="1">
                <a:tableStyleId>{93296810-A885-4BE3-A3E7-6D5BEEA58F35}</a:tableStyleId>
              </a:tblPr>
              <a:tblGrid>
                <a:gridCol w="999637"/>
                <a:gridCol w="1160584"/>
                <a:gridCol w="1283677"/>
                <a:gridCol w="1178169"/>
                <a:gridCol w="1178170"/>
                <a:gridCol w="1283676"/>
                <a:gridCol w="1420326"/>
              </a:tblGrid>
              <a:tr h="370840">
                <a:tc>
                  <a:txBody>
                    <a:bodyPr/>
                    <a:lstStyle/>
                    <a:p>
                      <a:endParaRPr lang="en-US" dirty="0"/>
                    </a:p>
                  </a:txBody>
                  <a:tcPr/>
                </a:tc>
                <a:tc>
                  <a:txBody>
                    <a:bodyPr/>
                    <a:lstStyle/>
                    <a:p>
                      <a:r>
                        <a:rPr lang="en-US" dirty="0" smtClean="0"/>
                        <a:t>Quadrat 1</a:t>
                      </a:r>
                      <a:endParaRPr lang="en-US" dirty="0"/>
                    </a:p>
                  </a:txBody>
                  <a:tcPr/>
                </a:tc>
                <a:tc>
                  <a:txBody>
                    <a:bodyPr/>
                    <a:lstStyle/>
                    <a:p>
                      <a:r>
                        <a:rPr lang="en-US" dirty="0" smtClean="0"/>
                        <a:t>Quadrat 2</a:t>
                      </a:r>
                      <a:endParaRPr lang="en-US" dirty="0"/>
                    </a:p>
                  </a:txBody>
                  <a:tcPr/>
                </a:tc>
                <a:tc>
                  <a:txBody>
                    <a:bodyPr/>
                    <a:lstStyle/>
                    <a:p>
                      <a:r>
                        <a:rPr lang="en-US" dirty="0" smtClean="0"/>
                        <a:t>Quadrat 3</a:t>
                      </a:r>
                      <a:endParaRPr lang="en-US" dirty="0"/>
                    </a:p>
                  </a:txBody>
                  <a:tcPr/>
                </a:tc>
                <a:tc>
                  <a:txBody>
                    <a:bodyPr/>
                    <a:lstStyle/>
                    <a:p>
                      <a:r>
                        <a:rPr lang="en-US" dirty="0" smtClean="0"/>
                        <a:t>Quadrat 4</a:t>
                      </a:r>
                      <a:endParaRPr lang="en-US" dirty="0"/>
                    </a:p>
                  </a:txBody>
                  <a:tcPr/>
                </a:tc>
                <a:tc>
                  <a:txBody>
                    <a:bodyPr/>
                    <a:lstStyle/>
                    <a:p>
                      <a:r>
                        <a:rPr lang="en-US" dirty="0" smtClean="0"/>
                        <a:t>Mean</a:t>
                      </a:r>
                      <a:endParaRPr lang="en-US" dirty="0"/>
                    </a:p>
                  </a:txBody>
                  <a:tcPr/>
                </a:tc>
                <a:tc>
                  <a:txBody>
                    <a:bodyPr/>
                    <a:lstStyle/>
                    <a:p>
                      <a:r>
                        <a:rPr lang="en-US" dirty="0" smtClean="0"/>
                        <a:t>Standard Deviation</a:t>
                      </a:r>
                      <a:endParaRPr lang="en-US" dirty="0"/>
                    </a:p>
                  </a:txBody>
                  <a:tcPr/>
                </a:tc>
              </a:tr>
              <a:tr h="370840">
                <a:tc>
                  <a:txBody>
                    <a:bodyPr/>
                    <a:lstStyle/>
                    <a:p>
                      <a:r>
                        <a:rPr lang="en-US" dirty="0" smtClean="0"/>
                        <a:t>Red Flowers</a:t>
                      </a:r>
                      <a:endParaRPr lang="en-US"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c>
                  <a:txBody>
                    <a:bodyPr/>
                    <a:lstStyle/>
                    <a:p>
                      <a:r>
                        <a:rPr lang="en-US" sz="2400" dirty="0" smtClean="0"/>
                        <a:t>1</a:t>
                      </a:r>
                      <a:endParaRPr lang="en-US" sz="2400" dirty="0"/>
                    </a:p>
                  </a:txBody>
                  <a:tcPr/>
                </a:tc>
                <a:tc>
                  <a:txBody>
                    <a:bodyPr/>
                    <a:lstStyle/>
                    <a:p>
                      <a:r>
                        <a:rPr lang="en-US" sz="2400" dirty="0" smtClean="0"/>
                        <a:t>1</a:t>
                      </a:r>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dirty="0" smtClean="0"/>
                        <a:t>Purple</a:t>
                      </a:r>
                      <a:r>
                        <a:rPr lang="en-US" baseline="0" dirty="0" smtClean="0"/>
                        <a:t> Flowers</a:t>
                      </a:r>
                      <a:endParaRPr lang="en-US" dirty="0"/>
                    </a:p>
                  </a:txBody>
                  <a:tcPr/>
                </a:tc>
                <a:tc>
                  <a:txBody>
                    <a:bodyPr/>
                    <a:lstStyle/>
                    <a:p>
                      <a:r>
                        <a:rPr lang="en-US" sz="2400" dirty="0" smtClean="0"/>
                        <a:t>3</a:t>
                      </a:r>
                      <a:endParaRPr lang="en-US" sz="2400"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c>
                  <a:txBody>
                    <a:bodyPr/>
                    <a:lstStyle/>
                    <a:p>
                      <a:r>
                        <a:rPr lang="en-US" sz="2400" dirty="0" smtClean="0"/>
                        <a:t>3</a:t>
                      </a:r>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sp>
        <p:nvSpPr>
          <p:cNvPr id="3" name="Title 2"/>
          <p:cNvSpPr>
            <a:spLocks noGrp="1"/>
          </p:cNvSpPr>
          <p:nvPr>
            <p:ph type="title"/>
          </p:nvPr>
        </p:nvSpPr>
        <p:spPr/>
        <p:txBody>
          <a:bodyPr/>
          <a:lstStyle/>
          <a:p>
            <a:r>
              <a:rPr lang="en-US" dirty="0" smtClean="0"/>
              <a:t>Quadrat Sampling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14" name="Picture 13"/>
          <p:cNvPicPr>
            <a:picLocks noChangeAspect="1"/>
          </p:cNvPicPr>
          <p:nvPr/>
        </p:nvPicPr>
        <p:blipFill>
          <a:blip r:embed="rId3"/>
          <a:stretch>
            <a:fillRect/>
          </a:stretch>
        </p:blipFill>
        <p:spPr>
          <a:xfrm>
            <a:off x="493422" y="3497965"/>
            <a:ext cx="8157155" cy="2828789"/>
          </a:xfrm>
          <a:prstGeom prst="rect">
            <a:avLst/>
          </a:prstGeom>
        </p:spPr>
      </p:pic>
    </p:spTree>
    <p:extLst>
      <p:ext uri="{BB962C8B-B14F-4D97-AF65-F5344CB8AC3E}">
        <p14:creationId xmlns:p14="http://schemas.microsoft.com/office/powerpoint/2010/main" val="1036509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
            <p:extLst>
              <p:ext uri="{D42A27DB-BD31-4B8C-83A1-F6EECF244321}">
                <p14:modId xmlns:p14="http://schemas.microsoft.com/office/powerpoint/2010/main" val="25129196"/>
              </p:ext>
            </p:extLst>
          </p:nvPr>
        </p:nvGraphicFramePr>
        <p:xfrm>
          <a:off x="301625" y="1456835"/>
          <a:ext cx="8504239" cy="2103120"/>
        </p:xfrm>
        <a:graphic>
          <a:graphicData uri="http://schemas.openxmlformats.org/drawingml/2006/table">
            <a:tbl>
              <a:tblPr firstRow="1" bandRow="1">
                <a:tableStyleId>{93296810-A885-4BE3-A3E7-6D5BEEA58F35}</a:tableStyleId>
              </a:tblPr>
              <a:tblGrid>
                <a:gridCol w="999637"/>
                <a:gridCol w="1160584"/>
                <a:gridCol w="1283677"/>
                <a:gridCol w="1178169"/>
                <a:gridCol w="1178170"/>
                <a:gridCol w="1283676"/>
                <a:gridCol w="1420326"/>
              </a:tblGrid>
              <a:tr h="370840">
                <a:tc>
                  <a:txBody>
                    <a:bodyPr/>
                    <a:lstStyle/>
                    <a:p>
                      <a:endParaRPr lang="en-US" dirty="0"/>
                    </a:p>
                  </a:txBody>
                  <a:tcPr/>
                </a:tc>
                <a:tc>
                  <a:txBody>
                    <a:bodyPr/>
                    <a:lstStyle/>
                    <a:p>
                      <a:r>
                        <a:rPr lang="en-US" dirty="0" smtClean="0"/>
                        <a:t>Quadrat 1</a:t>
                      </a:r>
                      <a:endParaRPr lang="en-US" dirty="0"/>
                    </a:p>
                  </a:txBody>
                  <a:tcPr/>
                </a:tc>
                <a:tc>
                  <a:txBody>
                    <a:bodyPr/>
                    <a:lstStyle/>
                    <a:p>
                      <a:r>
                        <a:rPr lang="en-US" dirty="0" smtClean="0"/>
                        <a:t>Quadrat 2</a:t>
                      </a:r>
                      <a:endParaRPr lang="en-US" dirty="0"/>
                    </a:p>
                  </a:txBody>
                  <a:tcPr/>
                </a:tc>
                <a:tc>
                  <a:txBody>
                    <a:bodyPr/>
                    <a:lstStyle/>
                    <a:p>
                      <a:r>
                        <a:rPr lang="en-US" dirty="0" smtClean="0"/>
                        <a:t>Quadrat 3</a:t>
                      </a:r>
                      <a:endParaRPr lang="en-US" dirty="0"/>
                    </a:p>
                  </a:txBody>
                  <a:tcPr/>
                </a:tc>
                <a:tc>
                  <a:txBody>
                    <a:bodyPr/>
                    <a:lstStyle/>
                    <a:p>
                      <a:r>
                        <a:rPr lang="en-US" dirty="0" smtClean="0"/>
                        <a:t>Quadrat 4</a:t>
                      </a:r>
                      <a:endParaRPr lang="en-US" dirty="0"/>
                    </a:p>
                  </a:txBody>
                  <a:tcPr/>
                </a:tc>
                <a:tc>
                  <a:txBody>
                    <a:bodyPr/>
                    <a:lstStyle/>
                    <a:p>
                      <a:r>
                        <a:rPr lang="en-US" dirty="0" smtClean="0"/>
                        <a:t>Mean</a:t>
                      </a:r>
                      <a:endParaRPr lang="en-US" dirty="0"/>
                    </a:p>
                  </a:txBody>
                  <a:tcPr/>
                </a:tc>
                <a:tc>
                  <a:txBody>
                    <a:bodyPr/>
                    <a:lstStyle/>
                    <a:p>
                      <a:r>
                        <a:rPr lang="en-US" dirty="0" smtClean="0"/>
                        <a:t>Standard Deviation</a:t>
                      </a:r>
                      <a:endParaRPr lang="en-US" dirty="0"/>
                    </a:p>
                  </a:txBody>
                  <a:tcPr/>
                </a:tc>
              </a:tr>
              <a:tr h="370840">
                <a:tc>
                  <a:txBody>
                    <a:bodyPr/>
                    <a:lstStyle/>
                    <a:p>
                      <a:r>
                        <a:rPr lang="en-US" dirty="0" smtClean="0"/>
                        <a:t>Red Flowers</a:t>
                      </a:r>
                      <a:endParaRPr lang="en-US"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c>
                  <a:txBody>
                    <a:bodyPr/>
                    <a:lstStyle/>
                    <a:p>
                      <a:r>
                        <a:rPr lang="en-US" sz="2400" dirty="0" smtClean="0"/>
                        <a:t>1</a:t>
                      </a:r>
                      <a:endParaRPr lang="en-US" sz="2400" dirty="0"/>
                    </a:p>
                  </a:txBody>
                  <a:tcPr/>
                </a:tc>
                <a:tc>
                  <a:txBody>
                    <a:bodyPr/>
                    <a:lstStyle/>
                    <a:p>
                      <a:r>
                        <a:rPr lang="en-US" sz="2400" dirty="0" smtClean="0"/>
                        <a:t>1</a:t>
                      </a:r>
                      <a:endParaRPr lang="en-US" sz="2400" dirty="0"/>
                    </a:p>
                  </a:txBody>
                  <a:tcPr/>
                </a:tc>
                <a:tc>
                  <a:txBody>
                    <a:bodyPr/>
                    <a:lstStyle/>
                    <a:p>
                      <a:r>
                        <a:rPr lang="en-US" sz="2400" dirty="0" smtClean="0"/>
                        <a:t>1.5</a:t>
                      </a:r>
                      <a:endParaRPr lang="en-US" sz="2400" dirty="0"/>
                    </a:p>
                  </a:txBody>
                  <a:tcPr/>
                </a:tc>
                <a:tc>
                  <a:txBody>
                    <a:bodyPr/>
                    <a:lstStyle/>
                    <a:p>
                      <a:r>
                        <a:rPr lang="en-US" sz="2400" dirty="0" smtClean="0"/>
                        <a:t>0.578</a:t>
                      </a:r>
                      <a:endParaRPr lang="en-US" sz="2400" dirty="0"/>
                    </a:p>
                  </a:txBody>
                  <a:tcPr/>
                </a:tc>
              </a:tr>
              <a:tr h="370840">
                <a:tc>
                  <a:txBody>
                    <a:bodyPr/>
                    <a:lstStyle/>
                    <a:p>
                      <a:r>
                        <a:rPr lang="en-US" dirty="0" smtClean="0"/>
                        <a:t>Purple</a:t>
                      </a:r>
                      <a:r>
                        <a:rPr lang="en-US" baseline="0" dirty="0" smtClean="0"/>
                        <a:t> Flowers</a:t>
                      </a:r>
                      <a:endParaRPr lang="en-US" dirty="0"/>
                    </a:p>
                  </a:txBody>
                  <a:tcPr/>
                </a:tc>
                <a:tc>
                  <a:txBody>
                    <a:bodyPr/>
                    <a:lstStyle/>
                    <a:p>
                      <a:r>
                        <a:rPr lang="en-US" sz="2400" dirty="0" smtClean="0"/>
                        <a:t>3</a:t>
                      </a:r>
                      <a:endParaRPr lang="en-US" sz="2400"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c>
                  <a:txBody>
                    <a:bodyPr/>
                    <a:lstStyle/>
                    <a:p>
                      <a:r>
                        <a:rPr lang="en-US" sz="2400" dirty="0" smtClean="0"/>
                        <a:t>3</a:t>
                      </a:r>
                      <a:endParaRPr lang="en-US" sz="2400" dirty="0"/>
                    </a:p>
                  </a:txBody>
                  <a:tcPr/>
                </a:tc>
                <a:tc>
                  <a:txBody>
                    <a:bodyPr/>
                    <a:lstStyle/>
                    <a:p>
                      <a:r>
                        <a:rPr lang="en-US" sz="2400" dirty="0" smtClean="0"/>
                        <a:t>2.5</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0.578</a:t>
                      </a:r>
                    </a:p>
                    <a:p>
                      <a:endParaRPr lang="en-US" sz="2400" dirty="0"/>
                    </a:p>
                  </a:txBody>
                  <a:tcPr/>
                </a:tc>
              </a:tr>
            </a:tbl>
          </a:graphicData>
        </a:graphic>
      </p:graphicFrame>
      <p:sp>
        <p:nvSpPr>
          <p:cNvPr id="3" name="Title 2"/>
          <p:cNvSpPr>
            <a:spLocks noGrp="1"/>
          </p:cNvSpPr>
          <p:nvPr>
            <p:ph type="title"/>
          </p:nvPr>
        </p:nvSpPr>
        <p:spPr/>
        <p:txBody>
          <a:bodyPr/>
          <a:lstStyle/>
          <a:p>
            <a:r>
              <a:rPr lang="en-US" dirty="0" smtClean="0"/>
              <a:t>Quadrat Sampling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8" name="Picture 7"/>
          <p:cNvPicPr>
            <a:picLocks noChangeAspect="1"/>
          </p:cNvPicPr>
          <p:nvPr/>
        </p:nvPicPr>
        <p:blipFill>
          <a:blip r:embed="rId3"/>
          <a:stretch>
            <a:fillRect/>
          </a:stretch>
        </p:blipFill>
        <p:spPr>
          <a:xfrm>
            <a:off x="493422" y="3497965"/>
            <a:ext cx="8157155" cy="2828789"/>
          </a:xfrm>
          <a:prstGeom prst="rect">
            <a:avLst/>
          </a:prstGeom>
        </p:spPr>
      </p:pic>
    </p:spTree>
    <p:extLst>
      <p:ext uri="{BB962C8B-B14F-4D97-AF65-F5344CB8AC3E}">
        <p14:creationId xmlns:p14="http://schemas.microsoft.com/office/powerpoint/2010/main" val="13755708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
            <p:extLst>
              <p:ext uri="{D42A27DB-BD31-4B8C-83A1-F6EECF244321}">
                <p14:modId xmlns:p14="http://schemas.microsoft.com/office/powerpoint/2010/main" val="1287902629"/>
              </p:ext>
            </p:extLst>
          </p:nvPr>
        </p:nvGraphicFramePr>
        <p:xfrm>
          <a:off x="301625" y="1527175"/>
          <a:ext cx="8504239" cy="2103120"/>
        </p:xfrm>
        <a:graphic>
          <a:graphicData uri="http://schemas.openxmlformats.org/drawingml/2006/table">
            <a:tbl>
              <a:tblPr firstRow="1" bandRow="1">
                <a:tableStyleId>{93296810-A885-4BE3-A3E7-6D5BEEA58F35}</a:tableStyleId>
              </a:tblPr>
              <a:tblGrid>
                <a:gridCol w="999637"/>
                <a:gridCol w="1160584"/>
                <a:gridCol w="1283677"/>
                <a:gridCol w="1178169"/>
                <a:gridCol w="1178170"/>
                <a:gridCol w="1283676"/>
                <a:gridCol w="1420326"/>
              </a:tblGrid>
              <a:tr h="370840">
                <a:tc>
                  <a:txBody>
                    <a:bodyPr/>
                    <a:lstStyle/>
                    <a:p>
                      <a:endParaRPr lang="en-US" dirty="0"/>
                    </a:p>
                  </a:txBody>
                  <a:tcPr/>
                </a:tc>
                <a:tc>
                  <a:txBody>
                    <a:bodyPr/>
                    <a:lstStyle/>
                    <a:p>
                      <a:r>
                        <a:rPr lang="en-US" dirty="0" smtClean="0"/>
                        <a:t>Quadrat 1</a:t>
                      </a:r>
                      <a:endParaRPr lang="en-US" dirty="0"/>
                    </a:p>
                  </a:txBody>
                  <a:tcPr/>
                </a:tc>
                <a:tc>
                  <a:txBody>
                    <a:bodyPr/>
                    <a:lstStyle/>
                    <a:p>
                      <a:r>
                        <a:rPr lang="en-US" dirty="0" smtClean="0"/>
                        <a:t>Quadrat 2</a:t>
                      </a:r>
                      <a:endParaRPr lang="en-US" dirty="0"/>
                    </a:p>
                  </a:txBody>
                  <a:tcPr/>
                </a:tc>
                <a:tc>
                  <a:txBody>
                    <a:bodyPr/>
                    <a:lstStyle/>
                    <a:p>
                      <a:r>
                        <a:rPr lang="en-US" dirty="0" smtClean="0"/>
                        <a:t>Quadrat 3</a:t>
                      </a:r>
                      <a:endParaRPr lang="en-US" dirty="0"/>
                    </a:p>
                  </a:txBody>
                  <a:tcPr/>
                </a:tc>
                <a:tc>
                  <a:txBody>
                    <a:bodyPr/>
                    <a:lstStyle/>
                    <a:p>
                      <a:r>
                        <a:rPr lang="en-US" dirty="0" smtClean="0"/>
                        <a:t>Quadrat 4</a:t>
                      </a:r>
                      <a:endParaRPr lang="en-US" dirty="0"/>
                    </a:p>
                  </a:txBody>
                  <a:tcPr/>
                </a:tc>
                <a:tc>
                  <a:txBody>
                    <a:bodyPr/>
                    <a:lstStyle/>
                    <a:p>
                      <a:r>
                        <a:rPr lang="en-US" dirty="0" smtClean="0"/>
                        <a:t>Mean</a:t>
                      </a:r>
                      <a:endParaRPr lang="en-US" dirty="0"/>
                    </a:p>
                  </a:txBody>
                  <a:tcPr/>
                </a:tc>
                <a:tc>
                  <a:txBody>
                    <a:bodyPr/>
                    <a:lstStyle/>
                    <a:p>
                      <a:r>
                        <a:rPr lang="en-US" dirty="0" smtClean="0"/>
                        <a:t>Standard Deviation</a:t>
                      </a:r>
                      <a:endParaRPr lang="en-US" dirty="0"/>
                    </a:p>
                  </a:txBody>
                  <a:tcPr/>
                </a:tc>
              </a:tr>
              <a:tr h="370840">
                <a:tc>
                  <a:txBody>
                    <a:bodyPr/>
                    <a:lstStyle/>
                    <a:p>
                      <a:r>
                        <a:rPr lang="en-US" dirty="0" smtClean="0"/>
                        <a:t>Red Flowers</a:t>
                      </a:r>
                      <a:endParaRPr lang="en-US"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c>
                  <a:txBody>
                    <a:bodyPr/>
                    <a:lstStyle/>
                    <a:p>
                      <a:r>
                        <a:rPr lang="en-US" sz="2400" dirty="0" smtClean="0"/>
                        <a:t>1</a:t>
                      </a:r>
                      <a:endParaRPr lang="en-US" sz="2400" dirty="0"/>
                    </a:p>
                  </a:txBody>
                  <a:tcPr/>
                </a:tc>
                <a:tc>
                  <a:txBody>
                    <a:bodyPr/>
                    <a:lstStyle/>
                    <a:p>
                      <a:r>
                        <a:rPr lang="en-US" sz="2400" dirty="0" smtClean="0"/>
                        <a:t>1</a:t>
                      </a:r>
                      <a:endParaRPr lang="en-US" sz="2400" dirty="0"/>
                    </a:p>
                  </a:txBody>
                  <a:tcPr/>
                </a:tc>
                <a:tc>
                  <a:txBody>
                    <a:bodyPr/>
                    <a:lstStyle/>
                    <a:p>
                      <a:r>
                        <a:rPr lang="en-US" sz="2400" dirty="0" smtClean="0"/>
                        <a:t>1.5</a:t>
                      </a:r>
                      <a:endParaRPr lang="en-US" sz="2400" dirty="0"/>
                    </a:p>
                  </a:txBody>
                  <a:tcPr/>
                </a:tc>
                <a:tc>
                  <a:txBody>
                    <a:bodyPr/>
                    <a:lstStyle/>
                    <a:p>
                      <a:r>
                        <a:rPr lang="en-US" sz="2400" dirty="0" smtClean="0"/>
                        <a:t>0.578</a:t>
                      </a:r>
                      <a:endParaRPr lang="en-US" sz="2400" dirty="0"/>
                    </a:p>
                  </a:txBody>
                  <a:tcPr/>
                </a:tc>
              </a:tr>
              <a:tr h="370840">
                <a:tc>
                  <a:txBody>
                    <a:bodyPr/>
                    <a:lstStyle/>
                    <a:p>
                      <a:r>
                        <a:rPr lang="en-US" dirty="0" smtClean="0"/>
                        <a:t>Purple</a:t>
                      </a:r>
                      <a:r>
                        <a:rPr lang="en-US" baseline="0" dirty="0" smtClean="0"/>
                        <a:t> Flowers</a:t>
                      </a:r>
                      <a:endParaRPr lang="en-US" dirty="0"/>
                    </a:p>
                  </a:txBody>
                  <a:tcPr/>
                </a:tc>
                <a:tc>
                  <a:txBody>
                    <a:bodyPr/>
                    <a:lstStyle/>
                    <a:p>
                      <a:r>
                        <a:rPr lang="en-US" sz="2400" dirty="0" smtClean="0"/>
                        <a:t>3</a:t>
                      </a:r>
                      <a:endParaRPr lang="en-US" sz="2400"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c>
                  <a:txBody>
                    <a:bodyPr/>
                    <a:lstStyle/>
                    <a:p>
                      <a:r>
                        <a:rPr lang="en-US" sz="2400" dirty="0" smtClean="0"/>
                        <a:t>3</a:t>
                      </a:r>
                      <a:endParaRPr lang="en-US" sz="2400" dirty="0"/>
                    </a:p>
                  </a:txBody>
                  <a:tcPr/>
                </a:tc>
                <a:tc>
                  <a:txBody>
                    <a:bodyPr/>
                    <a:lstStyle/>
                    <a:p>
                      <a:r>
                        <a:rPr lang="en-US" sz="2400" dirty="0" smtClean="0"/>
                        <a:t>2.5</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0.578</a:t>
                      </a:r>
                    </a:p>
                    <a:p>
                      <a:endParaRPr lang="en-US" sz="2400" dirty="0"/>
                    </a:p>
                  </a:txBody>
                  <a:tcPr/>
                </a:tc>
              </a:tr>
            </a:tbl>
          </a:graphicData>
        </a:graphic>
      </p:graphicFrame>
      <p:sp>
        <p:nvSpPr>
          <p:cNvPr id="3" name="Title 2"/>
          <p:cNvSpPr>
            <a:spLocks noGrp="1"/>
          </p:cNvSpPr>
          <p:nvPr>
            <p:ph type="title"/>
          </p:nvPr>
        </p:nvSpPr>
        <p:spPr/>
        <p:txBody>
          <a:bodyPr/>
          <a:lstStyle/>
          <a:p>
            <a:r>
              <a:rPr lang="en-US" dirty="0" smtClean="0"/>
              <a:t>Quadrat Sampling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graphicFrame>
        <p:nvGraphicFramePr>
          <p:cNvPr id="8" name="Content Placeholder 5"/>
          <p:cNvGraphicFramePr>
            <a:graphicFrameLocks/>
          </p:cNvGraphicFramePr>
          <p:nvPr>
            <p:extLst>
              <p:ext uri="{D42A27DB-BD31-4B8C-83A1-F6EECF244321}">
                <p14:modId xmlns:p14="http://schemas.microsoft.com/office/powerpoint/2010/main" val="1301269438"/>
              </p:ext>
            </p:extLst>
          </p:nvPr>
        </p:nvGraphicFramePr>
        <p:xfrm>
          <a:off x="301752" y="4214271"/>
          <a:ext cx="5413375" cy="1554480"/>
        </p:xfrm>
        <a:graphic>
          <a:graphicData uri="http://schemas.openxmlformats.org/drawingml/2006/table">
            <a:tbl>
              <a:tblPr firstRow="1" bandRow="1">
                <a:tableStyleId>{93296810-A885-4BE3-A3E7-6D5BEEA58F35}</a:tableStyleId>
              </a:tblPr>
              <a:tblGrid>
                <a:gridCol w="894129"/>
                <a:gridCol w="1125415"/>
                <a:gridCol w="1125416"/>
                <a:gridCol w="1125415"/>
                <a:gridCol w="1143000"/>
              </a:tblGrid>
              <a:tr h="370840">
                <a:tc>
                  <a:txBody>
                    <a:bodyPr/>
                    <a:lstStyle/>
                    <a:p>
                      <a:endParaRPr lang="en-US" dirty="0"/>
                    </a:p>
                  </a:txBody>
                  <a:tcPr/>
                </a:tc>
                <a:tc>
                  <a:txBody>
                    <a:bodyPr/>
                    <a:lstStyle/>
                    <a:p>
                      <a:r>
                        <a:rPr lang="en-US" dirty="0" smtClean="0"/>
                        <a:t>Density</a:t>
                      </a:r>
                      <a:r>
                        <a:rPr lang="en-US" baseline="0" dirty="0" smtClean="0"/>
                        <a:t> – Q1</a:t>
                      </a:r>
                      <a:endParaRPr lang="en-US" dirty="0"/>
                    </a:p>
                  </a:txBody>
                  <a:tcPr/>
                </a:tc>
                <a:tc>
                  <a:txBody>
                    <a:bodyPr/>
                    <a:lstStyle/>
                    <a:p>
                      <a:r>
                        <a:rPr lang="en-US" dirty="0" smtClean="0"/>
                        <a:t>Density – Q2</a:t>
                      </a:r>
                      <a:endParaRPr lang="en-US" dirty="0"/>
                    </a:p>
                  </a:txBody>
                  <a:tcPr/>
                </a:tc>
                <a:tc>
                  <a:txBody>
                    <a:bodyPr/>
                    <a:lstStyle/>
                    <a:p>
                      <a:r>
                        <a:rPr lang="en-US" dirty="0" smtClean="0"/>
                        <a:t>Density - Q3</a:t>
                      </a:r>
                      <a:endParaRPr lang="en-US" dirty="0"/>
                    </a:p>
                  </a:txBody>
                  <a:tcPr/>
                </a:tc>
                <a:tc>
                  <a:txBody>
                    <a:bodyPr/>
                    <a:lstStyle/>
                    <a:p>
                      <a:r>
                        <a:rPr lang="en-US" dirty="0" smtClean="0"/>
                        <a:t>Density - Q4</a:t>
                      </a:r>
                      <a:endParaRPr lang="en-US" dirty="0"/>
                    </a:p>
                  </a:txBody>
                  <a:tcPr/>
                </a:tc>
              </a:tr>
              <a:tr h="370840">
                <a:tc>
                  <a:txBody>
                    <a:bodyPr/>
                    <a:lstStyle/>
                    <a:p>
                      <a:r>
                        <a:rPr lang="en-US" dirty="0" smtClean="0"/>
                        <a:t>Red</a:t>
                      </a:r>
                      <a:endParaRPr lang="en-US"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r h="370840">
                <a:tc>
                  <a:txBody>
                    <a:bodyPr/>
                    <a:lstStyle/>
                    <a:p>
                      <a:r>
                        <a:rPr lang="en-US" dirty="0" smtClean="0"/>
                        <a:t>Purple</a:t>
                      </a:r>
                      <a:endParaRPr lang="en-US"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tc>
              </a:tr>
            </a:tbl>
          </a:graphicData>
        </a:graphic>
      </p:graphicFrame>
      <p:sp>
        <p:nvSpPr>
          <p:cNvPr id="2" name="Rectangle 1"/>
          <p:cNvSpPr/>
          <p:nvPr/>
        </p:nvSpPr>
        <p:spPr>
          <a:xfrm>
            <a:off x="163040" y="3630295"/>
            <a:ext cx="7863050" cy="461665"/>
          </a:xfrm>
          <a:prstGeom prst="rect">
            <a:avLst/>
          </a:prstGeom>
        </p:spPr>
        <p:txBody>
          <a:bodyPr wrap="none">
            <a:spAutoFit/>
          </a:bodyPr>
          <a:lstStyle/>
          <a:p>
            <a:r>
              <a:rPr lang="en-US" sz="2400" dirty="0" smtClean="0">
                <a:latin typeface="Times New Roman" panose="02020603050405020304" pitchFamily="18" charset="0"/>
                <a:cs typeface="Times New Roman" panose="02020603050405020304" pitchFamily="18" charset="0"/>
              </a:rPr>
              <a:t>Quadrat area is 0.5 square meters, Garden is 20 square meters.</a:t>
            </a:r>
            <a:endParaRPr lang="en-US" sz="2400" dirty="0"/>
          </a:p>
        </p:txBody>
      </p:sp>
      <p:sp>
        <p:nvSpPr>
          <p:cNvPr id="9" name="Rectangle 8"/>
          <p:cNvSpPr/>
          <p:nvPr/>
        </p:nvSpPr>
        <p:spPr>
          <a:xfrm>
            <a:off x="5815893" y="4257347"/>
            <a:ext cx="2800767" cy="1384995"/>
          </a:xfrm>
          <a:prstGeom prst="rect">
            <a:avLst/>
          </a:prstGeom>
        </p:spPr>
        <p:txBody>
          <a:bodyPr wrap="none">
            <a:spAutoFit/>
          </a:bodyPr>
          <a:lstStyle/>
          <a:p>
            <a:r>
              <a:rPr lang="en-US" sz="2800" dirty="0" smtClean="0"/>
              <a:t>Quadrat Density</a:t>
            </a:r>
          </a:p>
          <a:p>
            <a:endParaRPr lang="en-US" sz="2800" dirty="0" smtClean="0"/>
          </a:p>
          <a:p>
            <a:endParaRPr lang="en-US" sz="2800" dirty="0"/>
          </a:p>
        </p:txBody>
      </p:sp>
      <p:pic>
        <p:nvPicPr>
          <p:cNvPr id="10" name="Picture 9"/>
          <p:cNvPicPr>
            <a:picLocks noChangeAspect="1"/>
          </p:cNvPicPr>
          <p:nvPr/>
        </p:nvPicPr>
        <p:blipFill>
          <a:blip r:embed="rId3"/>
          <a:stretch>
            <a:fillRect/>
          </a:stretch>
        </p:blipFill>
        <p:spPr>
          <a:xfrm>
            <a:off x="5586897" y="4891766"/>
            <a:ext cx="3218967" cy="749873"/>
          </a:xfrm>
          <a:prstGeom prst="rect">
            <a:avLst/>
          </a:prstGeom>
        </p:spPr>
      </p:pic>
    </p:spTree>
    <p:extLst>
      <p:ext uri="{BB962C8B-B14F-4D97-AF65-F5344CB8AC3E}">
        <p14:creationId xmlns:p14="http://schemas.microsoft.com/office/powerpoint/2010/main" val="5373754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
            <p:extLst>
              <p:ext uri="{D42A27DB-BD31-4B8C-83A1-F6EECF244321}">
                <p14:modId xmlns:p14="http://schemas.microsoft.com/office/powerpoint/2010/main" val="1287902629"/>
              </p:ext>
            </p:extLst>
          </p:nvPr>
        </p:nvGraphicFramePr>
        <p:xfrm>
          <a:off x="301625" y="1527175"/>
          <a:ext cx="8504239" cy="2103120"/>
        </p:xfrm>
        <a:graphic>
          <a:graphicData uri="http://schemas.openxmlformats.org/drawingml/2006/table">
            <a:tbl>
              <a:tblPr firstRow="1" bandRow="1">
                <a:tableStyleId>{93296810-A885-4BE3-A3E7-6D5BEEA58F35}</a:tableStyleId>
              </a:tblPr>
              <a:tblGrid>
                <a:gridCol w="999637"/>
                <a:gridCol w="1160584"/>
                <a:gridCol w="1283677"/>
                <a:gridCol w="1178169"/>
                <a:gridCol w="1178170"/>
                <a:gridCol w="1283676"/>
                <a:gridCol w="1420326"/>
              </a:tblGrid>
              <a:tr h="370840">
                <a:tc>
                  <a:txBody>
                    <a:bodyPr/>
                    <a:lstStyle/>
                    <a:p>
                      <a:endParaRPr lang="en-US" dirty="0"/>
                    </a:p>
                  </a:txBody>
                  <a:tcPr/>
                </a:tc>
                <a:tc>
                  <a:txBody>
                    <a:bodyPr/>
                    <a:lstStyle/>
                    <a:p>
                      <a:r>
                        <a:rPr lang="en-US" dirty="0" smtClean="0"/>
                        <a:t>Quadrat 1</a:t>
                      </a:r>
                      <a:endParaRPr lang="en-US" dirty="0"/>
                    </a:p>
                  </a:txBody>
                  <a:tcPr/>
                </a:tc>
                <a:tc>
                  <a:txBody>
                    <a:bodyPr/>
                    <a:lstStyle/>
                    <a:p>
                      <a:r>
                        <a:rPr lang="en-US" dirty="0" smtClean="0"/>
                        <a:t>Quadrat 2</a:t>
                      </a:r>
                      <a:endParaRPr lang="en-US" dirty="0"/>
                    </a:p>
                  </a:txBody>
                  <a:tcPr/>
                </a:tc>
                <a:tc>
                  <a:txBody>
                    <a:bodyPr/>
                    <a:lstStyle/>
                    <a:p>
                      <a:r>
                        <a:rPr lang="en-US" dirty="0" smtClean="0"/>
                        <a:t>Quadrat 3</a:t>
                      </a:r>
                      <a:endParaRPr lang="en-US" dirty="0"/>
                    </a:p>
                  </a:txBody>
                  <a:tcPr/>
                </a:tc>
                <a:tc>
                  <a:txBody>
                    <a:bodyPr/>
                    <a:lstStyle/>
                    <a:p>
                      <a:r>
                        <a:rPr lang="en-US" dirty="0" smtClean="0"/>
                        <a:t>Quadrat 4</a:t>
                      </a:r>
                      <a:endParaRPr lang="en-US" dirty="0"/>
                    </a:p>
                  </a:txBody>
                  <a:tcPr/>
                </a:tc>
                <a:tc>
                  <a:txBody>
                    <a:bodyPr/>
                    <a:lstStyle/>
                    <a:p>
                      <a:r>
                        <a:rPr lang="en-US" dirty="0" smtClean="0"/>
                        <a:t>Mean</a:t>
                      </a:r>
                      <a:endParaRPr lang="en-US" dirty="0"/>
                    </a:p>
                  </a:txBody>
                  <a:tcPr/>
                </a:tc>
                <a:tc>
                  <a:txBody>
                    <a:bodyPr/>
                    <a:lstStyle/>
                    <a:p>
                      <a:r>
                        <a:rPr lang="en-US" dirty="0" smtClean="0"/>
                        <a:t>Standard Deviation</a:t>
                      </a:r>
                      <a:endParaRPr lang="en-US" dirty="0"/>
                    </a:p>
                  </a:txBody>
                  <a:tcPr/>
                </a:tc>
              </a:tr>
              <a:tr h="370840">
                <a:tc>
                  <a:txBody>
                    <a:bodyPr/>
                    <a:lstStyle/>
                    <a:p>
                      <a:r>
                        <a:rPr lang="en-US" dirty="0" smtClean="0"/>
                        <a:t>Red Flowers</a:t>
                      </a:r>
                      <a:endParaRPr lang="en-US"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c>
                  <a:txBody>
                    <a:bodyPr/>
                    <a:lstStyle/>
                    <a:p>
                      <a:r>
                        <a:rPr lang="en-US" sz="2400" dirty="0" smtClean="0"/>
                        <a:t>1</a:t>
                      </a:r>
                      <a:endParaRPr lang="en-US" sz="2400" dirty="0"/>
                    </a:p>
                  </a:txBody>
                  <a:tcPr/>
                </a:tc>
                <a:tc>
                  <a:txBody>
                    <a:bodyPr/>
                    <a:lstStyle/>
                    <a:p>
                      <a:r>
                        <a:rPr lang="en-US" sz="2400" dirty="0" smtClean="0"/>
                        <a:t>1</a:t>
                      </a:r>
                      <a:endParaRPr lang="en-US" sz="2400" dirty="0"/>
                    </a:p>
                  </a:txBody>
                  <a:tcPr/>
                </a:tc>
                <a:tc>
                  <a:txBody>
                    <a:bodyPr/>
                    <a:lstStyle/>
                    <a:p>
                      <a:r>
                        <a:rPr lang="en-US" sz="2400" dirty="0" smtClean="0"/>
                        <a:t>1.5</a:t>
                      </a:r>
                      <a:endParaRPr lang="en-US" sz="2400" dirty="0"/>
                    </a:p>
                  </a:txBody>
                  <a:tcPr/>
                </a:tc>
                <a:tc>
                  <a:txBody>
                    <a:bodyPr/>
                    <a:lstStyle/>
                    <a:p>
                      <a:r>
                        <a:rPr lang="en-US" sz="2400" dirty="0" smtClean="0"/>
                        <a:t>0.578</a:t>
                      </a:r>
                      <a:endParaRPr lang="en-US" sz="2400" dirty="0"/>
                    </a:p>
                  </a:txBody>
                  <a:tcPr/>
                </a:tc>
              </a:tr>
              <a:tr h="370840">
                <a:tc>
                  <a:txBody>
                    <a:bodyPr/>
                    <a:lstStyle/>
                    <a:p>
                      <a:r>
                        <a:rPr lang="en-US" dirty="0" smtClean="0"/>
                        <a:t>Purple</a:t>
                      </a:r>
                      <a:r>
                        <a:rPr lang="en-US" baseline="0" dirty="0" smtClean="0"/>
                        <a:t> Flowers</a:t>
                      </a:r>
                      <a:endParaRPr lang="en-US" dirty="0"/>
                    </a:p>
                  </a:txBody>
                  <a:tcPr/>
                </a:tc>
                <a:tc>
                  <a:txBody>
                    <a:bodyPr/>
                    <a:lstStyle/>
                    <a:p>
                      <a:r>
                        <a:rPr lang="en-US" sz="2400" dirty="0" smtClean="0"/>
                        <a:t>3</a:t>
                      </a:r>
                      <a:endParaRPr lang="en-US" sz="2400"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c>
                  <a:txBody>
                    <a:bodyPr/>
                    <a:lstStyle/>
                    <a:p>
                      <a:r>
                        <a:rPr lang="en-US" sz="2400" dirty="0" smtClean="0"/>
                        <a:t>3</a:t>
                      </a:r>
                      <a:endParaRPr lang="en-US" sz="2400" dirty="0"/>
                    </a:p>
                  </a:txBody>
                  <a:tcPr/>
                </a:tc>
                <a:tc>
                  <a:txBody>
                    <a:bodyPr/>
                    <a:lstStyle/>
                    <a:p>
                      <a:r>
                        <a:rPr lang="en-US" sz="2400" dirty="0" smtClean="0"/>
                        <a:t>2.5</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0.578</a:t>
                      </a:r>
                    </a:p>
                    <a:p>
                      <a:endParaRPr lang="en-US" sz="2400" dirty="0"/>
                    </a:p>
                  </a:txBody>
                  <a:tcPr/>
                </a:tc>
              </a:tr>
            </a:tbl>
          </a:graphicData>
        </a:graphic>
      </p:graphicFrame>
      <p:sp>
        <p:nvSpPr>
          <p:cNvPr id="3" name="Title 2"/>
          <p:cNvSpPr>
            <a:spLocks noGrp="1"/>
          </p:cNvSpPr>
          <p:nvPr>
            <p:ph type="title"/>
          </p:nvPr>
        </p:nvSpPr>
        <p:spPr/>
        <p:txBody>
          <a:bodyPr/>
          <a:lstStyle/>
          <a:p>
            <a:r>
              <a:rPr lang="en-US" dirty="0" smtClean="0"/>
              <a:t>Quadrat Sampling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graphicFrame>
        <p:nvGraphicFramePr>
          <p:cNvPr id="8" name="Content Placeholder 5"/>
          <p:cNvGraphicFramePr>
            <a:graphicFrameLocks/>
          </p:cNvGraphicFramePr>
          <p:nvPr>
            <p:extLst>
              <p:ext uri="{D42A27DB-BD31-4B8C-83A1-F6EECF244321}">
                <p14:modId xmlns:p14="http://schemas.microsoft.com/office/powerpoint/2010/main" val="1990113175"/>
              </p:ext>
            </p:extLst>
          </p:nvPr>
        </p:nvGraphicFramePr>
        <p:xfrm>
          <a:off x="1387877" y="4118806"/>
          <a:ext cx="5413375" cy="1554480"/>
        </p:xfrm>
        <a:graphic>
          <a:graphicData uri="http://schemas.openxmlformats.org/drawingml/2006/table">
            <a:tbl>
              <a:tblPr firstRow="1" bandRow="1">
                <a:tableStyleId>{93296810-A885-4BE3-A3E7-6D5BEEA58F35}</a:tableStyleId>
              </a:tblPr>
              <a:tblGrid>
                <a:gridCol w="894129"/>
                <a:gridCol w="1125415"/>
                <a:gridCol w="1125416"/>
                <a:gridCol w="1125415"/>
                <a:gridCol w="1143000"/>
              </a:tblGrid>
              <a:tr h="370840">
                <a:tc>
                  <a:txBody>
                    <a:bodyPr/>
                    <a:lstStyle/>
                    <a:p>
                      <a:endParaRPr lang="en-US" dirty="0"/>
                    </a:p>
                  </a:txBody>
                  <a:tcPr/>
                </a:tc>
                <a:tc>
                  <a:txBody>
                    <a:bodyPr/>
                    <a:lstStyle/>
                    <a:p>
                      <a:r>
                        <a:rPr lang="en-US" dirty="0" smtClean="0"/>
                        <a:t>Density</a:t>
                      </a:r>
                      <a:r>
                        <a:rPr lang="en-US" baseline="0" dirty="0" smtClean="0"/>
                        <a:t> – Q1</a:t>
                      </a:r>
                      <a:endParaRPr lang="en-US" dirty="0"/>
                    </a:p>
                  </a:txBody>
                  <a:tcPr/>
                </a:tc>
                <a:tc>
                  <a:txBody>
                    <a:bodyPr/>
                    <a:lstStyle/>
                    <a:p>
                      <a:r>
                        <a:rPr lang="en-US" dirty="0" smtClean="0"/>
                        <a:t>Density – Q2</a:t>
                      </a:r>
                      <a:endParaRPr lang="en-US" dirty="0"/>
                    </a:p>
                  </a:txBody>
                  <a:tcPr/>
                </a:tc>
                <a:tc>
                  <a:txBody>
                    <a:bodyPr/>
                    <a:lstStyle/>
                    <a:p>
                      <a:r>
                        <a:rPr lang="en-US" dirty="0" smtClean="0"/>
                        <a:t>Density - Q3</a:t>
                      </a:r>
                      <a:endParaRPr lang="en-US" dirty="0"/>
                    </a:p>
                  </a:txBody>
                  <a:tcPr/>
                </a:tc>
                <a:tc>
                  <a:txBody>
                    <a:bodyPr/>
                    <a:lstStyle/>
                    <a:p>
                      <a:r>
                        <a:rPr lang="en-US" dirty="0" smtClean="0"/>
                        <a:t>Density - Q4</a:t>
                      </a:r>
                      <a:endParaRPr lang="en-US" dirty="0"/>
                    </a:p>
                  </a:txBody>
                  <a:tcPr/>
                </a:tc>
              </a:tr>
              <a:tr h="370840">
                <a:tc>
                  <a:txBody>
                    <a:bodyPr/>
                    <a:lstStyle/>
                    <a:p>
                      <a:r>
                        <a:rPr lang="en-US" dirty="0" smtClean="0"/>
                        <a:t>Red</a:t>
                      </a:r>
                      <a:endParaRPr lang="en-US" dirty="0"/>
                    </a:p>
                  </a:txBody>
                  <a:tcPr/>
                </a:tc>
                <a:tc>
                  <a:txBody>
                    <a:bodyPr/>
                    <a:lstStyle/>
                    <a:p>
                      <a:r>
                        <a:rPr lang="en-US" sz="2400" dirty="0" smtClean="0"/>
                        <a:t>4</a:t>
                      </a:r>
                      <a:endParaRPr lang="en-US" sz="2400" dirty="0"/>
                    </a:p>
                  </a:txBody>
                  <a:tcPr/>
                </a:tc>
                <a:tc>
                  <a:txBody>
                    <a:bodyPr/>
                    <a:lstStyle/>
                    <a:p>
                      <a:r>
                        <a:rPr lang="en-US" sz="2400" dirty="0" smtClean="0"/>
                        <a:t>4</a:t>
                      </a:r>
                      <a:endParaRPr lang="en-US" sz="2400"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r>
              <a:tr h="370840">
                <a:tc>
                  <a:txBody>
                    <a:bodyPr/>
                    <a:lstStyle/>
                    <a:p>
                      <a:r>
                        <a:rPr lang="en-US" dirty="0" smtClean="0"/>
                        <a:t>Purple</a:t>
                      </a:r>
                      <a:endParaRPr lang="en-US" dirty="0"/>
                    </a:p>
                  </a:txBody>
                  <a:tcPr/>
                </a:tc>
                <a:tc>
                  <a:txBody>
                    <a:bodyPr/>
                    <a:lstStyle/>
                    <a:p>
                      <a:r>
                        <a:rPr lang="en-US" sz="2400" dirty="0" smtClean="0"/>
                        <a:t>6</a:t>
                      </a:r>
                      <a:endParaRPr lang="en-US" sz="2400" dirty="0"/>
                    </a:p>
                  </a:txBody>
                  <a:tcPr/>
                </a:tc>
                <a:tc>
                  <a:txBody>
                    <a:bodyPr/>
                    <a:lstStyle/>
                    <a:p>
                      <a:r>
                        <a:rPr lang="en-US" sz="2400" dirty="0" smtClean="0"/>
                        <a:t>4</a:t>
                      </a:r>
                      <a:endParaRPr lang="en-US" sz="2400" dirty="0"/>
                    </a:p>
                  </a:txBody>
                  <a:tcPr/>
                </a:tc>
                <a:tc>
                  <a:txBody>
                    <a:bodyPr/>
                    <a:lstStyle/>
                    <a:p>
                      <a:r>
                        <a:rPr lang="en-US" sz="2400" dirty="0" smtClean="0"/>
                        <a:t>4</a:t>
                      </a:r>
                      <a:endParaRPr lang="en-US" sz="2400" dirty="0"/>
                    </a:p>
                  </a:txBody>
                  <a:tcPr/>
                </a:tc>
                <a:tc>
                  <a:txBody>
                    <a:bodyPr/>
                    <a:lstStyle/>
                    <a:p>
                      <a:r>
                        <a:rPr lang="en-US" sz="2400" dirty="0" smtClean="0"/>
                        <a:t>6</a:t>
                      </a:r>
                      <a:endParaRPr lang="en-US" sz="2400" dirty="0"/>
                    </a:p>
                  </a:txBody>
                  <a:tcPr/>
                </a:tc>
              </a:tr>
            </a:tbl>
          </a:graphicData>
        </a:graphic>
      </p:graphicFrame>
      <p:sp>
        <p:nvSpPr>
          <p:cNvPr id="2" name="Rectangle 1"/>
          <p:cNvSpPr/>
          <p:nvPr/>
        </p:nvSpPr>
        <p:spPr>
          <a:xfrm>
            <a:off x="163040" y="3630295"/>
            <a:ext cx="7863050" cy="461665"/>
          </a:xfrm>
          <a:prstGeom prst="rect">
            <a:avLst/>
          </a:prstGeom>
        </p:spPr>
        <p:txBody>
          <a:bodyPr wrap="none">
            <a:spAutoFit/>
          </a:bodyPr>
          <a:lstStyle/>
          <a:p>
            <a:r>
              <a:rPr lang="en-US" sz="2400" dirty="0" smtClean="0">
                <a:latin typeface="Times New Roman" panose="02020603050405020304" pitchFamily="18" charset="0"/>
                <a:cs typeface="Times New Roman" panose="02020603050405020304" pitchFamily="18" charset="0"/>
              </a:rPr>
              <a:t>Quadrat area is 0.5 square meters, Garden is 20 square meters.</a:t>
            </a:r>
            <a:endParaRPr lang="en-US" sz="2400" dirty="0"/>
          </a:p>
        </p:txBody>
      </p:sp>
    </p:spTree>
    <p:extLst>
      <p:ext uri="{BB962C8B-B14F-4D97-AF65-F5344CB8AC3E}">
        <p14:creationId xmlns:p14="http://schemas.microsoft.com/office/powerpoint/2010/main" val="16854996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
            <p:extLst>
              <p:ext uri="{D42A27DB-BD31-4B8C-83A1-F6EECF244321}">
                <p14:modId xmlns:p14="http://schemas.microsoft.com/office/powerpoint/2010/main" val="935506847"/>
              </p:ext>
            </p:extLst>
          </p:nvPr>
        </p:nvGraphicFramePr>
        <p:xfrm>
          <a:off x="301625" y="1325881"/>
          <a:ext cx="8504239" cy="1920240"/>
        </p:xfrm>
        <a:graphic>
          <a:graphicData uri="http://schemas.openxmlformats.org/drawingml/2006/table">
            <a:tbl>
              <a:tblPr firstRow="1" bandRow="1">
                <a:tableStyleId>{93296810-A885-4BE3-A3E7-6D5BEEA58F35}</a:tableStyleId>
              </a:tblPr>
              <a:tblGrid>
                <a:gridCol w="999637"/>
                <a:gridCol w="1160584"/>
                <a:gridCol w="1283677"/>
                <a:gridCol w="1178169"/>
                <a:gridCol w="1178170"/>
                <a:gridCol w="1283676"/>
                <a:gridCol w="1420326"/>
              </a:tblGrid>
              <a:tr h="578816">
                <a:tc>
                  <a:txBody>
                    <a:bodyPr/>
                    <a:lstStyle/>
                    <a:p>
                      <a:endParaRPr lang="en-US" dirty="0"/>
                    </a:p>
                  </a:txBody>
                  <a:tcPr/>
                </a:tc>
                <a:tc>
                  <a:txBody>
                    <a:bodyPr/>
                    <a:lstStyle/>
                    <a:p>
                      <a:r>
                        <a:rPr lang="en-US" dirty="0" smtClean="0"/>
                        <a:t>Quadrat 1</a:t>
                      </a:r>
                      <a:endParaRPr lang="en-US" dirty="0"/>
                    </a:p>
                  </a:txBody>
                  <a:tcPr/>
                </a:tc>
                <a:tc>
                  <a:txBody>
                    <a:bodyPr/>
                    <a:lstStyle/>
                    <a:p>
                      <a:r>
                        <a:rPr lang="en-US" dirty="0" smtClean="0"/>
                        <a:t>Quadrat 2</a:t>
                      </a:r>
                      <a:endParaRPr lang="en-US" dirty="0"/>
                    </a:p>
                  </a:txBody>
                  <a:tcPr/>
                </a:tc>
                <a:tc>
                  <a:txBody>
                    <a:bodyPr/>
                    <a:lstStyle/>
                    <a:p>
                      <a:r>
                        <a:rPr lang="en-US" dirty="0" smtClean="0"/>
                        <a:t>Quadrat 3</a:t>
                      </a:r>
                      <a:endParaRPr lang="en-US" dirty="0"/>
                    </a:p>
                  </a:txBody>
                  <a:tcPr/>
                </a:tc>
                <a:tc>
                  <a:txBody>
                    <a:bodyPr/>
                    <a:lstStyle/>
                    <a:p>
                      <a:r>
                        <a:rPr lang="en-US" dirty="0" smtClean="0"/>
                        <a:t>Quadrat 4</a:t>
                      </a:r>
                      <a:endParaRPr lang="en-US" dirty="0"/>
                    </a:p>
                  </a:txBody>
                  <a:tcPr/>
                </a:tc>
                <a:tc>
                  <a:txBody>
                    <a:bodyPr/>
                    <a:lstStyle/>
                    <a:p>
                      <a:r>
                        <a:rPr lang="en-US" dirty="0" smtClean="0"/>
                        <a:t>Mean</a:t>
                      </a:r>
                      <a:endParaRPr lang="en-US" dirty="0"/>
                    </a:p>
                  </a:txBody>
                  <a:tcPr/>
                </a:tc>
                <a:tc>
                  <a:txBody>
                    <a:bodyPr/>
                    <a:lstStyle/>
                    <a:p>
                      <a:r>
                        <a:rPr lang="en-US" dirty="0" smtClean="0"/>
                        <a:t>Standard Deviation</a:t>
                      </a:r>
                      <a:endParaRPr lang="en-US" dirty="0"/>
                    </a:p>
                  </a:txBody>
                  <a:tcPr/>
                </a:tc>
              </a:tr>
              <a:tr h="578816">
                <a:tc>
                  <a:txBody>
                    <a:bodyPr/>
                    <a:lstStyle/>
                    <a:p>
                      <a:r>
                        <a:rPr lang="en-US" dirty="0" smtClean="0"/>
                        <a:t>Red Flowers</a:t>
                      </a:r>
                      <a:endParaRPr lang="en-US"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c>
                  <a:txBody>
                    <a:bodyPr/>
                    <a:lstStyle/>
                    <a:p>
                      <a:r>
                        <a:rPr lang="en-US" sz="2400" dirty="0" smtClean="0"/>
                        <a:t>1</a:t>
                      </a:r>
                      <a:endParaRPr lang="en-US" sz="2400" dirty="0"/>
                    </a:p>
                  </a:txBody>
                  <a:tcPr/>
                </a:tc>
                <a:tc>
                  <a:txBody>
                    <a:bodyPr/>
                    <a:lstStyle/>
                    <a:p>
                      <a:r>
                        <a:rPr lang="en-US" sz="2400" dirty="0" smtClean="0"/>
                        <a:t>1</a:t>
                      </a:r>
                      <a:endParaRPr lang="en-US" sz="2400" dirty="0"/>
                    </a:p>
                  </a:txBody>
                  <a:tcPr/>
                </a:tc>
                <a:tc>
                  <a:txBody>
                    <a:bodyPr/>
                    <a:lstStyle/>
                    <a:p>
                      <a:r>
                        <a:rPr lang="en-US" sz="2400" dirty="0" smtClean="0"/>
                        <a:t>1.5</a:t>
                      </a:r>
                      <a:endParaRPr lang="en-US" sz="2400" dirty="0"/>
                    </a:p>
                  </a:txBody>
                  <a:tcPr/>
                </a:tc>
                <a:tc>
                  <a:txBody>
                    <a:bodyPr/>
                    <a:lstStyle/>
                    <a:p>
                      <a:r>
                        <a:rPr lang="en-US" sz="2400" dirty="0" smtClean="0"/>
                        <a:t>0.578</a:t>
                      </a:r>
                      <a:endParaRPr lang="en-US" sz="2400" dirty="0"/>
                    </a:p>
                  </a:txBody>
                  <a:tcPr/>
                </a:tc>
              </a:tr>
              <a:tr h="621665">
                <a:tc>
                  <a:txBody>
                    <a:bodyPr/>
                    <a:lstStyle/>
                    <a:p>
                      <a:r>
                        <a:rPr lang="en-US" dirty="0" smtClean="0"/>
                        <a:t>Purple</a:t>
                      </a:r>
                      <a:r>
                        <a:rPr lang="en-US" baseline="0" dirty="0" smtClean="0"/>
                        <a:t> Flowers</a:t>
                      </a:r>
                      <a:endParaRPr lang="en-US" dirty="0"/>
                    </a:p>
                  </a:txBody>
                  <a:tcPr/>
                </a:tc>
                <a:tc>
                  <a:txBody>
                    <a:bodyPr/>
                    <a:lstStyle/>
                    <a:p>
                      <a:r>
                        <a:rPr lang="en-US" sz="2400" dirty="0" smtClean="0"/>
                        <a:t>3</a:t>
                      </a:r>
                      <a:endParaRPr lang="en-US" sz="2400"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c>
                  <a:txBody>
                    <a:bodyPr/>
                    <a:lstStyle/>
                    <a:p>
                      <a:r>
                        <a:rPr lang="en-US" sz="2400" dirty="0" smtClean="0"/>
                        <a:t>3</a:t>
                      </a:r>
                      <a:endParaRPr lang="en-US" sz="2400" dirty="0"/>
                    </a:p>
                  </a:txBody>
                  <a:tcPr/>
                </a:tc>
                <a:tc>
                  <a:txBody>
                    <a:bodyPr/>
                    <a:lstStyle/>
                    <a:p>
                      <a:r>
                        <a:rPr lang="en-US" sz="2400" dirty="0" smtClean="0"/>
                        <a:t>2.5</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0.578</a:t>
                      </a:r>
                      <a:endParaRPr lang="en-US" sz="2400" dirty="0"/>
                    </a:p>
                  </a:txBody>
                  <a:tcPr/>
                </a:tc>
              </a:tr>
            </a:tbl>
          </a:graphicData>
        </a:graphic>
      </p:graphicFrame>
      <p:sp>
        <p:nvSpPr>
          <p:cNvPr id="3" name="Title 2"/>
          <p:cNvSpPr>
            <a:spLocks noGrp="1"/>
          </p:cNvSpPr>
          <p:nvPr>
            <p:ph type="title"/>
          </p:nvPr>
        </p:nvSpPr>
        <p:spPr/>
        <p:txBody>
          <a:bodyPr/>
          <a:lstStyle/>
          <a:p>
            <a:r>
              <a:rPr lang="en-US" dirty="0" smtClean="0"/>
              <a:t>Quadrat Sampling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graphicFrame>
        <p:nvGraphicFramePr>
          <p:cNvPr id="8" name="Content Placeholder 5"/>
          <p:cNvGraphicFramePr>
            <a:graphicFrameLocks/>
          </p:cNvGraphicFramePr>
          <p:nvPr>
            <p:extLst>
              <p:ext uri="{D42A27DB-BD31-4B8C-83A1-F6EECF244321}">
                <p14:modId xmlns:p14="http://schemas.microsoft.com/office/powerpoint/2010/main" val="3231781438"/>
              </p:ext>
            </p:extLst>
          </p:nvPr>
        </p:nvGraphicFramePr>
        <p:xfrm>
          <a:off x="301752" y="4421751"/>
          <a:ext cx="7281338" cy="1656080"/>
        </p:xfrm>
        <a:graphic>
          <a:graphicData uri="http://schemas.openxmlformats.org/drawingml/2006/table">
            <a:tbl>
              <a:tblPr firstRow="1" bandRow="1">
                <a:tableStyleId>{93296810-A885-4BE3-A3E7-6D5BEEA58F35}</a:tableStyleId>
              </a:tblPr>
              <a:tblGrid>
                <a:gridCol w="894129"/>
                <a:gridCol w="1533856"/>
                <a:gridCol w="1670538"/>
                <a:gridCol w="1512277"/>
                <a:gridCol w="1670538"/>
              </a:tblGrid>
              <a:tr h="370840">
                <a:tc>
                  <a:txBody>
                    <a:bodyPr/>
                    <a:lstStyle/>
                    <a:p>
                      <a:endParaRPr lang="en-US" dirty="0"/>
                    </a:p>
                  </a:txBody>
                  <a:tcPr/>
                </a:tc>
                <a:tc>
                  <a:txBody>
                    <a:bodyPr/>
                    <a:lstStyle/>
                    <a:p>
                      <a:r>
                        <a:rPr lang="en-US" dirty="0" smtClean="0"/>
                        <a:t>Total Abundance </a:t>
                      </a:r>
                      <a:r>
                        <a:rPr lang="en-US" baseline="0" dirty="0" smtClean="0"/>
                        <a:t> – Q1</a:t>
                      </a:r>
                      <a:endParaRPr lang="en-US" dirty="0"/>
                    </a:p>
                  </a:txBody>
                  <a:tcPr/>
                </a:tc>
                <a:tc>
                  <a:txBody>
                    <a:bodyPr/>
                    <a:lstStyle/>
                    <a:p>
                      <a:r>
                        <a:rPr lang="en-US" dirty="0" smtClean="0"/>
                        <a:t>Total Abundance  – Q2</a:t>
                      </a:r>
                      <a:endParaRPr lang="en-US" dirty="0"/>
                    </a:p>
                  </a:txBody>
                  <a:tcPr/>
                </a:tc>
                <a:tc>
                  <a:txBody>
                    <a:bodyPr/>
                    <a:lstStyle/>
                    <a:p>
                      <a:r>
                        <a:rPr lang="en-US" dirty="0" smtClean="0"/>
                        <a:t>Total Abundance  - Q3</a:t>
                      </a:r>
                      <a:endParaRPr lang="en-US" dirty="0"/>
                    </a:p>
                  </a:txBody>
                  <a:tcPr/>
                </a:tc>
                <a:tc>
                  <a:txBody>
                    <a:bodyPr/>
                    <a:lstStyle/>
                    <a:p>
                      <a:r>
                        <a:rPr lang="en-US" dirty="0" smtClean="0"/>
                        <a:t>Total Abundance - Q4</a:t>
                      </a:r>
                      <a:endParaRPr lang="en-US" dirty="0"/>
                    </a:p>
                  </a:txBody>
                  <a:tcPr/>
                </a:tc>
              </a:tr>
              <a:tr h="370840">
                <a:tc>
                  <a:txBody>
                    <a:bodyPr/>
                    <a:lstStyle/>
                    <a:p>
                      <a:r>
                        <a:rPr lang="en-US" dirty="0" smtClean="0"/>
                        <a:t>Red</a:t>
                      </a:r>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Purple</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2" name="Rectangle 1"/>
          <p:cNvSpPr/>
          <p:nvPr/>
        </p:nvSpPr>
        <p:spPr>
          <a:xfrm>
            <a:off x="163040" y="3227515"/>
            <a:ext cx="7863050" cy="461665"/>
          </a:xfrm>
          <a:prstGeom prst="rect">
            <a:avLst/>
          </a:prstGeom>
        </p:spPr>
        <p:txBody>
          <a:bodyPr wrap="none">
            <a:spAutoFit/>
          </a:bodyPr>
          <a:lstStyle/>
          <a:p>
            <a:r>
              <a:rPr lang="en-US" sz="2400" dirty="0" smtClean="0">
                <a:latin typeface="Times New Roman" panose="02020603050405020304" pitchFamily="18" charset="0"/>
                <a:cs typeface="Times New Roman" panose="02020603050405020304" pitchFamily="18" charset="0"/>
              </a:rPr>
              <a:t>Quadrat area is 0.5 square meters, Garden is 20 square meters.</a:t>
            </a:r>
            <a:endParaRPr lang="en-US" sz="2400" dirty="0"/>
          </a:p>
        </p:txBody>
      </p:sp>
      <p:pic>
        <p:nvPicPr>
          <p:cNvPr id="11" name="Picture 10"/>
          <p:cNvPicPr>
            <a:picLocks noChangeAspect="1"/>
          </p:cNvPicPr>
          <p:nvPr/>
        </p:nvPicPr>
        <p:blipFill rotWithShape="1">
          <a:blip r:embed="rId3"/>
          <a:srcRect l="9869"/>
          <a:stretch/>
        </p:blipFill>
        <p:spPr>
          <a:xfrm>
            <a:off x="318977" y="3536954"/>
            <a:ext cx="9345603" cy="793764"/>
          </a:xfrm>
          <a:prstGeom prst="rect">
            <a:avLst/>
          </a:prstGeom>
        </p:spPr>
      </p:pic>
    </p:spTree>
    <p:extLst>
      <p:ext uri="{BB962C8B-B14F-4D97-AF65-F5344CB8AC3E}">
        <p14:creationId xmlns:p14="http://schemas.microsoft.com/office/powerpoint/2010/main" val="19102243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
            <p:extLst>
              <p:ext uri="{D42A27DB-BD31-4B8C-83A1-F6EECF244321}">
                <p14:modId xmlns:p14="http://schemas.microsoft.com/office/powerpoint/2010/main" val="935506847"/>
              </p:ext>
            </p:extLst>
          </p:nvPr>
        </p:nvGraphicFramePr>
        <p:xfrm>
          <a:off x="301625" y="1325881"/>
          <a:ext cx="8504239" cy="1920240"/>
        </p:xfrm>
        <a:graphic>
          <a:graphicData uri="http://schemas.openxmlformats.org/drawingml/2006/table">
            <a:tbl>
              <a:tblPr firstRow="1" bandRow="1">
                <a:tableStyleId>{93296810-A885-4BE3-A3E7-6D5BEEA58F35}</a:tableStyleId>
              </a:tblPr>
              <a:tblGrid>
                <a:gridCol w="999637"/>
                <a:gridCol w="1160584"/>
                <a:gridCol w="1283677"/>
                <a:gridCol w="1178169"/>
                <a:gridCol w="1178170"/>
                <a:gridCol w="1283676"/>
                <a:gridCol w="1420326"/>
              </a:tblGrid>
              <a:tr h="578816">
                <a:tc>
                  <a:txBody>
                    <a:bodyPr/>
                    <a:lstStyle/>
                    <a:p>
                      <a:endParaRPr lang="en-US" dirty="0"/>
                    </a:p>
                  </a:txBody>
                  <a:tcPr/>
                </a:tc>
                <a:tc>
                  <a:txBody>
                    <a:bodyPr/>
                    <a:lstStyle/>
                    <a:p>
                      <a:r>
                        <a:rPr lang="en-US" dirty="0" smtClean="0"/>
                        <a:t>Quadrat 1</a:t>
                      </a:r>
                      <a:endParaRPr lang="en-US" dirty="0"/>
                    </a:p>
                  </a:txBody>
                  <a:tcPr/>
                </a:tc>
                <a:tc>
                  <a:txBody>
                    <a:bodyPr/>
                    <a:lstStyle/>
                    <a:p>
                      <a:r>
                        <a:rPr lang="en-US" dirty="0" smtClean="0"/>
                        <a:t>Quadrat 2</a:t>
                      </a:r>
                      <a:endParaRPr lang="en-US" dirty="0"/>
                    </a:p>
                  </a:txBody>
                  <a:tcPr/>
                </a:tc>
                <a:tc>
                  <a:txBody>
                    <a:bodyPr/>
                    <a:lstStyle/>
                    <a:p>
                      <a:r>
                        <a:rPr lang="en-US" dirty="0" smtClean="0"/>
                        <a:t>Quadrat 3</a:t>
                      </a:r>
                      <a:endParaRPr lang="en-US" dirty="0"/>
                    </a:p>
                  </a:txBody>
                  <a:tcPr/>
                </a:tc>
                <a:tc>
                  <a:txBody>
                    <a:bodyPr/>
                    <a:lstStyle/>
                    <a:p>
                      <a:r>
                        <a:rPr lang="en-US" dirty="0" smtClean="0"/>
                        <a:t>Quadrat 4</a:t>
                      </a:r>
                      <a:endParaRPr lang="en-US" dirty="0"/>
                    </a:p>
                  </a:txBody>
                  <a:tcPr/>
                </a:tc>
                <a:tc>
                  <a:txBody>
                    <a:bodyPr/>
                    <a:lstStyle/>
                    <a:p>
                      <a:r>
                        <a:rPr lang="en-US" dirty="0" smtClean="0"/>
                        <a:t>Mean</a:t>
                      </a:r>
                      <a:endParaRPr lang="en-US" dirty="0"/>
                    </a:p>
                  </a:txBody>
                  <a:tcPr/>
                </a:tc>
                <a:tc>
                  <a:txBody>
                    <a:bodyPr/>
                    <a:lstStyle/>
                    <a:p>
                      <a:r>
                        <a:rPr lang="en-US" dirty="0" smtClean="0"/>
                        <a:t>Standard Deviation</a:t>
                      </a:r>
                      <a:endParaRPr lang="en-US" dirty="0"/>
                    </a:p>
                  </a:txBody>
                  <a:tcPr/>
                </a:tc>
              </a:tr>
              <a:tr h="578816">
                <a:tc>
                  <a:txBody>
                    <a:bodyPr/>
                    <a:lstStyle/>
                    <a:p>
                      <a:r>
                        <a:rPr lang="en-US" dirty="0" smtClean="0"/>
                        <a:t>Red Flowers</a:t>
                      </a:r>
                      <a:endParaRPr lang="en-US"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c>
                  <a:txBody>
                    <a:bodyPr/>
                    <a:lstStyle/>
                    <a:p>
                      <a:r>
                        <a:rPr lang="en-US" sz="2400" dirty="0" smtClean="0"/>
                        <a:t>1</a:t>
                      </a:r>
                      <a:endParaRPr lang="en-US" sz="2400" dirty="0"/>
                    </a:p>
                  </a:txBody>
                  <a:tcPr/>
                </a:tc>
                <a:tc>
                  <a:txBody>
                    <a:bodyPr/>
                    <a:lstStyle/>
                    <a:p>
                      <a:r>
                        <a:rPr lang="en-US" sz="2400" dirty="0" smtClean="0"/>
                        <a:t>1</a:t>
                      </a:r>
                      <a:endParaRPr lang="en-US" sz="2400" dirty="0"/>
                    </a:p>
                  </a:txBody>
                  <a:tcPr/>
                </a:tc>
                <a:tc>
                  <a:txBody>
                    <a:bodyPr/>
                    <a:lstStyle/>
                    <a:p>
                      <a:r>
                        <a:rPr lang="en-US" sz="2400" dirty="0" smtClean="0"/>
                        <a:t>1.5</a:t>
                      </a:r>
                      <a:endParaRPr lang="en-US" sz="2400" dirty="0"/>
                    </a:p>
                  </a:txBody>
                  <a:tcPr/>
                </a:tc>
                <a:tc>
                  <a:txBody>
                    <a:bodyPr/>
                    <a:lstStyle/>
                    <a:p>
                      <a:r>
                        <a:rPr lang="en-US" sz="2400" dirty="0" smtClean="0"/>
                        <a:t>0.578</a:t>
                      </a:r>
                      <a:endParaRPr lang="en-US" sz="2400" dirty="0"/>
                    </a:p>
                  </a:txBody>
                  <a:tcPr/>
                </a:tc>
              </a:tr>
              <a:tr h="621665">
                <a:tc>
                  <a:txBody>
                    <a:bodyPr/>
                    <a:lstStyle/>
                    <a:p>
                      <a:r>
                        <a:rPr lang="en-US" dirty="0" smtClean="0"/>
                        <a:t>Purple</a:t>
                      </a:r>
                      <a:r>
                        <a:rPr lang="en-US" baseline="0" dirty="0" smtClean="0"/>
                        <a:t> Flowers</a:t>
                      </a:r>
                      <a:endParaRPr lang="en-US" dirty="0"/>
                    </a:p>
                  </a:txBody>
                  <a:tcPr/>
                </a:tc>
                <a:tc>
                  <a:txBody>
                    <a:bodyPr/>
                    <a:lstStyle/>
                    <a:p>
                      <a:r>
                        <a:rPr lang="en-US" sz="2400" dirty="0" smtClean="0"/>
                        <a:t>3</a:t>
                      </a:r>
                      <a:endParaRPr lang="en-US" sz="2400" dirty="0"/>
                    </a:p>
                  </a:txBody>
                  <a:tcPr/>
                </a:tc>
                <a:tc>
                  <a:txBody>
                    <a:bodyPr/>
                    <a:lstStyle/>
                    <a:p>
                      <a:r>
                        <a:rPr lang="en-US" sz="2400" dirty="0" smtClean="0"/>
                        <a:t>2</a:t>
                      </a:r>
                      <a:endParaRPr lang="en-US" sz="2400" dirty="0"/>
                    </a:p>
                  </a:txBody>
                  <a:tcPr/>
                </a:tc>
                <a:tc>
                  <a:txBody>
                    <a:bodyPr/>
                    <a:lstStyle/>
                    <a:p>
                      <a:r>
                        <a:rPr lang="en-US" sz="2400" dirty="0" smtClean="0"/>
                        <a:t>2</a:t>
                      </a:r>
                      <a:endParaRPr lang="en-US" sz="2400" dirty="0"/>
                    </a:p>
                  </a:txBody>
                  <a:tcPr/>
                </a:tc>
                <a:tc>
                  <a:txBody>
                    <a:bodyPr/>
                    <a:lstStyle/>
                    <a:p>
                      <a:r>
                        <a:rPr lang="en-US" sz="2400" dirty="0" smtClean="0"/>
                        <a:t>3</a:t>
                      </a:r>
                      <a:endParaRPr lang="en-US" sz="2400" dirty="0"/>
                    </a:p>
                  </a:txBody>
                  <a:tcPr/>
                </a:tc>
                <a:tc>
                  <a:txBody>
                    <a:bodyPr/>
                    <a:lstStyle/>
                    <a:p>
                      <a:r>
                        <a:rPr lang="en-US" sz="2400" dirty="0" smtClean="0"/>
                        <a:t>2.5</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0.578</a:t>
                      </a:r>
                      <a:endParaRPr lang="en-US" sz="2400" dirty="0"/>
                    </a:p>
                  </a:txBody>
                  <a:tcPr/>
                </a:tc>
              </a:tr>
            </a:tbl>
          </a:graphicData>
        </a:graphic>
      </p:graphicFrame>
      <p:sp>
        <p:nvSpPr>
          <p:cNvPr id="3" name="Title 2"/>
          <p:cNvSpPr>
            <a:spLocks noGrp="1"/>
          </p:cNvSpPr>
          <p:nvPr>
            <p:ph type="title"/>
          </p:nvPr>
        </p:nvSpPr>
        <p:spPr/>
        <p:txBody>
          <a:bodyPr/>
          <a:lstStyle/>
          <a:p>
            <a:r>
              <a:rPr lang="en-US" dirty="0" smtClean="0"/>
              <a:t>Quadrat Sampling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graphicFrame>
        <p:nvGraphicFramePr>
          <p:cNvPr id="8" name="Content Placeholder 5"/>
          <p:cNvGraphicFramePr>
            <a:graphicFrameLocks/>
          </p:cNvGraphicFramePr>
          <p:nvPr>
            <p:extLst>
              <p:ext uri="{D42A27DB-BD31-4B8C-83A1-F6EECF244321}">
                <p14:modId xmlns:p14="http://schemas.microsoft.com/office/powerpoint/2010/main" val="189959197"/>
              </p:ext>
            </p:extLst>
          </p:nvPr>
        </p:nvGraphicFramePr>
        <p:xfrm>
          <a:off x="301752" y="4421751"/>
          <a:ext cx="7281338" cy="1828800"/>
        </p:xfrm>
        <a:graphic>
          <a:graphicData uri="http://schemas.openxmlformats.org/drawingml/2006/table">
            <a:tbl>
              <a:tblPr firstRow="1" bandRow="1">
                <a:tableStyleId>{93296810-A885-4BE3-A3E7-6D5BEEA58F35}</a:tableStyleId>
              </a:tblPr>
              <a:tblGrid>
                <a:gridCol w="894129"/>
                <a:gridCol w="1533856"/>
                <a:gridCol w="1670538"/>
                <a:gridCol w="1512277"/>
                <a:gridCol w="1670538"/>
              </a:tblGrid>
              <a:tr h="370840">
                <a:tc>
                  <a:txBody>
                    <a:bodyPr/>
                    <a:lstStyle/>
                    <a:p>
                      <a:endParaRPr lang="en-US" dirty="0"/>
                    </a:p>
                  </a:txBody>
                  <a:tcPr/>
                </a:tc>
                <a:tc>
                  <a:txBody>
                    <a:bodyPr/>
                    <a:lstStyle/>
                    <a:p>
                      <a:r>
                        <a:rPr lang="en-US" dirty="0" smtClean="0"/>
                        <a:t>Total Abundance </a:t>
                      </a:r>
                      <a:r>
                        <a:rPr lang="en-US" baseline="0" dirty="0" smtClean="0"/>
                        <a:t> – Q1</a:t>
                      </a:r>
                      <a:endParaRPr lang="en-US" dirty="0"/>
                    </a:p>
                  </a:txBody>
                  <a:tcPr/>
                </a:tc>
                <a:tc>
                  <a:txBody>
                    <a:bodyPr/>
                    <a:lstStyle/>
                    <a:p>
                      <a:r>
                        <a:rPr lang="en-US" dirty="0" smtClean="0"/>
                        <a:t>Total Abundance  – Q2</a:t>
                      </a:r>
                      <a:endParaRPr lang="en-US" dirty="0"/>
                    </a:p>
                  </a:txBody>
                  <a:tcPr/>
                </a:tc>
                <a:tc>
                  <a:txBody>
                    <a:bodyPr/>
                    <a:lstStyle/>
                    <a:p>
                      <a:r>
                        <a:rPr lang="en-US" dirty="0" smtClean="0"/>
                        <a:t>Total Abundance  - Q3</a:t>
                      </a:r>
                      <a:endParaRPr lang="en-US" dirty="0"/>
                    </a:p>
                  </a:txBody>
                  <a:tcPr/>
                </a:tc>
                <a:tc>
                  <a:txBody>
                    <a:bodyPr/>
                    <a:lstStyle/>
                    <a:p>
                      <a:r>
                        <a:rPr lang="en-US" dirty="0" smtClean="0"/>
                        <a:t>Total Abundance - Q4</a:t>
                      </a:r>
                      <a:endParaRPr lang="en-US" dirty="0"/>
                    </a:p>
                  </a:txBody>
                  <a:tcPr/>
                </a:tc>
              </a:tr>
              <a:tr h="370840">
                <a:tc>
                  <a:txBody>
                    <a:bodyPr/>
                    <a:lstStyle/>
                    <a:p>
                      <a:r>
                        <a:rPr lang="en-US" dirty="0" smtClean="0"/>
                        <a:t>Red</a:t>
                      </a:r>
                      <a:endParaRPr lang="en-US" dirty="0"/>
                    </a:p>
                  </a:txBody>
                  <a:tcPr/>
                </a:tc>
                <a:tc>
                  <a:txBody>
                    <a:bodyPr/>
                    <a:lstStyle/>
                    <a:p>
                      <a:r>
                        <a:rPr lang="en-US" sz="2400" dirty="0" smtClean="0"/>
                        <a:t>80</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80</a:t>
                      </a:r>
                    </a:p>
                  </a:txBody>
                  <a:tcPr/>
                </a:tc>
                <a:tc>
                  <a:txBody>
                    <a:bodyPr/>
                    <a:lstStyle/>
                    <a:p>
                      <a:r>
                        <a:rPr lang="en-US" sz="2400" dirty="0" smtClean="0"/>
                        <a:t>40</a:t>
                      </a:r>
                      <a:endParaRPr lang="en-US" sz="2400" dirty="0"/>
                    </a:p>
                  </a:txBody>
                  <a:tcPr/>
                </a:tc>
                <a:tc>
                  <a:txBody>
                    <a:bodyPr/>
                    <a:lstStyle/>
                    <a:p>
                      <a:r>
                        <a:rPr lang="en-US" sz="2400" dirty="0" smtClean="0"/>
                        <a:t>40</a:t>
                      </a:r>
                      <a:endParaRPr lang="en-US" sz="2400" dirty="0"/>
                    </a:p>
                  </a:txBody>
                  <a:tcPr/>
                </a:tc>
              </a:tr>
              <a:tr h="370840">
                <a:tc>
                  <a:txBody>
                    <a:bodyPr/>
                    <a:lstStyle/>
                    <a:p>
                      <a:r>
                        <a:rPr lang="en-US" dirty="0" smtClean="0"/>
                        <a:t>Purple</a:t>
                      </a:r>
                      <a:endParaRPr lang="en-US" dirty="0"/>
                    </a:p>
                  </a:txBody>
                  <a:tcPr/>
                </a:tc>
                <a:tc>
                  <a:txBody>
                    <a:bodyPr/>
                    <a:lstStyle/>
                    <a:p>
                      <a:r>
                        <a:rPr lang="en-US" sz="2400" dirty="0" smtClean="0"/>
                        <a:t>120</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80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80</a:t>
                      </a:r>
                    </a:p>
                  </a:txBody>
                  <a:tcPr/>
                </a:tc>
                <a:tc>
                  <a:txBody>
                    <a:bodyPr/>
                    <a:lstStyle/>
                    <a:p>
                      <a:r>
                        <a:rPr lang="en-US" sz="2400" dirty="0" smtClean="0"/>
                        <a:t>120</a:t>
                      </a:r>
                      <a:endParaRPr lang="en-US" sz="2400" dirty="0"/>
                    </a:p>
                  </a:txBody>
                  <a:tcPr/>
                </a:tc>
              </a:tr>
            </a:tbl>
          </a:graphicData>
        </a:graphic>
      </p:graphicFrame>
      <p:sp>
        <p:nvSpPr>
          <p:cNvPr id="2" name="Rectangle 1"/>
          <p:cNvSpPr/>
          <p:nvPr/>
        </p:nvSpPr>
        <p:spPr>
          <a:xfrm>
            <a:off x="163040" y="3227515"/>
            <a:ext cx="7863050" cy="461665"/>
          </a:xfrm>
          <a:prstGeom prst="rect">
            <a:avLst/>
          </a:prstGeom>
        </p:spPr>
        <p:txBody>
          <a:bodyPr wrap="none">
            <a:spAutoFit/>
          </a:bodyPr>
          <a:lstStyle/>
          <a:p>
            <a:r>
              <a:rPr lang="en-US" sz="2400" dirty="0" smtClean="0">
                <a:latin typeface="Times New Roman" panose="02020603050405020304" pitchFamily="18" charset="0"/>
                <a:cs typeface="Times New Roman" panose="02020603050405020304" pitchFamily="18" charset="0"/>
              </a:rPr>
              <a:t>Quadrat area is 0.5 square meters, Garden is 20 square meters.</a:t>
            </a:r>
            <a:endParaRPr lang="en-US" sz="2400" dirty="0"/>
          </a:p>
        </p:txBody>
      </p:sp>
      <p:pic>
        <p:nvPicPr>
          <p:cNvPr id="9" name="Picture 8"/>
          <p:cNvPicPr>
            <a:picLocks noChangeAspect="1"/>
          </p:cNvPicPr>
          <p:nvPr/>
        </p:nvPicPr>
        <p:blipFill rotWithShape="1">
          <a:blip r:embed="rId3"/>
          <a:srcRect l="9869"/>
          <a:stretch/>
        </p:blipFill>
        <p:spPr>
          <a:xfrm>
            <a:off x="318977" y="3536954"/>
            <a:ext cx="9345603" cy="793764"/>
          </a:xfrm>
          <a:prstGeom prst="rect">
            <a:avLst/>
          </a:prstGeom>
        </p:spPr>
      </p:pic>
    </p:spTree>
    <p:extLst>
      <p:ext uri="{BB962C8B-B14F-4D97-AF65-F5344CB8AC3E}">
        <p14:creationId xmlns:p14="http://schemas.microsoft.com/office/powerpoint/2010/main" val="4287013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Equations for this lesson</a:t>
            </a:r>
            <a:endParaRPr lang="en-US" dirty="0"/>
          </a:p>
        </p:txBody>
      </p:sp>
      <p:sp>
        <p:nvSpPr>
          <p:cNvPr id="4" name="Content Placeholder 3"/>
          <p:cNvSpPr>
            <a:spLocks noGrp="1"/>
          </p:cNvSpPr>
          <p:nvPr>
            <p:ph idx="1"/>
          </p:nvPr>
        </p:nvSpPr>
        <p:spPr>
          <a:xfrm>
            <a:off x="367991" y="1370575"/>
            <a:ext cx="8151541" cy="4856714"/>
          </a:xfrm>
          <a:prstGeom prst="rect">
            <a:avLst/>
          </a:prstGeom>
        </p:spPr>
        <p:txBody>
          <a:bodyPr wrap="square">
            <a:spAutoFit/>
          </a:bodyPr>
          <a:lstStyle/>
          <a:p>
            <a:pPr>
              <a:lnSpc>
                <a:spcPct val="120000"/>
              </a:lnSpc>
            </a:pPr>
            <a:r>
              <a:rPr lang="en-US" sz="2400" dirty="0" smtClean="0"/>
              <a:t>Chi-square</a:t>
            </a:r>
            <a:br>
              <a:rPr lang="en-US" sz="2400" dirty="0" smtClean="0"/>
            </a:br>
            <a:endParaRPr lang="en-US" sz="2400" dirty="0" smtClean="0"/>
          </a:p>
          <a:p>
            <a:pPr>
              <a:lnSpc>
                <a:spcPct val="120000"/>
              </a:lnSpc>
            </a:pPr>
            <a:r>
              <a:rPr lang="en-US" sz="2400" dirty="0" smtClean="0"/>
              <a:t>Quadrat density</a:t>
            </a:r>
            <a:br>
              <a:rPr lang="en-US" sz="2400" dirty="0" smtClean="0"/>
            </a:br>
            <a:endParaRPr lang="en-US" sz="1800" dirty="0" smtClean="0"/>
          </a:p>
          <a:p>
            <a:pPr>
              <a:lnSpc>
                <a:spcPct val="120000"/>
              </a:lnSpc>
            </a:pPr>
            <a:r>
              <a:rPr lang="en-US" sz="2400" dirty="0" smtClean="0"/>
              <a:t>Abundance</a:t>
            </a:r>
            <a:br>
              <a:rPr lang="en-US" sz="2400" dirty="0" smtClean="0"/>
            </a:br>
            <a:endParaRPr lang="en-US" sz="1400" dirty="0" smtClean="0"/>
          </a:p>
          <a:p>
            <a:pPr>
              <a:lnSpc>
                <a:spcPct val="120000"/>
              </a:lnSpc>
            </a:pPr>
            <a:r>
              <a:rPr lang="en-US" sz="2400" dirty="0" smtClean="0"/>
              <a:t>Mean</a:t>
            </a:r>
            <a:br>
              <a:rPr lang="en-US" sz="2400" dirty="0" smtClean="0"/>
            </a:br>
            <a:endParaRPr lang="en-US" sz="1400" dirty="0" smtClean="0"/>
          </a:p>
          <a:p>
            <a:pPr>
              <a:lnSpc>
                <a:spcPct val="120000"/>
              </a:lnSpc>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Standard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Deviation</a:t>
            </a:r>
            <a:b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br>
            <a:endParaRPr lang="en-US" sz="1400" dirty="0" smtClean="0"/>
          </a:p>
          <a:p>
            <a:pPr>
              <a:lnSpc>
                <a:spcPct val="120000"/>
              </a:lnSpc>
            </a:pPr>
            <a:r>
              <a:rPr lang="en-US" sz="2400" dirty="0" smtClean="0"/>
              <a:t>Area (for a rectangle)</a:t>
            </a:r>
            <a:endParaRPr lang="en-US" sz="2400" dirty="0"/>
          </a:p>
        </p:txBody>
      </p:sp>
      <p:pic>
        <p:nvPicPr>
          <p:cNvPr id="6" name="Picture 5"/>
          <p:cNvPicPr>
            <a:picLocks noChangeAspect="1"/>
          </p:cNvPicPr>
          <p:nvPr/>
        </p:nvPicPr>
        <p:blipFill rotWithShape="1">
          <a:blip r:embed="rId3"/>
          <a:srcRect l="11850"/>
          <a:stretch/>
        </p:blipFill>
        <p:spPr>
          <a:xfrm>
            <a:off x="3454401" y="1526766"/>
            <a:ext cx="4246880" cy="703327"/>
          </a:xfrm>
          <a:prstGeom prst="rect">
            <a:avLst/>
          </a:prstGeom>
        </p:spPr>
      </p:pic>
      <p:pic>
        <p:nvPicPr>
          <p:cNvPr id="9" name="Picture 8"/>
          <p:cNvPicPr>
            <a:picLocks noChangeAspect="1"/>
          </p:cNvPicPr>
          <p:nvPr/>
        </p:nvPicPr>
        <p:blipFill>
          <a:blip r:embed="rId4"/>
          <a:stretch>
            <a:fillRect/>
          </a:stretch>
        </p:blipFill>
        <p:spPr>
          <a:xfrm>
            <a:off x="3169586" y="2334433"/>
            <a:ext cx="2548349" cy="670618"/>
          </a:xfrm>
          <a:prstGeom prst="rect">
            <a:avLst/>
          </a:prstGeom>
        </p:spPr>
      </p:pic>
      <p:pic>
        <p:nvPicPr>
          <p:cNvPr id="13" name="Picture 12"/>
          <p:cNvPicPr>
            <a:picLocks noChangeAspect="1"/>
          </p:cNvPicPr>
          <p:nvPr/>
        </p:nvPicPr>
        <p:blipFill>
          <a:blip r:embed="rId5"/>
          <a:stretch>
            <a:fillRect/>
          </a:stretch>
        </p:blipFill>
        <p:spPr>
          <a:xfrm>
            <a:off x="2548969" y="3178955"/>
            <a:ext cx="4066384" cy="615749"/>
          </a:xfrm>
          <a:prstGeom prst="rect">
            <a:avLst/>
          </a:prstGeom>
        </p:spPr>
      </p:pic>
      <p:pic>
        <p:nvPicPr>
          <p:cNvPr id="16" name="Picture 15"/>
          <p:cNvPicPr>
            <a:picLocks noChangeAspect="1"/>
          </p:cNvPicPr>
          <p:nvPr/>
        </p:nvPicPr>
        <p:blipFill rotWithShape="1">
          <a:blip r:embed="rId6"/>
          <a:srcRect l="9733" t="2610" b="-1"/>
          <a:stretch/>
        </p:blipFill>
        <p:spPr>
          <a:xfrm>
            <a:off x="2763519" y="3846934"/>
            <a:ext cx="5847683" cy="732040"/>
          </a:xfrm>
          <a:prstGeom prst="rect">
            <a:avLst/>
          </a:prstGeom>
        </p:spPr>
      </p:pic>
      <p:pic>
        <p:nvPicPr>
          <p:cNvPr id="20" name="Picture 19"/>
          <p:cNvPicPr>
            <a:picLocks noChangeAspect="1"/>
          </p:cNvPicPr>
          <p:nvPr/>
        </p:nvPicPr>
        <p:blipFill>
          <a:blip r:embed="rId7"/>
          <a:stretch>
            <a:fillRect/>
          </a:stretch>
        </p:blipFill>
        <p:spPr>
          <a:xfrm>
            <a:off x="3590247" y="4636586"/>
            <a:ext cx="2537268" cy="748821"/>
          </a:xfrm>
          <a:prstGeom prst="rect">
            <a:avLst/>
          </a:prstGeom>
        </p:spPr>
      </p:pic>
      <p:pic>
        <p:nvPicPr>
          <p:cNvPr id="24" name="Picture 23"/>
          <p:cNvPicPr>
            <a:picLocks noChangeAspect="1"/>
          </p:cNvPicPr>
          <p:nvPr/>
        </p:nvPicPr>
        <p:blipFill>
          <a:blip r:embed="rId8"/>
          <a:stretch>
            <a:fillRect/>
          </a:stretch>
        </p:blipFill>
        <p:spPr>
          <a:xfrm>
            <a:off x="3981913" y="5455061"/>
            <a:ext cx="2066723" cy="573074"/>
          </a:xfrm>
          <a:prstGeom prst="rect">
            <a:avLst/>
          </a:prstGeom>
        </p:spPr>
      </p:pic>
    </p:spTree>
    <p:extLst>
      <p:ext uri="{BB962C8B-B14F-4D97-AF65-F5344CB8AC3E}">
        <p14:creationId xmlns:p14="http://schemas.microsoft.com/office/powerpoint/2010/main" val="32547752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836672"/>
            <a:ext cx="7772400" cy="3391576"/>
          </a:xfrm>
          <a:solidFill>
            <a:schemeClr val="bg1">
              <a:alpha val="48000"/>
            </a:schemeClr>
          </a:solidFill>
        </p:spPr>
        <p:txBody>
          <a:bodyPr>
            <a:noAutofit/>
          </a:bodyPr>
          <a:lstStyle/>
          <a:p>
            <a:r>
              <a:rPr lang="en-US" sz="3200" dirty="0" smtClean="0"/>
              <a:t>Census versus sample</a:t>
            </a:r>
          </a:p>
          <a:p>
            <a:r>
              <a:rPr lang="en-US" sz="3200" dirty="0" smtClean="0"/>
              <a:t>Importance of representative sample</a:t>
            </a:r>
          </a:p>
          <a:p>
            <a:r>
              <a:rPr lang="en-US" sz="3200" dirty="0" smtClean="0"/>
              <a:t>Benefits of random sample</a:t>
            </a:r>
          </a:p>
          <a:p>
            <a:r>
              <a:rPr lang="en-US" sz="3200" dirty="0" smtClean="0"/>
              <a:t>Uses of quadrat sampling</a:t>
            </a:r>
          </a:p>
          <a:p>
            <a:r>
              <a:rPr lang="en-US" sz="3200" dirty="0" smtClean="0"/>
              <a:t>Calculating density, total abundance, mean, and standard deviation</a:t>
            </a:r>
            <a:endParaRPr lang="en-US" sz="3200"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Summary</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11126</TotalTime>
  <Words>4010</Words>
  <Application>Microsoft Office PowerPoint</Application>
  <PresentationFormat>On-screen Show (4:3)</PresentationFormat>
  <Paragraphs>523</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Georgia</vt:lpstr>
      <vt:lpstr>Times New Roman</vt:lpstr>
      <vt:lpstr>Wingdings 2</vt:lpstr>
      <vt:lpstr>SCC</vt:lpstr>
      <vt:lpstr>Introduction to Sampling</vt:lpstr>
      <vt:lpstr>Why do we sample….</vt:lpstr>
      <vt:lpstr>Why a random sample???</vt:lpstr>
      <vt:lpstr>Convenience Samples</vt:lpstr>
      <vt:lpstr>Random Samples</vt:lpstr>
      <vt:lpstr>Quadrat Sampling</vt:lpstr>
      <vt:lpstr> Quadrat Sampling</vt:lpstr>
      <vt:lpstr> Quadrat Sampling</vt:lpstr>
      <vt:lpstr>Quadrat Sampling</vt:lpstr>
      <vt:lpstr>Quadrat Sampling</vt:lpstr>
      <vt:lpstr>Quadrat Sampling</vt:lpstr>
      <vt:lpstr>Quadrat Sampling</vt:lpstr>
      <vt:lpstr>Quadrat Sampling</vt:lpstr>
      <vt:lpstr>Quadrat Sampling</vt:lpstr>
      <vt:lpstr>Equations for this lesson</vt:lpstr>
      <vt:lpstr>Summary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Lynn Waterhouse</cp:lastModifiedBy>
  <cp:revision>135</cp:revision>
  <cp:lastPrinted>2011-07-11T02:33:14Z</cp:lastPrinted>
  <dcterms:created xsi:type="dcterms:W3CDTF">2011-06-23T20:06:11Z</dcterms:created>
  <dcterms:modified xsi:type="dcterms:W3CDTF">2014-11-29T20:53:14Z</dcterms:modified>
</cp:coreProperties>
</file>