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7" r:id="rId2"/>
    <p:sldId id="264" r:id="rId3"/>
    <p:sldId id="258" r:id="rId4"/>
    <p:sldId id="259"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120" autoAdjust="0"/>
  </p:normalViewPr>
  <p:slideViewPr>
    <p:cSldViewPr snapToGrid="0">
      <p:cViewPr varScale="1">
        <p:scale>
          <a:sx n="38" d="100"/>
          <a:sy n="38" d="100"/>
        </p:scale>
        <p:origin x="715" y="43"/>
      </p:cViewPr>
      <p:guideLst/>
    </p:cSldViewPr>
  </p:slideViewPr>
  <p:notesTextViewPr>
    <p:cViewPr>
      <p:scale>
        <a:sx n="1" d="1"/>
        <a:sy n="1" d="1"/>
      </p:scale>
      <p:origin x="0" y="-120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FD4E74-E24A-4EE0-AF4D-3A2A538A3183}" type="datetimeFigureOut">
              <a:rPr lang="en-US" smtClean="0"/>
              <a:t>11/29/2014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2605C-6C01-4A17-94CB-2C4E7337ACD9}" type="slidenum">
              <a:rPr lang="en-US" smtClean="0"/>
              <a:t>‹#›</a:t>
            </a:fld>
            <a:endParaRPr lang="en-US"/>
          </a:p>
        </p:txBody>
      </p:sp>
    </p:spTree>
    <p:extLst>
      <p:ext uri="{BB962C8B-B14F-4D97-AF65-F5344CB8AC3E}">
        <p14:creationId xmlns:p14="http://schemas.microsoft.com/office/powerpoint/2010/main" val="321600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Authors: </a:t>
            </a:r>
            <a:r>
              <a:rPr lang="en-US" dirty="0" smtClean="0"/>
              <a:t>Lynn Waterhouse, Scripps Institution of Oceanography; Joanne “JJ” Johnson, Kearny SCT, San Diego Unified District.</a:t>
            </a:r>
          </a:p>
          <a:p>
            <a:pPr eaLnBrk="1" hangingPunct="1">
              <a:spcBef>
                <a:spcPct val="0"/>
              </a:spcBef>
              <a:buFontTx/>
              <a:buAutoNum type="arabicPeriod"/>
            </a:pPr>
            <a:endParaRPr lang="en-US" dirty="0" smtClean="0"/>
          </a:p>
          <a:p>
            <a:pPr eaLnBrk="1" hangingPunct="1">
              <a:spcBef>
                <a:spcPct val="0"/>
              </a:spcBef>
            </a:pPr>
            <a:r>
              <a:rPr lang="en-US" b="1" dirty="0" smtClean="0"/>
              <a:t>Why:</a:t>
            </a:r>
          </a:p>
          <a:p>
            <a:pPr eaLnBrk="1" hangingPunct="1">
              <a:spcBef>
                <a:spcPct val="0"/>
              </a:spcBef>
            </a:pPr>
            <a:r>
              <a:rPr lang="en-US" dirty="0" smtClean="0"/>
              <a:t>Here we wil</a:t>
            </a:r>
            <a:r>
              <a:rPr lang="en-US" baseline="0" dirty="0" smtClean="0"/>
              <a:t>l do a hands on quadrat sampling study to estimate population demographics (abundance and density) for Galapagos fur seals and Galapagos marine iguanas.  This is an advanced lab, primarily because it takes a lot of space and will require a lot of focus on the students part.  The teacher will set up a “Galapagos Island” complete with a water area, sunny beach area, and shady beach area.  Animals will represented by photos of the creatures placed in each habitat. </a:t>
            </a:r>
          </a:p>
          <a:p>
            <a:pPr eaLnBrk="1" hangingPunct="1">
              <a:spcBef>
                <a:spcPct val="0"/>
              </a:spcBef>
            </a:pPr>
            <a:endParaRPr lang="en-US" baseline="0" dirty="0" smtClean="0"/>
          </a:p>
          <a:p>
            <a:pPr marL="171450" indent="-171450" eaLnBrk="1" hangingPunct="1">
              <a:spcBef>
                <a:spcPct val="0"/>
              </a:spcBef>
              <a:buFont typeface="Arial" panose="020B0604020202020204" pitchFamily="34" charset="0"/>
              <a:buChar char="•"/>
            </a:pPr>
            <a:r>
              <a:rPr lang="en-US" baseline="0" dirty="0" smtClean="0"/>
              <a:t>Have the students imagine that the animals are real, would quadrat sampling work with the creatures?</a:t>
            </a:r>
          </a:p>
          <a:p>
            <a:pPr marL="171450" indent="-171450" eaLnBrk="1" hangingPunct="1">
              <a:spcBef>
                <a:spcPct val="0"/>
              </a:spcBef>
              <a:buFont typeface="Arial" panose="020B0604020202020204" pitchFamily="34" charset="0"/>
              <a:buChar char="•"/>
            </a:pPr>
            <a:r>
              <a:rPr lang="en-US" baseline="0" dirty="0" smtClean="0"/>
              <a:t>How does using quadrat sampling on animals like Galapagos fur seals and Galapagos marine iguanas, differ from say the sea urchins and sea stars in the previous lab (the basic quadrat sampling lab)?  Ask them which study area they think is more relevant to quadrat sampling.</a:t>
            </a:r>
          </a:p>
          <a:p>
            <a:pPr eaLnBrk="1" hangingPunct="1">
              <a:spcBef>
                <a:spcPct val="0"/>
              </a:spcBef>
            </a:pPr>
            <a:endParaRPr lang="en-US" baseline="0" dirty="0" smtClean="0"/>
          </a:p>
          <a:p>
            <a:pPr eaLnBrk="1" hangingPunct="1">
              <a:spcBef>
                <a:spcPct val="0"/>
              </a:spcBef>
            </a:pPr>
            <a:r>
              <a:rPr lang="en-US" b="1" baseline="0" dirty="0" smtClean="0"/>
              <a:t>Teacher Instructions:</a:t>
            </a:r>
          </a:p>
          <a:p>
            <a:pPr eaLnBrk="1" hangingPunct="1">
              <a:spcBef>
                <a:spcPct val="0"/>
              </a:spcBef>
            </a:pPr>
            <a:r>
              <a:rPr lang="en-US" baseline="0" dirty="0" smtClean="0"/>
              <a:t>We suggest using flagging tape and cones to mark out the areas, or large sheets or tarps.  The animals will be represented by printouts of Galapagos fur seals (in the water and out of the water) and Galapagos marine iguanas (in the water and out of the water).  If possible you may want to laminate the animals and tape them to something heavy (a penny or screw, for example) this way they can be reused in the future and won’t blow around in the wind.   We suggest dividing the class into groups to do this activity. You can either assign the readings on Marine Iguanas and fur seals ahead of time or if you only have enough room for one or two groups to conduct their quadrat sampling at once, have the other groups read these handouts while they are waiting.  The readings are designed to get the students thinking about differences between the two animals and potential causes for the differences in abundance and density in the various habitats.</a:t>
            </a:r>
            <a:endParaRPr lang="en-US" dirty="0" smtClean="0"/>
          </a:p>
          <a:p>
            <a:pPr eaLnBrk="1" hangingPunct="1">
              <a:spcBef>
                <a:spcPct val="0"/>
              </a:spcBef>
            </a:pPr>
            <a:endParaRPr lang="en-US" b="1" dirty="0" smtClean="0"/>
          </a:p>
          <a:p>
            <a:pPr eaLnBrk="1" hangingPunct="1">
              <a:spcBef>
                <a:spcPct val="0"/>
              </a:spcBef>
            </a:pPr>
            <a:r>
              <a:rPr lang="en-US" b="1" dirty="0" smtClean="0"/>
              <a:t>Instructions:</a:t>
            </a:r>
          </a:p>
          <a:p>
            <a:pPr marL="0" marR="0" indent="0" algn="l" defTabSz="914400" rtl="0" eaLnBrk="1" fontAlgn="auto" latinLnBrk="0" hangingPunct="1">
              <a:lnSpc>
                <a:spcPct val="100000"/>
              </a:lnSpc>
              <a:spcBef>
                <a:spcPct val="0"/>
              </a:spcBef>
              <a:spcAft>
                <a:spcPts val="0"/>
              </a:spcAft>
              <a:buClrTx/>
              <a:buSzTx/>
              <a:buFontTx/>
              <a:buNone/>
              <a:tabLst/>
              <a:defRPr/>
            </a:pPr>
            <a:r>
              <a:rPr lang="en-US" dirty="0" smtClean="0"/>
              <a:t>This is to be used as</a:t>
            </a:r>
            <a:r>
              <a:rPr lang="en-US" baseline="0" dirty="0" smtClean="0"/>
              <a:t> an introduction for the advanced quadrat sampling activity.  In order to do this activity you must have open space available.  In addition to the open space you need to have quadrats made (suggested size is 25cm x 25cm and made out of PVC, but dowel rods would also work), animal printouts, and three different areas marked off (one will represent water, one is shady beach, and one is sunny beach – don’t tell the students this yet, just make it clear there are three areas).  The photos showing the animals in the water are meant to go in the habitat that represents water.  More of the marine iguana on land images should be placed in the area representing sunny beach and relatively more of the images representing Galapagos fur seals on land should go on the area representing shady beach.  More of the marine iguanas on land images go on the area representing sunny beach because the marine iguanas represent</a:t>
            </a:r>
          </a:p>
          <a:p>
            <a:pPr marL="0" marR="0" indent="0" algn="l" defTabSz="914400" rtl="0" eaLnBrk="1" fontAlgn="auto" latinLnBrk="0" hangingPunct="1">
              <a:lnSpc>
                <a:spcPct val="100000"/>
              </a:lnSpc>
              <a:spcBef>
                <a:spcPct val="0"/>
              </a:spcBef>
              <a:spcAft>
                <a:spcPts val="0"/>
              </a:spcAft>
              <a:buClrTx/>
              <a:buSzTx/>
              <a:buFontTx/>
              <a:buNone/>
              <a:tabLst/>
              <a:defRPr/>
            </a:pPr>
            <a:endParaRPr lang="en-US" dirty="0" smtClean="0"/>
          </a:p>
          <a:p>
            <a:r>
              <a:rPr lang="en-US" b="1" dirty="0" smtClean="0"/>
              <a:t>Take-Home Messages:</a:t>
            </a:r>
          </a:p>
          <a:p>
            <a:pPr marL="171450" indent="-171450">
              <a:buFont typeface="Calibri" pitchFamily="34" charset="0"/>
              <a:buChar char="‒"/>
            </a:pPr>
            <a:r>
              <a:rPr lang="en-US" b="0" baseline="0" dirty="0" smtClean="0"/>
              <a:t>Quadrat </a:t>
            </a:r>
            <a:r>
              <a:rPr lang="en-US" b="0" baseline="0" dirty="0" smtClean="0"/>
              <a:t>sampling is a method of sampling in which defined shapes are used to sample the entire population.  Typically a quadrat is a square shape, which is placed at random into the area of interest.  </a:t>
            </a:r>
          </a:p>
          <a:p>
            <a:pPr marL="171450" indent="-171450">
              <a:buFont typeface="Calibri" pitchFamily="34" charset="0"/>
              <a:buChar char="‒"/>
            </a:pPr>
            <a:r>
              <a:rPr lang="en-US" b="0" baseline="0" dirty="0" smtClean="0"/>
              <a:t>Quadrat sampling works best on sessile or immobile species.  Other types of sampling should be used on species that move around a lot.</a:t>
            </a:r>
          </a:p>
          <a:p>
            <a:pPr marL="171450" indent="-171450">
              <a:buFont typeface="Calibri" pitchFamily="34" charset="0"/>
              <a:buChar char="‒"/>
            </a:pPr>
            <a:r>
              <a:rPr lang="en-US" b="0" baseline="0" dirty="0" smtClean="0"/>
              <a:t>Quadrat sampling also works best on smaller animals, so that multiple animals can easily fit within one quadrat.  Other types of sampling should be used for larger animals (for example, line transect methods).</a:t>
            </a:r>
          </a:p>
          <a:p>
            <a:pPr marL="171450" indent="-171450">
              <a:buFont typeface="Calibri" pitchFamily="34" charset="0"/>
              <a:buChar char="‒"/>
            </a:pPr>
            <a:r>
              <a:rPr lang="en-US" b="0" baseline="0" dirty="0" smtClean="0"/>
              <a:t>Population abundance is the total number of individuals in the population.</a:t>
            </a:r>
          </a:p>
          <a:p>
            <a:pPr marL="171450" indent="-171450">
              <a:buFont typeface="Calibri" pitchFamily="34" charset="0"/>
              <a:buChar char="‒"/>
            </a:pPr>
            <a:r>
              <a:rPr lang="en-US" b="0" baseline="0" dirty="0" smtClean="0"/>
              <a:t>Population density is the number of individuals per unit of area for the entire area spanned by a population.</a:t>
            </a:r>
            <a:r>
              <a:rPr lang="en-US" dirty="0" smtClean="0"/>
              <a:t/>
            </a:r>
            <a:br>
              <a:rPr lang="en-US" dirty="0" smtClean="0"/>
            </a:br>
            <a:endParaRPr lang="en-US" dirty="0" smtClean="0"/>
          </a:p>
          <a:p>
            <a:pPr eaLnBrk="1" hangingPunct="1">
              <a:spcBef>
                <a:spcPct val="0"/>
              </a:spcBef>
            </a:pPr>
            <a:r>
              <a:rPr lang="en-US" b="1" dirty="0" smtClean="0"/>
              <a:t>Context for Use:</a:t>
            </a:r>
          </a:p>
          <a:p>
            <a:pPr eaLnBrk="1" hangingPunct="1">
              <a:spcBef>
                <a:spcPct val="0"/>
              </a:spcBef>
            </a:pPr>
            <a:r>
              <a:rPr lang="en-US" dirty="0" smtClean="0"/>
              <a:t>This curriculum was designed for use in both</a:t>
            </a:r>
            <a:r>
              <a:rPr lang="en-US" baseline="0" dirty="0" smtClean="0"/>
              <a:t> a </a:t>
            </a:r>
            <a:r>
              <a:rPr lang="en-US" dirty="0" smtClean="0"/>
              <a:t> 10</a:t>
            </a:r>
            <a:r>
              <a:rPr lang="en-US" baseline="30000" dirty="0" smtClean="0"/>
              <a:t>th</a:t>
            </a:r>
            <a:r>
              <a:rPr lang="en-US" dirty="0" smtClean="0"/>
              <a:t> grade Advanced</a:t>
            </a:r>
            <a:r>
              <a:rPr lang="en-US" baseline="0" dirty="0" smtClean="0"/>
              <a:t> </a:t>
            </a:r>
            <a:r>
              <a:rPr lang="en-US" dirty="0" smtClean="0"/>
              <a:t>Biology and 11</a:t>
            </a:r>
            <a:r>
              <a:rPr lang="en-US" baseline="30000" dirty="0" smtClean="0"/>
              <a:t>th</a:t>
            </a:r>
            <a:r>
              <a:rPr lang="en-US" dirty="0" smtClean="0"/>
              <a:t> grade AP Biology classroom in San Diego, CA, but can also be used in AP Environmental Science classes in the same district. </a:t>
            </a:r>
          </a:p>
          <a:p>
            <a:pPr eaLnBrk="1" hangingPunct="1">
              <a:spcBef>
                <a:spcPct val="0"/>
              </a:spcBef>
            </a:pPr>
            <a:endParaRPr lang="en-US" dirty="0" smtClean="0"/>
          </a:p>
          <a:p>
            <a:pPr eaLnBrk="1" hangingPunct="1">
              <a:spcBef>
                <a:spcPct val="0"/>
              </a:spcBef>
            </a:pPr>
            <a:r>
              <a:rPr lang="en-US" b="1" dirty="0" smtClean="0"/>
              <a:t>Evaluation Tips:</a:t>
            </a:r>
          </a:p>
          <a:p>
            <a:pPr eaLnBrk="1" hangingPunct="1">
              <a:spcBef>
                <a:spcPct val="0"/>
              </a:spcBef>
            </a:pPr>
            <a:r>
              <a:rPr lang="en-US" dirty="0" smtClean="0"/>
              <a:t>Students will be formatively assessed using inquiry-based discussions throughout the lesson</a:t>
            </a:r>
            <a:r>
              <a:rPr lang="en-US" baseline="0" dirty="0" smtClean="0"/>
              <a:t> and the quadrat sampling activity. It is up to the teacher to assign a formal lab notebook.   This lesson can also be tied in with the chi-square testing and a chi-square analysis can be done on the results.  This is also up to the discretion of the teacher.</a:t>
            </a:r>
          </a:p>
          <a:p>
            <a:pPr eaLnBrk="1" hangingPunct="1">
              <a:spcBef>
                <a:spcPct val="0"/>
              </a:spcBef>
            </a:pPr>
            <a:endParaRPr lang="en-US" dirty="0" smtClean="0"/>
          </a:p>
          <a:p>
            <a:pPr eaLnBrk="1" hangingPunct="1">
              <a:spcBef>
                <a:spcPct val="0"/>
              </a:spcBef>
            </a:pPr>
            <a:r>
              <a:rPr lang="en-US" b="1" dirty="0" smtClean="0"/>
              <a:t>Additional Teaching Notes:</a:t>
            </a:r>
          </a:p>
          <a:p>
            <a:pPr marL="171450" indent="-171450" eaLnBrk="1" hangingPunct="1">
              <a:spcBef>
                <a:spcPct val="0"/>
              </a:spcBef>
              <a:buFontTx/>
              <a:buChar char="-"/>
            </a:pPr>
            <a:r>
              <a:rPr lang="en-US" dirty="0" smtClean="0"/>
              <a:t>Prior to lesson</a:t>
            </a:r>
            <a:r>
              <a:rPr lang="en-US" baseline="0" dirty="0" smtClean="0"/>
              <a:t> students have reviewed a PowerPoints that discuss concepts of hypotheses, chi-square test for equality, and the introduction to quadrat sampling.</a:t>
            </a:r>
            <a:r>
              <a:rPr lang="en-US" dirty="0" smtClean="0"/>
              <a:t> </a:t>
            </a:r>
          </a:p>
          <a:p>
            <a:pPr marL="171450" indent="-171450" eaLnBrk="1" hangingPunct="1">
              <a:spcBef>
                <a:spcPct val="0"/>
              </a:spcBef>
              <a:buFontTx/>
              <a:buChar char="-"/>
            </a:pPr>
            <a:r>
              <a:rPr lang="en-US" baseline="0" dirty="0" smtClean="0"/>
              <a:t>Prior to this activity you should have done the quadrat sampling activity, although it is not necessary</a:t>
            </a:r>
            <a:r>
              <a:rPr lang="en-US" baseline="0" dirty="0" smtClean="0"/>
              <a:t>. </a:t>
            </a:r>
          </a:p>
          <a:p>
            <a:pPr marL="0" indent="0" eaLnBrk="1" hangingPunct="1">
              <a:spcBef>
                <a:spcPct val="0"/>
              </a:spcBef>
              <a:buFontTx/>
              <a:buNone/>
            </a:pPr>
            <a:endParaRPr lang="en-US" b="1" dirty="0" smtClean="0"/>
          </a:p>
          <a:p>
            <a:r>
              <a:rPr lang="en-US" b="1" dirty="0" smtClean="0"/>
              <a:t>Photo</a:t>
            </a:r>
            <a:r>
              <a:rPr lang="en-US" b="1" baseline="0" dirty="0" smtClean="0"/>
              <a:t> credit</a:t>
            </a:r>
            <a:endParaRPr lang="en-US" b="0" baseline="0" dirty="0" smtClean="0"/>
          </a:p>
          <a:p>
            <a:r>
              <a:rPr lang="en-US" b="0" baseline="0" dirty="0" smtClean="0"/>
              <a:t>Image credit </a:t>
            </a:r>
            <a:r>
              <a:rPr lang="en-US" b="0" baseline="0" dirty="0" err="1" smtClean="0"/>
              <a:t>Stevon</a:t>
            </a:r>
            <a:r>
              <a:rPr lang="en-US" b="0" baseline="0" dirty="0" smtClean="0"/>
              <a:t> Gregory.</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06217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Review of equations used</a:t>
            </a:r>
          </a:p>
          <a:p>
            <a:pPr marL="171450" indent="-171450">
              <a:buFont typeface="Arial" panose="020B0604020202020204" pitchFamily="34" charset="0"/>
              <a:buChar char="•"/>
            </a:pPr>
            <a:r>
              <a:rPr lang="en-US" b="0" dirty="0" smtClean="0"/>
              <a:t>Chi-Square (can be extension to data calculated from quadrat sampling) – should be familiar from</a:t>
            </a:r>
            <a:r>
              <a:rPr lang="en-US" b="0" baseline="0" dirty="0" smtClean="0"/>
              <a:t> the chi-square lesson</a:t>
            </a:r>
            <a:endParaRPr lang="en-US" b="0" dirty="0" smtClean="0"/>
          </a:p>
          <a:p>
            <a:pPr marL="171450" indent="-171450">
              <a:buFont typeface="Arial" panose="020B0604020202020204" pitchFamily="34" charset="0"/>
              <a:buChar char="•"/>
            </a:pPr>
            <a:r>
              <a:rPr lang="en-US" b="0" dirty="0" smtClean="0"/>
              <a:t>Quadrat</a:t>
            </a:r>
            <a:r>
              <a:rPr lang="en-US" b="0" baseline="0" dirty="0" smtClean="0"/>
              <a:t> d</a:t>
            </a:r>
            <a:r>
              <a:rPr lang="en-US" b="0" dirty="0" smtClean="0"/>
              <a:t>ensity</a:t>
            </a:r>
          </a:p>
          <a:p>
            <a:pPr marL="171450" indent="-171450">
              <a:buFont typeface="Arial" panose="020B0604020202020204" pitchFamily="34" charset="0"/>
              <a:buChar char="•"/>
            </a:pPr>
            <a:r>
              <a:rPr lang="en-US" b="0" dirty="0" smtClean="0"/>
              <a:t>Abundance</a:t>
            </a:r>
          </a:p>
          <a:p>
            <a:pPr marL="171450" indent="-171450">
              <a:buFont typeface="Arial" panose="020B0604020202020204" pitchFamily="34" charset="0"/>
              <a:buChar char="•"/>
            </a:pPr>
            <a:r>
              <a:rPr lang="en-US" b="0" dirty="0" smtClean="0"/>
              <a:t>Mean</a:t>
            </a:r>
          </a:p>
          <a:p>
            <a:pPr marL="171450" indent="-171450">
              <a:buFont typeface="Arial" panose="020B0604020202020204" pitchFamily="34" charset="0"/>
              <a:buChar char="•"/>
            </a:pPr>
            <a:r>
              <a:rPr lang="en-US" b="0" dirty="0" smtClean="0"/>
              <a:t>Standard deviation</a:t>
            </a:r>
          </a:p>
          <a:p>
            <a:pPr marL="171450" indent="-171450">
              <a:buFont typeface="Arial" panose="020B0604020202020204" pitchFamily="34" charset="0"/>
              <a:buChar char="•"/>
            </a:pPr>
            <a:r>
              <a:rPr lang="en-US" b="0" dirty="0" smtClean="0"/>
              <a:t>Area of rectangle</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889527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lgn="l">
              <a:buNone/>
            </a:pPr>
            <a:r>
              <a:rPr lang="en-US" b="1" dirty="0" smtClean="0"/>
              <a:t>Slide notes</a:t>
            </a:r>
            <a:r>
              <a:rPr lang="en-US" b="0" dirty="0" smtClean="0"/>
              <a:t>:</a:t>
            </a:r>
          </a:p>
          <a:p>
            <a:pPr marL="114300" indent="0" algn="l">
              <a:buNone/>
            </a:pPr>
            <a:r>
              <a:rPr lang="en-US" b="0" dirty="0" smtClean="0"/>
              <a:t>This</a:t>
            </a:r>
            <a:r>
              <a:rPr lang="en-US" b="0" baseline="0" dirty="0" smtClean="0"/>
              <a:t> slide is meant to introduce the Galapagos Islands to the class. The Galapagos Islands are off the coast of </a:t>
            </a:r>
            <a:r>
              <a:rPr lang="en-US" b="0" baseline="0" dirty="0" smtClean="0"/>
              <a:t>Ecuador. </a:t>
            </a:r>
            <a:r>
              <a:rPr lang="en-US" b="0" baseline="0" dirty="0" smtClean="0"/>
              <a:t>They are famous for their high biodiversity and for being a crucial stopping point in Charles Darwin’s voyage aboard the HMS Beagle.</a:t>
            </a:r>
          </a:p>
          <a:p>
            <a:pPr marL="114300" indent="0" algn="l">
              <a:buNone/>
            </a:pPr>
            <a:endParaRPr lang="en-US" b="0" baseline="0" dirty="0" smtClean="0"/>
          </a:p>
          <a:p>
            <a:pPr marL="114300" indent="0" algn="l">
              <a:buNone/>
            </a:pPr>
            <a:r>
              <a:rPr lang="en-US" b="0" baseline="0" dirty="0" smtClean="0"/>
              <a:t>You can briefly discuss with the class why Charles Darwin’s voyage aboard the HMS Beagle was so important. It was on this voyage that the concept of natural selection was truly cemented for him. In particular he noticed the variety of birds found in the Galapagos Island and the uniqueness of their beaks (Darwin’s finches).  </a:t>
            </a:r>
          </a:p>
          <a:p>
            <a:pPr marL="114300" indent="0" algn="l">
              <a:buNone/>
            </a:pPr>
            <a:endParaRPr lang="en-US" b="1" dirty="0" smtClean="0"/>
          </a:p>
          <a:p>
            <a:pPr marL="114300" indent="0" algn="l">
              <a:buNone/>
            </a:pPr>
            <a:r>
              <a:rPr lang="en-US" b="1" dirty="0" smtClean="0"/>
              <a:t>Materials (found in the Advanced Quadrat Sampling Teacher Instructions folder and Seals Iguanas</a:t>
            </a:r>
            <a:r>
              <a:rPr lang="en-US" b="1" baseline="0" dirty="0" smtClean="0"/>
              <a:t> Readings folder</a:t>
            </a:r>
            <a:r>
              <a:rPr lang="en-US" b="1" dirty="0" smtClean="0"/>
              <a:t>):</a:t>
            </a:r>
            <a:endParaRPr lang="en-US" b="1" dirty="0" smtClean="0"/>
          </a:p>
          <a:p>
            <a:pPr marL="582930" lvl="1" indent="-171450">
              <a:buFont typeface="Arial" panose="020B0604020202020204" pitchFamily="34" charset="0"/>
              <a:buChar char="•"/>
            </a:pPr>
            <a:r>
              <a:rPr lang="en-US" dirty="0" smtClean="0"/>
              <a:t>Calculator (one per student)</a:t>
            </a:r>
            <a:endParaRPr lang="en-US" dirty="0" smtClean="0"/>
          </a:p>
          <a:p>
            <a:pPr marL="582930" lvl="1" indent="-171450">
              <a:buFont typeface="Arial" panose="020B0604020202020204" pitchFamily="34" charset="0"/>
              <a:buChar char="•"/>
            </a:pPr>
            <a:r>
              <a:rPr lang="en-US" dirty="0" smtClean="0"/>
              <a:t>Laminated </a:t>
            </a:r>
            <a:r>
              <a:rPr lang="en-US" dirty="0" smtClean="0"/>
              <a:t>animal cutouts</a:t>
            </a:r>
            <a:r>
              <a:rPr lang="en-US" baseline="0" dirty="0" smtClean="0"/>
              <a:t> (may be attached to foam or pennies for more </a:t>
            </a:r>
            <a:r>
              <a:rPr lang="en-US" baseline="0" dirty="0" smtClean="0"/>
              <a:t>weight, will want at least 15-20 of each </a:t>
            </a:r>
            <a:r>
              <a:rPr lang="en-US" baseline="0" smtClean="0"/>
              <a:t>animal photo)</a:t>
            </a:r>
            <a:endParaRPr lang="en-US" baseline="0" dirty="0" smtClean="0"/>
          </a:p>
          <a:p>
            <a:pPr marL="582930" lvl="1" indent="-171450">
              <a:buFont typeface="Arial" panose="020B0604020202020204" pitchFamily="34" charset="0"/>
              <a:buChar char="•"/>
            </a:pPr>
            <a:r>
              <a:rPr lang="en-US" baseline="0" dirty="0" smtClean="0"/>
              <a:t>3 </a:t>
            </a:r>
            <a:r>
              <a:rPr lang="en-US" baseline="0" dirty="0" smtClean="0"/>
              <a:t>Quadrats (minimum)- you will need to construct these from PVC, paint stirrers, or meter sticks</a:t>
            </a:r>
            <a:endParaRPr lang="en-US" baseline="0" dirty="0" smtClean="0"/>
          </a:p>
          <a:p>
            <a:pPr marL="582930" lvl="1" indent="-171450">
              <a:buFont typeface="Arial" panose="020B0604020202020204" pitchFamily="34" charset="0"/>
              <a:buChar char="•"/>
            </a:pPr>
            <a:r>
              <a:rPr lang="en-US" baseline="0" dirty="0" smtClean="0"/>
              <a:t>fabric/tarps/tape to delineate three habitat types</a:t>
            </a:r>
            <a:endParaRPr lang="en-US" dirty="0" smtClean="0"/>
          </a:p>
          <a:p>
            <a:pPr marL="582930" lvl="1" indent="-171450">
              <a:buFont typeface="Arial" panose="020B0604020202020204" pitchFamily="34" charset="0"/>
              <a:buChar char="•"/>
            </a:pPr>
            <a:r>
              <a:rPr lang="en-US" dirty="0" smtClean="0"/>
              <a:t>quadrat worksheet</a:t>
            </a:r>
          </a:p>
          <a:p>
            <a:pPr marL="582930" lvl="1" indent="-171450">
              <a:buFont typeface="Arial" panose="020B0604020202020204" pitchFamily="34" charset="0"/>
              <a:buChar char="•"/>
            </a:pPr>
            <a:r>
              <a:rPr lang="en-US" dirty="0" smtClean="0"/>
              <a:t>chi-square worksheet</a:t>
            </a:r>
          </a:p>
          <a:p>
            <a:pPr marL="582930" lvl="1" indent="-171450">
              <a:buFont typeface="Arial" panose="020B0604020202020204" pitchFamily="34" charset="0"/>
              <a:buChar char="•"/>
            </a:pPr>
            <a:r>
              <a:rPr lang="en-US" dirty="0" smtClean="0"/>
              <a:t>Readings on Galapagos fur</a:t>
            </a:r>
            <a:r>
              <a:rPr lang="en-US" baseline="0" dirty="0" smtClean="0"/>
              <a:t> seals and marine </a:t>
            </a:r>
            <a:r>
              <a:rPr lang="en-US" baseline="0" dirty="0" smtClean="0"/>
              <a:t>iguanas (</a:t>
            </a:r>
            <a:r>
              <a:rPr lang="en-US" baseline="0" dirty="0" err="1" smtClean="0"/>
              <a:t>foundin</a:t>
            </a:r>
            <a:r>
              <a:rPr lang="en-US" baseline="0" dirty="0" smtClean="0"/>
              <a:t> the Seals Iguanas Readings folder)</a:t>
            </a:r>
            <a:endParaRPr lang="en-US" dirty="0" smtClean="0"/>
          </a:p>
          <a:p>
            <a:endParaRPr lang="en-US" dirty="0" smtClean="0"/>
          </a:p>
          <a:p>
            <a:r>
              <a:rPr lang="en-US" b="1" dirty="0" smtClean="0"/>
              <a:t>Photo credits this slide:</a:t>
            </a:r>
            <a:endParaRPr lang="en-US" b="0" dirty="0" smtClean="0"/>
          </a:p>
          <a:p>
            <a:r>
              <a:rPr lang="en-US" b="0" dirty="0" smtClean="0"/>
              <a:t>Map of South</a:t>
            </a:r>
            <a:r>
              <a:rPr lang="en-US" b="0" baseline="0" dirty="0" smtClean="0"/>
              <a:t> America with red box around Galapagos Islands near Ecuador, from Wikimedia page on Galapagos Islands, http://commons.wikimedia.org/wiki/File:Galapagos_Islands_-_Overview.PNG</a:t>
            </a:r>
          </a:p>
          <a:p>
            <a:r>
              <a:rPr lang="en-US" b="0" baseline="0" dirty="0" smtClean="0"/>
              <a:t>Map of Galapagos Islands, from Discover Galapagos, http://www.discovergalapagos.com/map.html</a:t>
            </a:r>
          </a:p>
          <a:p>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90891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Notes this slide:</a:t>
            </a:r>
          </a:p>
          <a:p>
            <a:r>
              <a:rPr lang="en-US" b="0" dirty="0" smtClean="0"/>
              <a:t>Here are the two</a:t>
            </a:r>
            <a:r>
              <a:rPr lang="en-US" b="0" baseline="0" dirty="0" smtClean="0"/>
              <a:t> animals we will be studying with our quadrats today.  The Galapagos marine iguana shown top left and bottom right, and the Galapagos fur seal shown top right and bottom left.</a:t>
            </a:r>
            <a:endParaRPr lang="en-US" b="0" dirty="0" smtClean="0"/>
          </a:p>
          <a:p>
            <a:endParaRPr lang="en-US" b="0" dirty="0" smtClean="0"/>
          </a:p>
          <a:p>
            <a:r>
              <a:rPr lang="en-US" b="1" dirty="0" smtClean="0"/>
              <a:t>Steps for activity for student</a:t>
            </a:r>
            <a:endParaRPr lang="en-US" b="0" dirty="0" smtClean="0"/>
          </a:p>
          <a:p>
            <a:pPr marL="228600" indent="-228600">
              <a:buFont typeface="+mj-lt"/>
              <a:buAutoNum type="arabicPeriod"/>
            </a:pPr>
            <a:r>
              <a:rPr lang="en-US" b="0" dirty="0" smtClean="0"/>
              <a:t>In their groups,</a:t>
            </a:r>
            <a:r>
              <a:rPr lang="en-US" b="0" baseline="0" dirty="0" smtClean="0"/>
              <a:t> students complete the quadrat sampling activity sheet</a:t>
            </a:r>
          </a:p>
          <a:p>
            <a:pPr marL="228600" indent="-228600">
              <a:buFont typeface="+mj-lt"/>
              <a:buAutoNum type="arabicPeriod"/>
            </a:pPr>
            <a:r>
              <a:rPr lang="en-US" b="0" baseline="0" dirty="0" smtClean="0"/>
              <a:t>Individually students calculate the densities and abundances of both species within the three habitats and for the whole island.  Students will share and discuss their answers with their group.</a:t>
            </a:r>
          </a:p>
          <a:p>
            <a:pPr marL="228600" indent="-228600">
              <a:buFont typeface="+mj-lt"/>
              <a:buAutoNum type="arabicPeriod"/>
            </a:pPr>
            <a:r>
              <a:rPr lang="en-US" b="0" baseline="0" dirty="0" smtClean="0"/>
              <a:t>Using their quadrat data, students will individually complete the chi-square activity sheet.  Students will hare and discuss your answers with their group.</a:t>
            </a:r>
          </a:p>
          <a:p>
            <a:pPr marL="228600" indent="-228600">
              <a:buFont typeface="+mj-lt"/>
              <a:buAutoNum type="arabicPeriod"/>
            </a:pPr>
            <a:r>
              <a:rPr lang="en-US" b="0" baseline="0" dirty="0" smtClean="0"/>
              <a:t>As a class discuss the quadrat activity.</a:t>
            </a:r>
          </a:p>
          <a:p>
            <a:pPr marL="228600" indent="-228600">
              <a:buFont typeface="+mj-lt"/>
              <a:buAutoNum type="arabicPeriod"/>
            </a:pPr>
            <a:r>
              <a:rPr lang="en-US" b="0" baseline="0" dirty="0" smtClean="0"/>
              <a:t>As a class discuss the chi-square activity.  Compare results.</a:t>
            </a:r>
          </a:p>
          <a:p>
            <a:pPr marL="228600" indent="-228600">
              <a:buFont typeface="+mj-lt"/>
              <a:buAutoNum type="arabicPeriod"/>
            </a:pPr>
            <a:r>
              <a:rPr lang="en-US" b="0" baseline="0" dirty="0" smtClean="0"/>
              <a:t>Optional.  Do extension design activity, where students are presented with a habitat and asked to design their own sampling schematic.  Students will each come up with their own design, then discuss with their groups, and finally share out to the whole class.  When sharing out to the entire class, students need to listen to make sure they do not repeat previously presented ideas.</a:t>
            </a:r>
          </a:p>
          <a:p>
            <a:endParaRPr lang="en-US" b="1" dirty="0" smtClean="0"/>
          </a:p>
          <a:p>
            <a:r>
              <a:rPr lang="en-US" b="1" dirty="0" smtClean="0"/>
              <a:t>Photo credits this slide:</a:t>
            </a:r>
            <a:endParaRPr lang="en-US" b="0" dirty="0" smtClean="0"/>
          </a:p>
          <a:p>
            <a:r>
              <a:rPr lang="en-US" b="0" dirty="0" smtClean="0"/>
              <a:t>Galapagos fur seal on rock, Wikimedia commons,</a:t>
            </a:r>
            <a:r>
              <a:rPr lang="en-US" b="0" baseline="0" dirty="0" smtClean="0"/>
              <a:t> http://commons.wikimedia.org/wiki/File:Galapagos_Fur_Seal,_Santiago_Island.jpg</a:t>
            </a:r>
          </a:p>
          <a:p>
            <a:r>
              <a:rPr lang="en-US" dirty="0" smtClean="0"/>
              <a:t>Galapagos fur seal swimming in the ocean, Gordon Rocks. Gordon Rocks, Galapagos Islands, Ecuador, from http://www.oceanlight.com/spotlight.php?img=16323</a:t>
            </a: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Marine iguana sitting on a rock in the Galapagos</a:t>
            </a:r>
            <a:r>
              <a:rPr lang="en-US" baseline="0" dirty="0" smtClean="0"/>
              <a:t> Islands, from World Wildlife Fund (WWF), http://worldwildlife.org/species/marine-iguana</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Marine iguana in the ocean, p</a:t>
            </a:r>
            <a:r>
              <a:rPr lang="en-US" dirty="0" smtClean="0"/>
              <a:t>hotograph by David </a:t>
            </a:r>
            <a:r>
              <a:rPr lang="en-US" dirty="0" err="1" smtClean="0"/>
              <a:t>Doubilet</a:t>
            </a:r>
            <a:r>
              <a:rPr lang="en-US" dirty="0" smtClean="0"/>
              <a:t>, from http://animals.nationalgeographic.com/animals/enlarge/marine-iguana-underwater_image.html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0" baseline="0" dirty="0" smtClean="0"/>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788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Notes for this slide</a:t>
            </a:r>
            <a:r>
              <a:rPr lang="en-US" b="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Here</a:t>
            </a:r>
            <a:r>
              <a:rPr lang="en-US" b="0" baseline="0" dirty="0" smtClean="0"/>
              <a:t> we see a Galapagos fur seal in and out of the water.</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Ask the class to make some observations and inferences about the fur seals.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Examples: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have a lot of fur.</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have a sleek shape when in the water.</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are true seals in that they have ears that stick on and they can walk on their </a:t>
            </a:r>
            <a:r>
              <a:rPr lang="en-US" b="0" baseline="0" dirty="0" err="1" smtClean="0"/>
              <a:t>foreflippers</a:t>
            </a:r>
            <a:r>
              <a:rPr lang="en-US" b="0" baseline="0" dirty="0" smtClean="0"/>
              <a:t>.</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might be a tasty treat for sharks (inference).</a:t>
            </a:r>
            <a:endParaRPr lang="en-US" b="1" dirty="0" smtClean="0"/>
          </a:p>
          <a:p>
            <a:endParaRPr lang="en-US" b="1" dirty="0" smtClean="0"/>
          </a:p>
          <a:p>
            <a:r>
              <a:rPr lang="en-US" b="1" dirty="0" smtClean="0"/>
              <a:t>Photo credits this slide:</a:t>
            </a:r>
            <a:endParaRPr lang="en-US" b="0" dirty="0" smtClean="0"/>
          </a:p>
          <a:p>
            <a:r>
              <a:rPr lang="en-US" b="0" dirty="0" smtClean="0"/>
              <a:t>Galapagos fur seal on rock, Wikimedia commons,</a:t>
            </a:r>
            <a:r>
              <a:rPr lang="en-US" b="0" baseline="0" dirty="0" smtClean="0"/>
              <a:t> http://commons.wikimedia.org/wiki/File:Galapagos_Fur_Seal,_Santiago_Island.jpg</a:t>
            </a:r>
          </a:p>
          <a:p>
            <a:r>
              <a:rPr lang="en-US" dirty="0" smtClean="0"/>
              <a:t>Galapagos fur seal swimming in the ocean, Gordon Rocks. Gordon Rocks, Galapagos Islands, Ecuador, from http://www.oceanlight.com/spotlight.php?img=16323</a:t>
            </a:r>
            <a:endParaRPr lang="en-US"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7B77A89D-8C1C-4839-A3F6-CDBEE1C5B660}"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6669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Notes for this slide</a:t>
            </a:r>
            <a:r>
              <a:rPr lang="en-US" b="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Here</a:t>
            </a:r>
            <a:r>
              <a:rPr lang="en-US" b="0" baseline="0" dirty="0" smtClean="0"/>
              <a:t> we see a Galapagos marine iguana in and out of the water.</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Ask the class to make some observations and inferences about the marine iguanas.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Examples: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have some serious claws. </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have a variety of colorations. Perhaps this means they can change colors.</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0" baseline="0" dirty="0" smtClean="0"/>
              <a:t>They have a spiky looking back.  (Observation) This could make it hard for predators to eat them. (Inference)</a:t>
            </a:r>
            <a:endParaRPr lang="en-US" b="1" dirty="0" smtClean="0"/>
          </a:p>
          <a:p>
            <a:endParaRPr lang="en-US" b="1" dirty="0" smtClean="0"/>
          </a:p>
          <a:p>
            <a:r>
              <a:rPr lang="en-US" b="1" dirty="0" smtClean="0"/>
              <a:t>Photo credits this slide:</a:t>
            </a:r>
            <a:br>
              <a:rPr lang="en-US" b="1" dirty="0" smtClean="0"/>
            </a:br>
            <a:r>
              <a:rPr lang="en-US" dirty="0" smtClean="0"/>
              <a:t>Marine iguana sitting on a rock in the Galapagos</a:t>
            </a:r>
            <a:r>
              <a:rPr lang="en-US" baseline="0" dirty="0" smtClean="0"/>
              <a:t> Islands, from World Wildlife Fund (WWF), http://worldwildlife.org/species/marine-iguana</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Marine iguana in the ocean, p</a:t>
            </a:r>
            <a:r>
              <a:rPr lang="en-US" dirty="0" smtClean="0"/>
              <a:t>hotograph by David </a:t>
            </a:r>
            <a:r>
              <a:rPr lang="en-US" dirty="0" err="1" smtClean="0"/>
              <a:t>Doubilet</a:t>
            </a:r>
            <a:r>
              <a:rPr lang="en-US" dirty="0" smtClean="0"/>
              <a:t>, from http://animals.nationalgeographic.com/animals/enlarge/marine-iguana-underwater_image.html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0" baseline="0" dirty="0" smtClean="0"/>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322279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a:t>
            </a:r>
            <a:r>
              <a:rPr lang="en-US" b="1" baseline="0" dirty="0" smtClean="0"/>
              <a:t> is a duplicate of slide 4.</a:t>
            </a:r>
          </a:p>
          <a:p>
            <a:r>
              <a:rPr lang="en-US" b="1" baseline="0" dirty="0" smtClean="0"/>
              <a:t>You may want to leave this up while the students do the activity in case they want another look at the animals for drawing conclusions on why they found a difference (if they did) in abundance and density.</a:t>
            </a:r>
          </a:p>
          <a:p>
            <a:endParaRPr lang="en-US" b="1" dirty="0" smtClean="0"/>
          </a:p>
          <a:p>
            <a:r>
              <a:rPr lang="en-US" b="1" dirty="0" smtClean="0"/>
              <a:t>Notes this slide:</a:t>
            </a:r>
          </a:p>
          <a:p>
            <a:r>
              <a:rPr lang="en-US" b="0" dirty="0" smtClean="0"/>
              <a:t>Here are the two</a:t>
            </a:r>
            <a:r>
              <a:rPr lang="en-US" b="0" baseline="0" dirty="0" smtClean="0"/>
              <a:t> animals we will be studying with our quadrats today.  The Galapagos marine iguana shown top left and bottom right, and the Galapagos fur seal shown top right and bottom left.</a:t>
            </a:r>
            <a:endParaRPr lang="en-US" b="0" dirty="0" smtClean="0"/>
          </a:p>
          <a:p>
            <a:endParaRPr lang="en-US" b="0" dirty="0" smtClean="0"/>
          </a:p>
          <a:p>
            <a:r>
              <a:rPr lang="en-US" b="1" dirty="0" smtClean="0"/>
              <a:t>Steps for activity for student</a:t>
            </a:r>
            <a:endParaRPr lang="en-US" b="0" dirty="0" smtClean="0"/>
          </a:p>
          <a:p>
            <a:pPr marL="228600" indent="-228600">
              <a:buFont typeface="+mj-lt"/>
              <a:buAutoNum type="arabicPeriod"/>
            </a:pPr>
            <a:r>
              <a:rPr lang="en-US" b="0" dirty="0" smtClean="0"/>
              <a:t>In their groups,</a:t>
            </a:r>
            <a:r>
              <a:rPr lang="en-US" b="0" baseline="0" dirty="0" smtClean="0"/>
              <a:t> students complete the quadrat sampling activity sheet</a:t>
            </a:r>
          </a:p>
          <a:p>
            <a:pPr marL="228600" indent="-228600">
              <a:buFont typeface="+mj-lt"/>
              <a:buAutoNum type="arabicPeriod"/>
            </a:pPr>
            <a:r>
              <a:rPr lang="en-US" b="0" baseline="0" dirty="0" smtClean="0"/>
              <a:t>Individually students calculate the densities and abundances of both species within the three habitats and for the whole island.  Students will share and discuss their answers with their group.</a:t>
            </a:r>
          </a:p>
          <a:p>
            <a:pPr marL="228600" indent="-228600">
              <a:buFont typeface="+mj-lt"/>
              <a:buAutoNum type="arabicPeriod"/>
            </a:pPr>
            <a:r>
              <a:rPr lang="en-US" b="0" baseline="0" dirty="0" smtClean="0"/>
              <a:t>Using their quadrat data, students will individually complete the chi-square activity sheet.  Students will hare and discuss your answers with their group.</a:t>
            </a:r>
          </a:p>
          <a:p>
            <a:pPr marL="228600" indent="-228600">
              <a:buFont typeface="+mj-lt"/>
              <a:buAutoNum type="arabicPeriod"/>
            </a:pPr>
            <a:r>
              <a:rPr lang="en-US" b="0" baseline="0" dirty="0" smtClean="0"/>
              <a:t>As a class discuss the quadrat activity.</a:t>
            </a:r>
          </a:p>
          <a:p>
            <a:pPr marL="228600" indent="-228600">
              <a:buFont typeface="+mj-lt"/>
              <a:buAutoNum type="arabicPeriod"/>
            </a:pPr>
            <a:r>
              <a:rPr lang="en-US" b="0" baseline="0" dirty="0" smtClean="0"/>
              <a:t>As a class discuss the chi-square activity.  Compare results.</a:t>
            </a:r>
          </a:p>
          <a:p>
            <a:pPr marL="228600" indent="-228600">
              <a:buFont typeface="+mj-lt"/>
              <a:buAutoNum type="arabicPeriod"/>
            </a:pPr>
            <a:r>
              <a:rPr lang="en-US" b="0" baseline="0" dirty="0" smtClean="0"/>
              <a:t>Optional.  Do extension design activity, where students are presented with a habitat and asked to design their own sampling schematic.  Students will each come up with their own design, then discuss with their groups, and finally share out to the whole class.  When sharing out to the entire class, students need to listen to make sure they do not repeat previously presented ideas.</a:t>
            </a:r>
          </a:p>
          <a:p>
            <a:endParaRPr lang="en-US" b="1" dirty="0" smtClean="0"/>
          </a:p>
          <a:p>
            <a:r>
              <a:rPr lang="en-US" b="1" dirty="0" smtClean="0"/>
              <a:t>Photo credits this slide:</a:t>
            </a:r>
            <a:endParaRPr lang="en-US" b="0" dirty="0" smtClean="0"/>
          </a:p>
          <a:p>
            <a:r>
              <a:rPr lang="en-US" b="0" dirty="0" smtClean="0"/>
              <a:t>Galapagos fur seal on rock, Wikimedia commons,</a:t>
            </a:r>
            <a:r>
              <a:rPr lang="en-US" b="0" baseline="0" dirty="0" smtClean="0"/>
              <a:t> http://commons.wikimedia.org/wiki/File:Galapagos_Fur_Seal,_Santiago_Island.jpg</a:t>
            </a:r>
          </a:p>
          <a:p>
            <a:r>
              <a:rPr lang="en-US" dirty="0" smtClean="0"/>
              <a:t>Galapagos fur seal swimming in the ocean, Gordon Rocks. Gordon Rocks, Galapagos Islands, Ecuador, from http://www.oceanlight.com/spotlight.php?img=16323</a:t>
            </a: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Marine iguana sitting on a rock in the Galapagos</a:t>
            </a:r>
            <a:r>
              <a:rPr lang="en-US" baseline="0" dirty="0" smtClean="0"/>
              <a:t> Islands, from World Wildlife Fund (WWF), http://worldwildlife.org/species/marine-iguana</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Marine iguana in the ocean, p</a:t>
            </a:r>
            <a:r>
              <a:rPr lang="en-US" dirty="0" smtClean="0"/>
              <a:t>hotograph by David </a:t>
            </a:r>
            <a:r>
              <a:rPr lang="en-US" dirty="0" err="1" smtClean="0"/>
              <a:t>Doubilet</a:t>
            </a:r>
            <a:r>
              <a:rPr lang="en-US" dirty="0" smtClean="0"/>
              <a:t>, from http://animals.nationalgeographic.com/animals/enlarge/marine-iguana-underwater_image.html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0" baseline="0" dirty="0" smtClean="0"/>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703550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solidFill>
                  <a:prstClr val="white"/>
                </a:solidFill>
              </a:rPr>
              <a:t>http://earthref.org/SCC</a:t>
            </a:r>
            <a:endParaRPr lang="en-US" dirty="0">
              <a:solidFill>
                <a:prstClr val="white"/>
              </a:solidFill>
            </a:endParaRPr>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1676374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extLst>
      <p:ext uri="{BB962C8B-B14F-4D97-AF65-F5344CB8AC3E}">
        <p14:creationId xmlns:p14="http://schemas.microsoft.com/office/powerpoint/2010/main" val="376372827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11171845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extLst>
      <p:ext uri="{BB962C8B-B14F-4D97-AF65-F5344CB8AC3E}">
        <p14:creationId xmlns:p14="http://schemas.microsoft.com/office/powerpoint/2010/main" val="17013239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extLst>
      <p:ext uri="{BB962C8B-B14F-4D97-AF65-F5344CB8AC3E}">
        <p14:creationId xmlns:p14="http://schemas.microsoft.com/office/powerpoint/2010/main" val="9254389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pPr defTabSz="457200"/>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pPr defTabSz="457200"/>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pPr defTabSz="457200"/>
            <a:fld id="{2699FF66-05F8-374C-B745-6BF8E34BE28D}" type="slidenum">
              <a:rPr lang="en-US" smtClean="0"/>
              <a:pPr defTabSz="45720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extLst>
      <p:ext uri="{BB962C8B-B14F-4D97-AF65-F5344CB8AC3E}">
        <p14:creationId xmlns:p14="http://schemas.microsoft.com/office/powerpoint/2010/main" val="29321540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t>
            </a:r>
            <a:r>
              <a:rPr lang="en-US" dirty="0" smtClean="0"/>
              <a:t>Galapagos </a:t>
            </a:r>
            <a:r>
              <a:rPr lang="en-US" dirty="0" smtClean="0"/>
              <a:t>Island” Quadrat Sampling Activity</a:t>
            </a:r>
            <a:endParaRPr lang="en-US" dirty="0"/>
          </a:p>
        </p:txBody>
      </p:sp>
    </p:spTree>
    <p:extLst>
      <p:ext uri="{BB962C8B-B14F-4D97-AF65-F5344CB8AC3E}">
        <p14:creationId xmlns:p14="http://schemas.microsoft.com/office/powerpoint/2010/main" val="1148803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 for this lesson</a:t>
            </a:r>
            <a:endParaRPr lang="en-US" dirty="0"/>
          </a:p>
        </p:txBody>
      </p:sp>
      <p:sp>
        <p:nvSpPr>
          <p:cNvPr id="4" name="Content Placeholder 3"/>
          <p:cNvSpPr>
            <a:spLocks noGrp="1"/>
          </p:cNvSpPr>
          <p:nvPr>
            <p:ph idx="1"/>
          </p:nvPr>
        </p:nvSpPr>
        <p:spPr>
          <a:xfrm>
            <a:off x="367991" y="1370575"/>
            <a:ext cx="8151541" cy="4856714"/>
          </a:xfrm>
          <a:prstGeom prst="rect">
            <a:avLst/>
          </a:prstGeom>
        </p:spPr>
        <p:txBody>
          <a:bodyPr wrap="square">
            <a:spAutoFit/>
          </a:bodyPr>
          <a:lstStyle/>
          <a:p>
            <a:pPr>
              <a:lnSpc>
                <a:spcPct val="120000"/>
              </a:lnSpc>
            </a:pPr>
            <a:r>
              <a:rPr lang="en-US" sz="2400" dirty="0" smtClean="0"/>
              <a:t>Chi-square</a:t>
            </a:r>
            <a:br>
              <a:rPr lang="en-US" sz="2400" dirty="0" smtClean="0"/>
            </a:br>
            <a:endParaRPr lang="en-US" sz="2400" dirty="0" smtClean="0"/>
          </a:p>
          <a:p>
            <a:pPr>
              <a:lnSpc>
                <a:spcPct val="120000"/>
              </a:lnSpc>
            </a:pPr>
            <a:r>
              <a:rPr lang="en-US" sz="2400" dirty="0" smtClean="0"/>
              <a:t>Quadrat density</a:t>
            </a:r>
            <a:br>
              <a:rPr lang="en-US" sz="2400" dirty="0" smtClean="0"/>
            </a:br>
            <a:endParaRPr lang="en-US" sz="1800" dirty="0" smtClean="0"/>
          </a:p>
          <a:p>
            <a:pPr>
              <a:lnSpc>
                <a:spcPct val="120000"/>
              </a:lnSpc>
            </a:pPr>
            <a:r>
              <a:rPr lang="en-US" sz="2400" dirty="0" smtClean="0"/>
              <a:t>Abundance</a:t>
            </a:r>
            <a:br>
              <a:rPr lang="en-US" sz="2400" dirty="0" smtClean="0"/>
            </a:br>
            <a:endParaRPr lang="en-US" sz="1400" dirty="0" smtClean="0"/>
          </a:p>
          <a:p>
            <a:pPr>
              <a:lnSpc>
                <a:spcPct val="120000"/>
              </a:lnSpc>
            </a:pPr>
            <a:r>
              <a:rPr lang="en-US" sz="2400" dirty="0" smtClean="0"/>
              <a:t>Mean</a:t>
            </a:r>
            <a:br>
              <a:rPr lang="en-US" sz="2400" dirty="0" smtClean="0"/>
            </a:br>
            <a:endParaRPr lang="en-US" sz="1400" dirty="0" smtClean="0"/>
          </a:p>
          <a:p>
            <a:pPr>
              <a:lnSpc>
                <a:spcPct val="120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Standard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Deviation</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endParaRPr lang="en-US" sz="1400" dirty="0" smtClean="0"/>
          </a:p>
          <a:p>
            <a:pPr>
              <a:lnSpc>
                <a:spcPct val="120000"/>
              </a:lnSpc>
            </a:pPr>
            <a:r>
              <a:rPr lang="en-US" sz="2400" dirty="0" smtClean="0"/>
              <a:t>Area (for a rectangle)</a:t>
            </a:r>
            <a:endParaRPr lang="en-US" sz="2400" dirty="0"/>
          </a:p>
        </p:txBody>
      </p:sp>
      <p:pic>
        <p:nvPicPr>
          <p:cNvPr id="6" name="Picture 5"/>
          <p:cNvPicPr>
            <a:picLocks noChangeAspect="1"/>
          </p:cNvPicPr>
          <p:nvPr/>
        </p:nvPicPr>
        <p:blipFill rotWithShape="1">
          <a:blip r:embed="rId3"/>
          <a:srcRect l="11850"/>
          <a:stretch/>
        </p:blipFill>
        <p:spPr>
          <a:xfrm>
            <a:off x="3454401" y="1526766"/>
            <a:ext cx="4246880" cy="703327"/>
          </a:xfrm>
          <a:prstGeom prst="rect">
            <a:avLst/>
          </a:prstGeom>
        </p:spPr>
      </p:pic>
      <p:pic>
        <p:nvPicPr>
          <p:cNvPr id="9" name="Picture 8"/>
          <p:cNvPicPr>
            <a:picLocks noChangeAspect="1"/>
          </p:cNvPicPr>
          <p:nvPr/>
        </p:nvPicPr>
        <p:blipFill>
          <a:blip r:embed="rId4"/>
          <a:stretch>
            <a:fillRect/>
          </a:stretch>
        </p:blipFill>
        <p:spPr>
          <a:xfrm>
            <a:off x="3169586" y="2334433"/>
            <a:ext cx="2548349" cy="670618"/>
          </a:xfrm>
          <a:prstGeom prst="rect">
            <a:avLst/>
          </a:prstGeom>
        </p:spPr>
      </p:pic>
      <p:pic>
        <p:nvPicPr>
          <p:cNvPr id="13" name="Picture 12"/>
          <p:cNvPicPr>
            <a:picLocks noChangeAspect="1"/>
          </p:cNvPicPr>
          <p:nvPr/>
        </p:nvPicPr>
        <p:blipFill>
          <a:blip r:embed="rId5"/>
          <a:stretch>
            <a:fillRect/>
          </a:stretch>
        </p:blipFill>
        <p:spPr>
          <a:xfrm>
            <a:off x="2548969" y="3178955"/>
            <a:ext cx="4066384" cy="615749"/>
          </a:xfrm>
          <a:prstGeom prst="rect">
            <a:avLst/>
          </a:prstGeom>
        </p:spPr>
      </p:pic>
      <p:pic>
        <p:nvPicPr>
          <p:cNvPr id="16" name="Picture 15"/>
          <p:cNvPicPr>
            <a:picLocks noChangeAspect="1"/>
          </p:cNvPicPr>
          <p:nvPr/>
        </p:nvPicPr>
        <p:blipFill rotWithShape="1">
          <a:blip r:embed="rId6"/>
          <a:srcRect l="9733" t="2610" b="-1"/>
          <a:stretch/>
        </p:blipFill>
        <p:spPr>
          <a:xfrm>
            <a:off x="2763519" y="3846934"/>
            <a:ext cx="5847683" cy="732040"/>
          </a:xfrm>
          <a:prstGeom prst="rect">
            <a:avLst/>
          </a:prstGeom>
        </p:spPr>
      </p:pic>
      <p:pic>
        <p:nvPicPr>
          <p:cNvPr id="20" name="Picture 19"/>
          <p:cNvPicPr>
            <a:picLocks noChangeAspect="1"/>
          </p:cNvPicPr>
          <p:nvPr/>
        </p:nvPicPr>
        <p:blipFill>
          <a:blip r:embed="rId7"/>
          <a:stretch>
            <a:fillRect/>
          </a:stretch>
        </p:blipFill>
        <p:spPr>
          <a:xfrm>
            <a:off x="3590247" y="4636586"/>
            <a:ext cx="2537268" cy="748821"/>
          </a:xfrm>
          <a:prstGeom prst="rect">
            <a:avLst/>
          </a:prstGeom>
        </p:spPr>
      </p:pic>
      <p:pic>
        <p:nvPicPr>
          <p:cNvPr id="24" name="Picture 23"/>
          <p:cNvPicPr>
            <a:picLocks noChangeAspect="1"/>
          </p:cNvPicPr>
          <p:nvPr/>
        </p:nvPicPr>
        <p:blipFill>
          <a:blip r:embed="rId8"/>
          <a:stretch>
            <a:fillRect/>
          </a:stretch>
        </p:blipFill>
        <p:spPr>
          <a:xfrm>
            <a:off x="3981913" y="5455061"/>
            <a:ext cx="2066723" cy="573074"/>
          </a:xfrm>
          <a:prstGeom prst="rect">
            <a:avLst/>
          </a:prstGeom>
        </p:spPr>
      </p:pic>
    </p:spTree>
    <p:extLst>
      <p:ext uri="{BB962C8B-B14F-4D97-AF65-F5344CB8AC3E}">
        <p14:creationId xmlns:p14="http://schemas.microsoft.com/office/powerpoint/2010/main" val="1641739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Galapagos Island Quadrat Sampling Activity</a:t>
            </a:r>
            <a:endParaRPr lang="en-US" dirty="0"/>
          </a:p>
        </p:txBody>
      </p:sp>
      <p:pic>
        <p:nvPicPr>
          <p:cNvPr id="5122" name="Picture 2" descr="http://upload.wikimedia.org/wikipedia/commons/c/cc/Galapagos_Islands_-_Overvi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8681" y="2052281"/>
            <a:ext cx="4348519" cy="434851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discovergalapagos.com/galapmap600.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5574" y="2649439"/>
            <a:ext cx="3661007" cy="315420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H="1" flipV="1">
            <a:off x="3728681" y="2649439"/>
            <a:ext cx="843320" cy="5416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816581" y="3433665"/>
            <a:ext cx="755420" cy="23699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7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Galapagos Island Quadrat Sampling Activity</a:t>
            </a:r>
            <a:endParaRPr lang="en-US" dirty="0"/>
          </a:p>
        </p:txBody>
      </p:sp>
      <p:pic>
        <p:nvPicPr>
          <p:cNvPr id="13314" name="Picture 2" descr="File:Galapagos Fur Seal, Santiago Island.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6438" y="4196714"/>
            <a:ext cx="365073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Marine iguan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57100" y="4196714"/>
            <a:ext cx="434285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hoto: A marine iguana looks for green algae underwater"/>
          <p:cNvPicPr/>
          <p:nvPr/>
        </p:nvPicPr>
        <p:blipFill rotWithShape="1">
          <a:blip r:embed="rId5" cstate="email">
            <a:extLst>
              <a:ext uri="{28A0092B-C50C-407E-A947-70E740481C1C}">
                <a14:useLocalDpi xmlns:a14="http://schemas.microsoft.com/office/drawing/2010/main" val="0"/>
              </a:ext>
            </a:extLst>
          </a:blip>
          <a:srcRect l="19845" t="15808" r="12062" b="25885"/>
          <a:stretch/>
        </p:blipFill>
        <p:spPr bwMode="auto">
          <a:xfrm>
            <a:off x="116438" y="1473621"/>
            <a:ext cx="4455562" cy="2631848"/>
          </a:xfrm>
          <a:prstGeom prst="rect">
            <a:avLst/>
          </a:prstGeom>
          <a:noFill/>
          <a:ln>
            <a:noFill/>
          </a:ln>
          <a:extLst>
            <a:ext uri="{53640926-AAD7-44D8-BBD7-CCE9431645EC}">
              <a14:shadowObscured xmlns:a14="http://schemas.microsoft.com/office/drawing/2010/main"/>
            </a:ext>
          </a:extLst>
        </p:spPr>
      </p:pic>
      <p:pic>
        <p:nvPicPr>
          <p:cNvPr id="13" name="Picture 12" descr="Galapagos fur seal,  Gordon Rocks. Gordon Rocks, Galapagos Islands, Ecuador, Arctocephalus galapagoensis, natural history stock photograph, photo id 16323"/>
          <p:cNvPicPr/>
          <p:nvPr/>
        </p:nvPicPr>
        <p:blipFill rotWithShape="1">
          <a:blip r:embed="rId6" cstate="email">
            <a:extLst>
              <a:ext uri="{28A0092B-C50C-407E-A947-70E740481C1C}">
                <a14:useLocalDpi xmlns:a14="http://schemas.microsoft.com/office/drawing/2010/main" val="0"/>
              </a:ext>
            </a:extLst>
          </a:blip>
          <a:srcRect l="10311" t="14582" r="28405" b="23298"/>
          <a:stretch/>
        </p:blipFill>
        <p:spPr bwMode="auto">
          <a:xfrm>
            <a:off x="4754417" y="1473621"/>
            <a:ext cx="3645535" cy="263184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8108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Galapagos Island Quadrat Sampling Activity</a:t>
            </a:r>
            <a:endParaRPr lang="en-US" dirty="0"/>
          </a:p>
        </p:txBody>
      </p:sp>
      <p:pic>
        <p:nvPicPr>
          <p:cNvPr id="13314" name="Picture 2" descr="File:Galapagos Fur Seal, Santiago Island.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49220" y="4153491"/>
            <a:ext cx="365073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Galapagos fur seal,  Gordon Rocks. Gordon Rocks, Galapagos Islands, Ecuador, Arctocephalus galapagoensis, natural history stock photograph, photo id 16323"/>
          <p:cNvPicPr/>
          <p:nvPr/>
        </p:nvPicPr>
        <p:blipFill rotWithShape="1">
          <a:blip r:embed="rId4" cstate="email">
            <a:extLst>
              <a:ext uri="{28A0092B-C50C-407E-A947-70E740481C1C}">
                <a14:useLocalDpi xmlns:a14="http://schemas.microsoft.com/office/drawing/2010/main" val="0"/>
              </a:ext>
            </a:extLst>
          </a:blip>
          <a:srcRect l="10311" t="14582" r="28405" b="23298"/>
          <a:stretch/>
        </p:blipFill>
        <p:spPr bwMode="auto">
          <a:xfrm>
            <a:off x="4754417" y="1473621"/>
            <a:ext cx="3645535" cy="2631848"/>
          </a:xfrm>
          <a:prstGeom prst="rect">
            <a:avLst/>
          </a:prstGeom>
          <a:noFill/>
          <a:ln>
            <a:noFill/>
          </a:ln>
          <a:extLst>
            <a:ext uri="{53640926-AAD7-44D8-BBD7-CCE9431645EC}">
              <a14:shadowObscured xmlns:a14="http://schemas.microsoft.com/office/drawing/2010/main"/>
            </a:ext>
          </a:extLst>
        </p:spPr>
      </p:pic>
      <p:sp>
        <p:nvSpPr>
          <p:cNvPr id="3" name="TextBox 2"/>
          <p:cNvSpPr txBox="1"/>
          <p:nvPr/>
        </p:nvSpPr>
        <p:spPr>
          <a:xfrm>
            <a:off x="933060" y="3891881"/>
            <a:ext cx="3303038" cy="523220"/>
          </a:xfrm>
          <a:prstGeom prst="rect">
            <a:avLst/>
          </a:prstGeom>
          <a:noFill/>
        </p:spPr>
        <p:txBody>
          <a:bodyPr wrap="square" rtlCol="0">
            <a:spAutoFit/>
          </a:bodyPr>
          <a:lstStyle/>
          <a:p>
            <a:pPr defTabSz="457200"/>
            <a:r>
              <a:rPr lang="en-US" sz="2800" dirty="0">
                <a:solidFill>
                  <a:prstClr val="black"/>
                </a:solidFill>
              </a:rPr>
              <a:t>Galapagos Fur Seal</a:t>
            </a:r>
          </a:p>
        </p:txBody>
      </p:sp>
    </p:spTree>
    <p:extLst>
      <p:ext uri="{BB962C8B-B14F-4D97-AF65-F5344CB8AC3E}">
        <p14:creationId xmlns:p14="http://schemas.microsoft.com/office/powerpoint/2010/main" val="4050655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Galapagos Island Quadrat Sampling Activity</a:t>
            </a:r>
            <a:endParaRPr lang="en-US" dirty="0"/>
          </a:p>
        </p:txBody>
      </p:sp>
      <p:pic>
        <p:nvPicPr>
          <p:cNvPr id="13316" name="Picture 4" descr="Marine iguan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2793" y="4252289"/>
            <a:ext cx="434285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hoto: A marine iguana looks for green algae underwater"/>
          <p:cNvPicPr/>
          <p:nvPr/>
        </p:nvPicPr>
        <p:blipFill rotWithShape="1">
          <a:blip r:embed="rId4" cstate="email">
            <a:extLst>
              <a:ext uri="{28A0092B-C50C-407E-A947-70E740481C1C}">
                <a14:useLocalDpi xmlns:a14="http://schemas.microsoft.com/office/drawing/2010/main" val="0"/>
              </a:ext>
            </a:extLst>
          </a:blip>
          <a:srcRect l="19845" t="15808" r="12062" b="25885"/>
          <a:stretch/>
        </p:blipFill>
        <p:spPr bwMode="auto">
          <a:xfrm>
            <a:off x="116438" y="1473621"/>
            <a:ext cx="4455562" cy="2631848"/>
          </a:xfrm>
          <a:prstGeom prst="rect">
            <a:avLst/>
          </a:prstGeom>
          <a:noFill/>
          <a:ln>
            <a:noFill/>
          </a:ln>
          <a:extLst>
            <a:ext uri="{53640926-AAD7-44D8-BBD7-CCE9431645EC}">
              <a14:shadowObscured xmlns:a14="http://schemas.microsoft.com/office/drawing/2010/main"/>
            </a:ext>
          </a:extLst>
        </p:spPr>
      </p:pic>
      <p:sp>
        <p:nvSpPr>
          <p:cNvPr id="3" name="TextBox 2"/>
          <p:cNvSpPr txBox="1"/>
          <p:nvPr/>
        </p:nvSpPr>
        <p:spPr>
          <a:xfrm>
            <a:off x="4572000" y="3843859"/>
            <a:ext cx="3825551" cy="523220"/>
          </a:xfrm>
          <a:prstGeom prst="rect">
            <a:avLst/>
          </a:prstGeom>
          <a:noFill/>
        </p:spPr>
        <p:txBody>
          <a:bodyPr wrap="square" rtlCol="0">
            <a:spAutoFit/>
          </a:bodyPr>
          <a:lstStyle/>
          <a:p>
            <a:pPr defTabSz="457200"/>
            <a:r>
              <a:rPr lang="en-US" sz="2800" dirty="0">
                <a:solidFill>
                  <a:prstClr val="black"/>
                </a:solidFill>
              </a:rPr>
              <a:t>Marine Iguanas</a:t>
            </a:r>
          </a:p>
        </p:txBody>
      </p:sp>
    </p:spTree>
    <p:extLst>
      <p:ext uri="{BB962C8B-B14F-4D97-AF65-F5344CB8AC3E}">
        <p14:creationId xmlns:p14="http://schemas.microsoft.com/office/powerpoint/2010/main" val="2454553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Galapagos Island Quadrat Sampling Activity</a:t>
            </a:r>
            <a:endParaRPr lang="en-US" dirty="0"/>
          </a:p>
        </p:txBody>
      </p:sp>
      <p:pic>
        <p:nvPicPr>
          <p:cNvPr id="13314" name="Picture 2" descr="File:Galapagos Fur Seal, Santiago Island.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6438" y="4196714"/>
            <a:ext cx="365073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Marine iguan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057100" y="4196714"/>
            <a:ext cx="4342852" cy="2605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hoto: A marine iguana looks for green algae underwater"/>
          <p:cNvPicPr/>
          <p:nvPr/>
        </p:nvPicPr>
        <p:blipFill rotWithShape="1">
          <a:blip r:embed="rId5" cstate="email">
            <a:extLst>
              <a:ext uri="{28A0092B-C50C-407E-A947-70E740481C1C}">
                <a14:useLocalDpi xmlns:a14="http://schemas.microsoft.com/office/drawing/2010/main" val="0"/>
              </a:ext>
            </a:extLst>
          </a:blip>
          <a:srcRect l="19845" t="15808" r="12062" b="25885"/>
          <a:stretch/>
        </p:blipFill>
        <p:spPr bwMode="auto">
          <a:xfrm>
            <a:off x="116438" y="1473621"/>
            <a:ext cx="4455562" cy="2631848"/>
          </a:xfrm>
          <a:prstGeom prst="rect">
            <a:avLst/>
          </a:prstGeom>
          <a:noFill/>
          <a:ln>
            <a:noFill/>
          </a:ln>
          <a:extLst>
            <a:ext uri="{53640926-AAD7-44D8-BBD7-CCE9431645EC}">
              <a14:shadowObscured xmlns:a14="http://schemas.microsoft.com/office/drawing/2010/main"/>
            </a:ext>
          </a:extLst>
        </p:spPr>
      </p:pic>
      <p:pic>
        <p:nvPicPr>
          <p:cNvPr id="13" name="Picture 12" descr="Galapagos fur seal,  Gordon Rocks. Gordon Rocks, Galapagos Islands, Ecuador, Arctocephalus galapagoensis, natural history stock photograph, photo id 16323"/>
          <p:cNvPicPr/>
          <p:nvPr/>
        </p:nvPicPr>
        <p:blipFill rotWithShape="1">
          <a:blip r:embed="rId6" cstate="email">
            <a:extLst>
              <a:ext uri="{28A0092B-C50C-407E-A947-70E740481C1C}">
                <a14:useLocalDpi xmlns:a14="http://schemas.microsoft.com/office/drawing/2010/main" val="0"/>
              </a:ext>
            </a:extLst>
          </a:blip>
          <a:srcRect l="10311" t="14582" r="28405" b="23298"/>
          <a:stretch/>
        </p:blipFill>
        <p:spPr bwMode="auto">
          <a:xfrm>
            <a:off x="4754417" y="1473621"/>
            <a:ext cx="3645535" cy="263184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340092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2432</TotalTime>
  <Words>1839</Words>
  <Application>Microsoft Office PowerPoint</Application>
  <PresentationFormat>On-screen Show (4:3)</PresentationFormat>
  <Paragraphs>144</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Georgia</vt:lpstr>
      <vt:lpstr>Times New Roman</vt:lpstr>
      <vt:lpstr>Wingdings 2</vt:lpstr>
      <vt:lpstr>SCC</vt:lpstr>
      <vt:lpstr>“Galapagos Island” Quadrat Sampling Activity</vt:lpstr>
      <vt:lpstr>Equations for this lesson</vt:lpstr>
      <vt:lpstr>Galapagos Island Quadrat Sampling Activity</vt:lpstr>
      <vt:lpstr>Galapagos Island Quadrat Sampling Activity</vt:lpstr>
      <vt:lpstr>Galapagos Island Quadrat Sampling Activity</vt:lpstr>
      <vt:lpstr>Galapagos Island Quadrat Sampling Activity</vt:lpstr>
      <vt:lpstr>Galapagos Island Quadrat Sampling Activity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“Galapados Island” Quadrat Sampling Activity</dc:title>
  <dc:creator>Lynn Waterhouse</dc:creator>
  <cp:lastModifiedBy>Lynn Waterhouse</cp:lastModifiedBy>
  <cp:revision>14</cp:revision>
  <dcterms:created xsi:type="dcterms:W3CDTF">2014-11-19T23:57:17Z</dcterms:created>
  <dcterms:modified xsi:type="dcterms:W3CDTF">2014-11-30T02:47:12Z</dcterms:modified>
</cp:coreProperties>
</file>