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7"/>
  </p:notesMasterIdLst>
  <p:sldIdLst>
    <p:sldId id="256" r:id="rId2"/>
    <p:sldId id="280" r:id="rId3"/>
    <p:sldId id="262" r:id="rId4"/>
    <p:sldId id="271" r:id="rId5"/>
    <p:sldId id="272" r:id="rId6"/>
    <p:sldId id="273" r:id="rId7"/>
    <p:sldId id="281" r:id="rId8"/>
    <p:sldId id="266" r:id="rId9"/>
    <p:sldId id="282" r:id="rId10"/>
    <p:sldId id="283" r:id="rId11"/>
    <p:sldId id="284" r:id="rId12"/>
    <p:sldId id="265" r:id="rId13"/>
    <p:sldId id="278" r:id="rId14"/>
    <p:sldId id="279" r:id="rId15"/>
    <p:sldId id="258"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FFFF"/>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37001" autoAdjust="0"/>
  </p:normalViewPr>
  <p:slideViewPr>
    <p:cSldViewPr snapToGrid="0" snapToObjects="1">
      <p:cViewPr varScale="1">
        <p:scale>
          <a:sx n="29" d="100"/>
          <a:sy n="29" d="100"/>
        </p:scale>
        <p:origin x="2938"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11/29/2014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smtClean="0">
                <a:latin typeface="Calibri" charset="0"/>
              </a:rPr>
              <a:t>Photo credit: Lynn Waterhouse (Palm</a:t>
            </a:r>
            <a:r>
              <a:rPr lang="en-US" baseline="0" dirty="0" smtClean="0">
                <a:latin typeface="Calibri" charset="0"/>
              </a:rPr>
              <a:t> trees in Santa Barbara).</a:t>
            </a:r>
            <a:endParaRPr lang="en-US" dirty="0" smtClean="0">
              <a:latin typeface="Calibri" charset="0"/>
            </a:endParaRPr>
          </a:p>
          <a:p>
            <a:pPr eaLnBrk="1" hangingPunct="1">
              <a:spcBef>
                <a:spcPct val="0"/>
              </a:spcBef>
            </a:pPr>
            <a:endParaRPr lang="en-US" dirty="0" smtClean="0">
              <a:latin typeface="Calibri" charset="0"/>
            </a:endParaRPr>
          </a:p>
          <a:p>
            <a:pPr eaLnBrk="1" hangingPunct="1">
              <a:spcBef>
                <a:spcPct val="0"/>
              </a:spcBef>
            </a:pPr>
            <a:endParaRPr lang="en-US" dirty="0" smtClean="0">
              <a:latin typeface="Calibri" charset="0"/>
            </a:endParaRPr>
          </a:p>
          <a:p>
            <a:pPr eaLnBrk="1" hangingPunct="1">
              <a:spcBef>
                <a:spcPct val="0"/>
              </a:spcBef>
              <a:buFontTx/>
              <a:buAutoNum type="arabicPeriod"/>
            </a:pPr>
            <a:r>
              <a:rPr lang="en-US" b="1" dirty="0" smtClean="0">
                <a:latin typeface="Calibri" charset="0"/>
              </a:rPr>
              <a:t>WHY : </a:t>
            </a:r>
          </a:p>
          <a:p>
            <a:pPr lvl="1" eaLnBrk="1" hangingPunct="1">
              <a:spcBef>
                <a:spcPct val="0"/>
              </a:spcBef>
              <a:buFontTx/>
              <a:buAutoNum type="arabicPeriod"/>
            </a:pPr>
            <a:r>
              <a:rPr lang="en-US" dirty="0" smtClean="0">
                <a:latin typeface="Calibri" charset="0"/>
              </a:rPr>
              <a:t>Tagging studies are one of many ways in which biologists study populations.  This</a:t>
            </a:r>
            <a:r>
              <a:rPr lang="en-US" baseline="0" dirty="0" smtClean="0">
                <a:latin typeface="Calibri" charset="0"/>
              </a:rPr>
              <a:t> lesson focuses on mark-recapture tagging studies, but other types are briefly mentioned. </a:t>
            </a:r>
            <a:r>
              <a:rPr lang="en-US" dirty="0" smtClean="0">
                <a:latin typeface="Calibri" charset="0"/>
              </a:rPr>
              <a:t>Different</a:t>
            </a:r>
            <a:r>
              <a:rPr lang="en-US" baseline="0" dirty="0" smtClean="0">
                <a:latin typeface="Calibri" charset="0"/>
              </a:rPr>
              <a:t> types of tagging can be used for studying different questions, ranging from individual scale questions to population-level studies.  This PowerPoint provides a brief background on tagging studies. It also provides a brief background on various methods of estimating total population size.  The remainder of the PowerPoint focuses on mark-recapture tagging studies, specifically how they are used to estimate population sizes and the various assumptions required for such studies.  This can be used as an introduction to tagging studies and also provide reference material for the accompanying in class activities, a mark-recapture lab and a lab exploring violations of the assumptions of mark-recapture studies.</a:t>
            </a:r>
            <a:r>
              <a:rPr lang="en-US" dirty="0" smtClean="0">
                <a:latin typeface="Calibri" charset="0"/>
              </a:rPr>
              <a:t> </a:t>
            </a:r>
          </a:p>
          <a:p>
            <a:pPr eaLnBrk="1" hangingPunct="1">
              <a:spcBef>
                <a:spcPct val="0"/>
              </a:spcBef>
              <a:buFontTx/>
              <a:buAutoNum type="arabicPeriod"/>
            </a:pPr>
            <a:endParaRPr lang="en-US" dirty="0" smtClean="0">
              <a:latin typeface="Calibri" charset="0"/>
            </a:endParaRPr>
          </a:p>
          <a:p>
            <a:pPr eaLnBrk="1" hangingPunct="1">
              <a:spcBef>
                <a:spcPct val="0"/>
              </a:spcBef>
              <a:buFontTx/>
              <a:buAutoNum type="arabicPeriod"/>
            </a:pPr>
            <a:r>
              <a:rPr lang="en-US" b="1" dirty="0" smtClean="0">
                <a:latin typeface="Calibri" charset="0"/>
              </a:rPr>
              <a:t>SUMMARY:  </a:t>
            </a:r>
          </a:p>
          <a:p>
            <a:pPr lvl="1" eaLnBrk="1" hangingPunct="1">
              <a:spcBef>
                <a:spcPct val="0"/>
              </a:spcBef>
              <a:buFontTx/>
              <a:buAutoNum type="arabicPeriod"/>
            </a:pPr>
            <a:r>
              <a:rPr lang="en-US" dirty="0" smtClean="0">
                <a:latin typeface="Calibri" charset="0"/>
              </a:rPr>
              <a:t>Tagging</a:t>
            </a:r>
            <a:r>
              <a:rPr lang="en-US" baseline="0" dirty="0" smtClean="0">
                <a:latin typeface="Calibri" charset="0"/>
              </a:rPr>
              <a:t> is a method ecologists use to study populations of animals.  Depending on what type of question is being asked, a different type of tagging can be used.   Tags can be used to study individual-level behavior all the way through assessing population life history parameters such as death-rates. Mark-recapture tagging studies are one of many ways ecologists can estimate population size.  In order to use mark recapture studies to estimate population size a variety of assumptions are made; when these are violated various sorts of bias are created in the estimate of population size.</a:t>
            </a:r>
          </a:p>
          <a:p>
            <a:pPr lvl="1" eaLnBrk="1" hangingPunct="1">
              <a:spcBef>
                <a:spcPct val="0"/>
              </a:spcBef>
              <a:buFontTx/>
              <a:buAutoNum type="arabicPeriod"/>
            </a:pPr>
            <a:r>
              <a:rPr lang="en-US" baseline="0" dirty="0" smtClean="0">
                <a:latin typeface="Calibri" charset="0"/>
              </a:rPr>
              <a:t>This lesson has multiple parts.</a:t>
            </a:r>
          </a:p>
          <a:p>
            <a:pPr lvl="2" eaLnBrk="1" hangingPunct="1">
              <a:spcBef>
                <a:spcPct val="0"/>
              </a:spcBef>
              <a:buFontTx/>
              <a:buAutoNum type="arabicPeriod"/>
            </a:pPr>
            <a:r>
              <a:rPr lang="en-US" baseline="0" dirty="0" smtClean="0">
                <a:latin typeface="Calibri" charset="0"/>
              </a:rPr>
              <a:t>Introduction to tagging studies (this PowerPoint).  Here you will introduce tagging studies.  We will be focusing mainly on mark-recapture, or mark-</a:t>
            </a:r>
            <a:r>
              <a:rPr lang="en-US" baseline="0" dirty="0" err="1" smtClean="0">
                <a:latin typeface="Calibri" charset="0"/>
              </a:rPr>
              <a:t>resight</a:t>
            </a:r>
            <a:r>
              <a:rPr lang="en-US" baseline="0" dirty="0" smtClean="0">
                <a:latin typeface="Calibri" charset="0"/>
              </a:rPr>
              <a:t>, surveys.</a:t>
            </a:r>
          </a:p>
          <a:p>
            <a:pPr lvl="2" eaLnBrk="1" hangingPunct="1">
              <a:spcBef>
                <a:spcPct val="0"/>
              </a:spcBef>
              <a:buFontTx/>
              <a:buAutoNum type="arabicPeriod"/>
            </a:pPr>
            <a:r>
              <a:rPr lang="en-US" baseline="0" dirty="0" smtClean="0">
                <a:latin typeface="Calibri" charset="0"/>
              </a:rPr>
              <a:t>Mark recapture with beans lab.  The students will use black and white beans to conduct a mark-recapture study.</a:t>
            </a:r>
          </a:p>
          <a:p>
            <a:pPr lvl="2" eaLnBrk="1" hangingPunct="1">
              <a:spcBef>
                <a:spcPct val="0"/>
              </a:spcBef>
              <a:buFontTx/>
              <a:buAutoNum type="arabicPeriod"/>
            </a:pPr>
            <a:r>
              <a:rPr lang="en-US" baseline="0" dirty="0" smtClean="0">
                <a:latin typeface="Calibri" charset="0"/>
              </a:rPr>
              <a:t>(Optional) Advanced mark-recapture with beans lab.  The students will use black and white beans to demonstrate why the basic model no longer works if one of the basic assumptions is violated.</a:t>
            </a:r>
          </a:p>
          <a:p>
            <a:pPr lvl="2" eaLnBrk="1" hangingPunct="1">
              <a:spcBef>
                <a:spcPct val="0"/>
              </a:spcBef>
              <a:buFontTx/>
              <a:buAutoNum type="arabicPeriod"/>
            </a:pPr>
            <a:r>
              <a:rPr lang="en-US" baseline="0" dirty="0" smtClean="0">
                <a:latin typeface="Calibri" charset="0"/>
              </a:rPr>
              <a:t>(Optional) Nassau grouper “Changing Seas” video and handout.  The students will watch the PBS produced video on the Nassau grouper “Changing Seas”.  It is available online for free. There is a handout for the students to complete and a teacher answer key.</a:t>
            </a:r>
          </a:p>
          <a:p>
            <a:pPr lvl="2" eaLnBrk="1" hangingPunct="1">
              <a:spcBef>
                <a:spcPct val="0"/>
              </a:spcBef>
              <a:buFontTx/>
              <a:buAutoNum type="arabicPeriod"/>
            </a:pPr>
            <a:r>
              <a:rPr lang="en-US" baseline="0" dirty="0" smtClean="0">
                <a:latin typeface="Calibri" charset="0"/>
              </a:rPr>
              <a:t>Nassau Grouper Tagging Study.  This is a PowerPoint to introduce the research involving Nassau Grouper in the Cayman Islands.</a:t>
            </a:r>
          </a:p>
          <a:p>
            <a:pPr lvl="3" eaLnBrk="1" hangingPunct="1">
              <a:spcBef>
                <a:spcPct val="0"/>
              </a:spcBef>
              <a:buFontTx/>
              <a:buAutoNum type="arabicPeriod"/>
            </a:pPr>
            <a:r>
              <a:rPr lang="en-US" baseline="0" dirty="0" smtClean="0">
                <a:latin typeface="Calibri" charset="0"/>
              </a:rPr>
              <a:t>Design a study lab.  In this assignment students will design their own study to monitor some aspect of Nassau grouper.</a:t>
            </a:r>
            <a:endParaRPr lang="en-US" dirty="0" smtClean="0">
              <a:latin typeface="Calibri" charset="0"/>
            </a:endParaRPr>
          </a:p>
          <a:p>
            <a:pPr eaLnBrk="1" hangingPunct="1">
              <a:spcBef>
                <a:spcPct val="0"/>
              </a:spcBef>
              <a:buFontTx/>
              <a:buAutoNum type="arabicPeriod"/>
            </a:pPr>
            <a:endParaRPr lang="en-US" dirty="0" smtClean="0">
              <a:latin typeface="Calibri" charset="0"/>
            </a:endParaRPr>
          </a:p>
          <a:p>
            <a:pPr eaLnBrk="1" hangingPunct="1">
              <a:spcBef>
                <a:spcPct val="0"/>
              </a:spcBef>
              <a:buFontTx/>
              <a:buAutoNum type="arabicPeriod"/>
            </a:pPr>
            <a:r>
              <a:rPr lang="en-US" b="1" dirty="0" smtClean="0">
                <a:latin typeface="Calibri" charset="0"/>
              </a:rPr>
              <a:t>PICTURE/GRAPHICS CREDITS: </a:t>
            </a:r>
          </a:p>
          <a:p>
            <a:pPr lvl="1" eaLnBrk="1" hangingPunct="1">
              <a:spcBef>
                <a:spcPct val="0"/>
              </a:spcBef>
              <a:buFontTx/>
              <a:buAutoNum type="arabicPeriod"/>
            </a:pPr>
            <a:r>
              <a:rPr lang="en-US" dirty="0" smtClean="0">
                <a:latin typeface="Calibri" charset="0"/>
              </a:rPr>
              <a:t>Photo</a:t>
            </a:r>
            <a:r>
              <a:rPr lang="en-US" baseline="0" dirty="0" smtClean="0">
                <a:latin typeface="Calibri" charset="0"/>
              </a:rPr>
              <a:t> credits are given on the individual slides.</a:t>
            </a:r>
          </a:p>
          <a:p>
            <a:pPr eaLnBrk="1" hangingPunct="1">
              <a:spcBef>
                <a:spcPct val="0"/>
              </a:spcBef>
              <a:buFontTx/>
              <a:buAutoNum type="arabicPeriod"/>
            </a:pPr>
            <a:endParaRPr lang="en-US" dirty="0" smtClean="0">
              <a:latin typeface="Calibri" charset="0"/>
            </a:endParaRPr>
          </a:p>
          <a:p>
            <a:pPr eaLnBrk="1" hangingPunct="1">
              <a:spcBef>
                <a:spcPct val="0"/>
              </a:spcBef>
              <a:buFontTx/>
              <a:buAutoNum type="arabicPeriod"/>
            </a:pPr>
            <a:r>
              <a:rPr lang="en-US" b="1" baseline="0" dirty="0" smtClean="0">
                <a:latin typeface="Calibri" charset="0"/>
              </a:rPr>
              <a:t>ADDITIONAL RESOURCES</a:t>
            </a:r>
            <a:r>
              <a:rPr lang="en-US" b="1" dirty="0" smtClean="0">
                <a:latin typeface="Calibri" charset="0"/>
              </a:rPr>
              <a:t>:</a:t>
            </a:r>
          </a:p>
          <a:p>
            <a:pPr lvl="1" eaLnBrk="1" hangingPunct="1">
              <a:spcBef>
                <a:spcPct val="0"/>
              </a:spcBef>
              <a:buFontTx/>
              <a:buAutoNum type="arabicPeriod"/>
            </a:pPr>
            <a:r>
              <a:rPr lang="en-US" dirty="0" smtClean="0">
                <a:latin typeface="Calibri" charset="0"/>
              </a:rPr>
              <a:t>Downloadable game (may not work properly on a Mac):</a:t>
            </a:r>
          </a:p>
          <a:p>
            <a:pPr lvl="2" eaLnBrk="1" hangingPunct="1">
              <a:spcBef>
                <a:spcPct val="0"/>
              </a:spcBef>
              <a:buFontTx/>
              <a:buAutoNum type="arabicPeriod"/>
            </a:pPr>
            <a:r>
              <a:rPr lang="en-US" dirty="0" smtClean="0">
                <a:latin typeface="Calibri" charset="0"/>
              </a:rPr>
              <a:t>Mark Recapture Game.</a:t>
            </a:r>
            <a:r>
              <a:rPr lang="en-US" baseline="0" dirty="0" smtClean="0">
                <a:latin typeface="Calibri" charset="0"/>
              </a:rPr>
              <a:t> http://sandbox.yoyogames.com/games/8651-the-mark-recapture-game</a:t>
            </a:r>
            <a:endParaRPr lang="en-US" dirty="0" smtClean="0">
              <a:latin typeface="Calibri" charset="0"/>
            </a:endParaRPr>
          </a:p>
          <a:p>
            <a:pPr lvl="1" eaLnBrk="1" hangingPunct="1">
              <a:spcBef>
                <a:spcPct val="0"/>
              </a:spcBef>
              <a:buFontTx/>
              <a:buAutoNum type="arabicPeriod"/>
            </a:pPr>
            <a:r>
              <a:rPr lang="en-US" dirty="0" smtClean="0">
                <a:latin typeface="Calibri" charset="0"/>
              </a:rPr>
              <a:t>Websites:</a:t>
            </a:r>
          </a:p>
          <a:p>
            <a:pPr lvl="2" eaLnBrk="1" hangingPunct="1">
              <a:spcBef>
                <a:spcPct val="0"/>
              </a:spcBef>
              <a:buFontTx/>
              <a:buAutoNum type="arabicPeriod"/>
            </a:pPr>
            <a:r>
              <a:rPr lang="en-US" dirty="0" smtClean="0">
                <a:latin typeface="Calibri" charset="0"/>
              </a:rPr>
              <a:t>Sampling</a:t>
            </a:r>
            <a:r>
              <a:rPr lang="en-US" baseline="0" dirty="0" smtClean="0">
                <a:latin typeface="Calibri" charset="0"/>
              </a:rPr>
              <a:t> populations. Goes through quadrat sampling and mark-recapture. </a:t>
            </a:r>
            <a:r>
              <a:rPr lang="en-US" dirty="0" smtClean="0">
                <a:latin typeface="Calibri" charset="0"/>
              </a:rPr>
              <a:t>http://bio150.chass.utoronto.ca/sampling/book/sampling.html</a:t>
            </a:r>
          </a:p>
          <a:p>
            <a:pPr lvl="2" eaLnBrk="1" hangingPunct="1">
              <a:spcBef>
                <a:spcPct val="0"/>
              </a:spcBef>
              <a:buFontTx/>
              <a:buAutoNum type="arabicPeriod"/>
            </a:pPr>
            <a:r>
              <a:rPr lang="en-US" dirty="0" smtClean="0">
                <a:latin typeface="Calibri" charset="0"/>
              </a:rPr>
              <a:t>Tagging of Pacific</a:t>
            </a:r>
            <a:r>
              <a:rPr lang="en-US" baseline="0" dirty="0" smtClean="0">
                <a:latin typeface="Calibri" charset="0"/>
              </a:rPr>
              <a:t> Predators. http://topp.org/</a:t>
            </a:r>
          </a:p>
          <a:p>
            <a:pPr lvl="1" eaLnBrk="1" hangingPunct="1">
              <a:spcBef>
                <a:spcPct val="0"/>
              </a:spcBef>
              <a:buFontTx/>
              <a:buAutoNum type="arabicPeriod"/>
            </a:pPr>
            <a:r>
              <a:rPr lang="en-US" baseline="0" dirty="0" smtClean="0">
                <a:latin typeface="Calibri" charset="0"/>
              </a:rPr>
              <a:t>Tagging Projects:</a:t>
            </a:r>
          </a:p>
          <a:p>
            <a:pPr lvl="2" eaLnBrk="1" hangingPunct="1">
              <a:spcBef>
                <a:spcPct val="0"/>
              </a:spcBef>
              <a:buFontTx/>
              <a:buAutoNum type="arabicPeriod"/>
            </a:pPr>
            <a:r>
              <a:rPr lang="en-US" baseline="0" dirty="0" err="1" smtClean="0">
                <a:latin typeface="Calibri" charset="0"/>
              </a:rPr>
              <a:t>Semmens</a:t>
            </a:r>
            <a:r>
              <a:rPr lang="en-US" baseline="0" dirty="0" smtClean="0">
                <a:latin typeface="Calibri" charset="0"/>
              </a:rPr>
              <a:t> Lab at Scripps Institution of Oceanography Tagging Project http://semmenslab.org/research/coastal-angler-tagging-cooperative</a:t>
            </a:r>
          </a:p>
          <a:p>
            <a:pPr lvl="2" eaLnBrk="1" hangingPunct="1">
              <a:spcBef>
                <a:spcPct val="0"/>
              </a:spcBef>
              <a:buFontTx/>
              <a:buAutoNum type="arabicPeriod"/>
            </a:pPr>
            <a:r>
              <a:rPr lang="en-US" baseline="0" dirty="0" smtClean="0">
                <a:latin typeface="Calibri" charset="0"/>
              </a:rPr>
              <a:t>Tagging Cooperative.  http://www.cooperativefishtagging.org/</a:t>
            </a:r>
          </a:p>
          <a:p>
            <a:pPr lvl="2" eaLnBrk="1" hangingPunct="1">
              <a:spcBef>
                <a:spcPct val="0"/>
              </a:spcBef>
              <a:buFontTx/>
              <a:buAutoNum type="arabicPeriod"/>
            </a:pPr>
            <a:r>
              <a:rPr lang="en-US" baseline="0" dirty="0" smtClean="0">
                <a:latin typeface="Calibri" charset="0"/>
              </a:rPr>
              <a:t>Manta Ray Tagging Project from Scripps Institution of </a:t>
            </a:r>
            <a:r>
              <a:rPr lang="en-US" baseline="0" dirty="0" err="1" smtClean="0">
                <a:latin typeface="Calibri" charset="0"/>
              </a:rPr>
              <a:t>Oceaongraphy</a:t>
            </a:r>
            <a:r>
              <a:rPr lang="en-US" baseline="0" dirty="0" smtClean="0">
                <a:latin typeface="Calibri" charset="0"/>
              </a:rPr>
              <a:t> http://www.semmenslab.org/research/manta-rays</a:t>
            </a:r>
          </a:p>
          <a:p>
            <a:pPr lvl="1" eaLnBrk="1" hangingPunct="1">
              <a:spcBef>
                <a:spcPct val="0"/>
              </a:spcBef>
              <a:buFontTx/>
              <a:buAutoNum type="arabicPeriod"/>
            </a:pPr>
            <a:r>
              <a:rPr lang="en-US" baseline="0" dirty="0" smtClean="0">
                <a:latin typeface="Calibri" charset="0"/>
              </a:rPr>
              <a:t>Activity Sheets:</a:t>
            </a:r>
          </a:p>
          <a:p>
            <a:pPr lvl="2" eaLnBrk="1" hangingPunct="1">
              <a:spcBef>
                <a:spcPct val="0"/>
              </a:spcBef>
              <a:buFontTx/>
              <a:buAutoNum type="arabicPeriod"/>
            </a:pPr>
            <a:r>
              <a:rPr lang="en-US" baseline="0" dirty="0" smtClean="0">
                <a:latin typeface="Calibri" charset="0"/>
              </a:rPr>
              <a:t>Mark Recapture Lab with Beans http://bhshenvsci.wikispaces.com/file/view/Mark-Recapture+Activity.pdf</a:t>
            </a:r>
          </a:p>
          <a:p>
            <a:pPr lvl="2" eaLnBrk="1" hangingPunct="1">
              <a:spcBef>
                <a:spcPct val="0"/>
              </a:spcBef>
              <a:buFontTx/>
              <a:buAutoNum type="arabicPeriod"/>
            </a:pPr>
            <a:r>
              <a:rPr lang="en-US" dirty="0" smtClean="0">
                <a:latin typeface="Calibri" charset="0"/>
              </a:rPr>
              <a:t>Mark Recapture Activity with Household Items and Tap http://bakersbiologyclass.wikispaces.com/Mark+%26+Recapture+Activity</a:t>
            </a:r>
          </a:p>
          <a:p>
            <a:pPr lvl="2" eaLnBrk="1" hangingPunct="1">
              <a:spcBef>
                <a:spcPct val="0"/>
              </a:spcBef>
              <a:buFontTx/>
              <a:buAutoNum type="arabicPeriod"/>
            </a:pPr>
            <a:r>
              <a:rPr lang="en-US" dirty="0" smtClean="0">
                <a:latin typeface="Calibri" charset="0"/>
              </a:rPr>
              <a:t>Mark Recapture Lab, Tagging Students</a:t>
            </a:r>
            <a:r>
              <a:rPr lang="en-US" baseline="0" dirty="0" smtClean="0">
                <a:latin typeface="Calibri" charset="0"/>
              </a:rPr>
              <a:t> http://www.google.com/url?sa=t&amp;rct=j&amp;q=&amp;esrc=s&amp;source=web&amp;cd=6&amp;cad=rja&amp;ved=0CFsQFjAF&amp;url=http%3A%2F%2Fapbioredesign.wikispaces.com%2Ffile%2Fview%2FMark-Recapture%2520Method%2520of%2520Calculating%2520School%2520Population%2520Size%2520Lab.doc%2F244483301%2FMark-Recapture%2520Method%2520of%2520Calculating%2520School%2520Population%2520Size%2520Lab.doc&amp;ei=M0GNUsHZCYyUjAKT2IGYCg&amp;usg=AFQjCNHYWjgUNXQMVjthLi7JyvHKb6b6mQ&amp;sig2=qcm7MzUDDiS5ru7aInoT9A&amp;bvm=bv.56988011,d.cGE</a:t>
            </a:r>
          </a:p>
          <a:p>
            <a:pPr lvl="2" eaLnBrk="1" hangingPunct="1">
              <a:spcBef>
                <a:spcPct val="0"/>
              </a:spcBef>
              <a:buFontTx/>
              <a:buAutoNum type="arabicPeriod"/>
            </a:pPr>
            <a:r>
              <a:rPr lang="en-US" baseline="0" dirty="0" smtClean="0">
                <a:latin typeface="Calibri" charset="0"/>
              </a:rPr>
              <a:t>Mark Recapture lab with stickers http://shop.sciencetakeout.com/Documents/156/TEACHER%20ONLINE%20Mark-Recapture%202-9-11.pdf</a:t>
            </a:r>
          </a:p>
          <a:p>
            <a:pPr lvl="2" eaLnBrk="1" hangingPunct="1">
              <a:spcBef>
                <a:spcPct val="0"/>
              </a:spcBef>
              <a:buFontTx/>
              <a:buAutoNum type="arabicPeriod"/>
            </a:pPr>
            <a:r>
              <a:rPr lang="en-US" baseline="0" dirty="0" smtClean="0">
                <a:latin typeface="Calibri" charset="0"/>
              </a:rPr>
              <a:t>Mark Recapture Bean Lab with Investigation of Assumptions http://www.radford.edu/jkell/mark_rec103.pdf</a:t>
            </a:r>
          </a:p>
          <a:p>
            <a:pPr lvl="2" eaLnBrk="1" hangingPunct="1">
              <a:spcBef>
                <a:spcPct val="0"/>
              </a:spcBef>
              <a:buFontTx/>
              <a:buAutoNum type="arabicPeriod"/>
            </a:pPr>
            <a:r>
              <a:rPr lang="en-US" baseline="0" dirty="0" smtClean="0">
                <a:latin typeface="Calibri" charset="0"/>
              </a:rPr>
              <a:t>Mark Recapture Bean Lab http://www.life.umd.edu/grad/mlfsc/pdfs/popsize.pdf</a:t>
            </a:r>
          </a:p>
          <a:p>
            <a:pPr lvl="2" eaLnBrk="1" hangingPunct="1">
              <a:spcBef>
                <a:spcPct val="0"/>
              </a:spcBef>
              <a:buFontTx/>
              <a:buAutoNum type="arabicPeriod"/>
            </a:pPr>
            <a:endParaRPr lang="en-US" dirty="0" smtClean="0">
              <a:latin typeface="Calibri" charset="0"/>
            </a:endParaRPr>
          </a:p>
          <a:p>
            <a:pPr eaLnBrk="1" hangingPunct="1">
              <a:spcBef>
                <a:spcPct val="0"/>
              </a:spcBef>
              <a:buFontTx/>
              <a:buAutoNum type="arabicPeriod"/>
            </a:pPr>
            <a:endParaRPr lang="en-US" dirty="0" smtClean="0">
              <a:latin typeface="Calibri" charset="0"/>
            </a:endParaRPr>
          </a:p>
          <a:p>
            <a:pPr eaLnBrk="1" hangingPunct="1">
              <a:spcBef>
                <a:spcPct val="0"/>
              </a:spcBef>
              <a:buFontTx/>
              <a:buAutoNum type="arabicPeriod"/>
            </a:pPr>
            <a:r>
              <a:rPr lang="en-US" b="1" dirty="0" smtClean="0">
                <a:latin typeface="Calibri" charset="0"/>
              </a:rPr>
              <a:t>CONTEXT FOR USE:</a:t>
            </a:r>
          </a:p>
          <a:p>
            <a:pPr marL="457200" marR="0" lvl="1" indent="0" algn="l" defTabSz="457200" rtl="0" eaLnBrk="1" fontAlgn="auto" latinLnBrk="0" hangingPunct="1">
              <a:lnSpc>
                <a:spcPct val="100000"/>
              </a:lnSpc>
              <a:spcBef>
                <a:spcPct val="0"/>
              </a:spcBef>
              <a:spcAft>
                <a:spcPts val="0"/>
              </a:spcAft>
              <a:buClrTx/>
              <a:buSzTx/>
              <a:buFontTx/>
              <a:buAutoNum type="arabicPeriod"/>
              <a:tabLst/>
              <a:defRPr/>
            </a:pPr>
            <a:r>
              <a:rPr lang="en-US" dirty="0" smtClean="0">
                <a:latin typeface="Calibri" charset="0"/>
              </a:rPr>
              <a:t>This</a:t>
            </a:r>
            <a:r>
              <a:rPr lang="en-US" baseline="0" dirty="0" smtClean="0">
                <a:latin typeface="Calibri" charset="0"/>
              </a:rPr>
              <a:t> activity was designed for an AP Biology, Advanced Biology, or Biology high school classroom.  Students will be in 9-12</a:t>
            </a:r>
            <a:r>
              <a:rPr lang="en-US" baseline="30000" dirty="0" smtClean="0">
                <a:latin typeface="Calibri" charset="0"/>
              </a:rPr>
              <a:t>th</a:t>
            </a:r>
            <a:r>
              <a:rPr lang="en-US" baseline="0" dirty="0" smtClean="0">
                <a:latin typeface="Calibri" charset="0"/>
              </a:rPr>
              <a:t> grade.</a:t>
            </a:r>
            <a:endParaRPr lang="en-US" dirty="0" smtClean="0">
              <a:latin typeface="Calibri" charset="0"/>
            </a:endParaRPr>
          </a:p>
          <a:p>
            <a:pPr lvl="1" eaLnBrk="1" hangingPunct="1">
              <a:spcBef>
                <a:spcPct val="0"/>
              </a:spcBef>
              <a:buFontTx/>
              <a:buAutoNum type="arabicPeriod"/>
            </a:pPr>
            <a:endParaRPr lang="en-US" b="1" dirty="0" smtClean="0">
              <a:latin typeface="Calibri" charset="0"/>
            </a:endParaRPr>
          </a:p>
          <a:p>
            <a:pPr eaLnBrk="1" hangingPunct="1">
              <a:spcBef>
                <a:spcPct val="0"/>
              </a:spcBef>
              <a:buFontTx/>
              <a:buAutoNum type="arabicPeriod"/>
            </a:pPr>
            <a:r>
              <a:rPr lang="en-US" b="1" dirty="0" smtClean="0">
                <a:latin typeface="Calibri" charset="0"/>
              </a:rPr>
              <a:t>MISCONCEPTIONS:</a:t>
            </a:r>
          </a:p>
          <a:p>
            <a:pPr lvl="1" eaLnBrk="1" hangingPunct="1">
              <a:spcBef>
                <a:spcPct val="0"/>
              </a:spcBef>
              <a:buFontTx/>
              <a:buAutoNum type="arabicPeriod"/>
            </a:pPr>
            <a:r>
              <a:rPr lang="en-US" b="0" dirty="0" smtClean="0">
                <a:latin typeface="Calibri" charset="0"/>
              </a:rPr>
              <a:t>To</a:t>
            </a:r>
            <a:r>
              <a:rPr lang="en-US" b="0" baseline="0" dirty="0" smtClean="0">
                <a:latin typeface="Calibri" charset="0"/>
              </a:rPr>
              <a:t> estimate abundances you have to capture all animals.</a:t>
            </a:r>
          </a:p>
          <a:p>
            <a:pPr lvl="1" eaLnBrk="1" hangingPunct="1">
              <a:spcBef>
                <a:spcPct val="0"/>
              </a:spcBef>
              <a:buFontTx/>
              <a:buAutoNum type="arabicPeriod"/>
            </a:pPr>
            <a:r>
              <a:rPr lang="en-US" b="0" baseline="0" dirty="0" smtClean="0">
                <a:latin typeface="Calibri" charset="0"/>
              </a:rPr>
              <a:t>Tagging an animal harms the animal. The way most tags are applied are similar to getting your ears pierced. </a:t>
            </a:r>
          </a:p>
          <a:p>
            <a:pPr lvl="1" eaLnBrk="1" hangingPunct="1">
              <a:spcBef>
                <a:spcPct val="0"/>
              </a:spcBef>
              <a:buFontTx/>
              <a:buAutoNum type="arabicPeriod"/>
            </a:pPr>
            <a:endParaRPr lang="en-US" dirty="0" smtClean="0">
              <a:latin typeface="Calibri" charset="0"/>
            </a:endParaRPr>
          </a:p>
          <a:p>
            <a:pPr eaLnBrk="1" hangingPunct="1">
              <a:spcBef>
                <a:spcPct val="0"/>
              </a:spcBef>
              <a:buFontTx/>
              <a:buAutoNum type="arabicPeriod"/>
            </a:pPr>
            <a:r>
              <a:rPr lang="en-US" b="1" dirty="0" smtClean="0">
                <a:latin typeface="Calibri" charset="0"/>
              </a:rPr>
              <a:t>EVALUATION TIPS: </a:t>
            </a:r>
          </a:p>
          <a:p>
            <a:pPr lvl="1" eaLnBrk="1" hangingPunct="1">
              <a:spcBef>
                <a:spcPct val="0"/>
              </a:spcBef>
              <a:buFontTx/>
              <a:buAutoNum type="arabicPeriod"/>
            </a:pPr>
            <a:r>
              <a:rPr lang="en-US" sz="1200" kern="1200" dirty="0" smtClean="0">
                <a:solidFill>
                  <a:schemeClr val="tx1"/>
                </a:solidFill>
                <a:effectLst/>
                <a:latin typeface="+mn-lt"/>
                <a:ea typeface="+mn-ea"/>
                <a:cs typeface="+mn-cs"/>
              </a:rPr>
              <a:t>It is up to the discretion of the teacher to assign any activity for a grade.  Example answer keys have been provided for all worksheets. The individual students answers will vary from the answer key as they require experimental data for the marking beans and advanced marking beans activity.</a:t>
            </a:r>
          </a:p>
          <a:p>
            <a:pPr eaLnBrk="1" hangingPunct="1">
              <a:spcBef>
                <a:spcPct val="0"/>
              </a:spcBef>
              <a:buFontTx/>
              <a:buAutoNum type="arabicPeriod"/>
            </a:pPr>
            <a:endParaRPr lang="en-US"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Teaching notes:</a:t>
            </a:r>
          </a:p>
          <a:p>
            <a:r>
              <a:rPr lang="en-US" dirty="0" smtClean="0"/>
              <a:t>If we are interested</a:t>
            </a:r>
            <a:r>
              <a:rPr lang="en-US" baseline="0" dirty="0" smtClean="0"/>
              <a:t> in studying some aspect of a population, the methods we can use are:</a:t>
            </a:r>
          </a:p>
          <a:p>
            <a:pPr marL="228600" indent="-228600">
              <a:buAutoNum type="arabicParenR"/>
            </a:pPr>
            <a:r>
              <a:rPr lang="en-US" baseline="0" dirty="0" smtClean="0"/>
              <a:t>Census – When every individual in the population is counted.</a:t>
            </a:r>
          </a:p>
          <a:p>
            <a:pPr marL="228600" indent="-228600">
              <a:buAutoNum type="arabicParenR"/>
            </a:pPr>
            <a:r>
              <a:rPr lang="en-US" baseline="0" dirty="0" smtClean="0"/>
              <a:t>Sampling- Using a representative subset we can answer questions about the entire population.  It is important to have a representative sample so that the estimates produced are unbiased for the whole population.</a:t>
            </a:r>
          </a:p>
          <a:p>
            <a:pPr marL="228600" indent="-228600">
              <a:buAutoNum type="arabicParenR"/>
            </a:pPr>
            <a:r>
              <a:rPr lang="en-US" baseline="0" dirty="0" smtClean="0"/>
              <a:t>Tagging- Specifically mark-recapture studies can be used to estimate population size.</a:t>
            </a:r>
          </a:p>
          <a:p>
            <a:pPr marL="228600" indent="-228600">
              <a:buAutoNum type="arabicParenR"/>
            </a:pPr>
            <a:endParaRPr lang="en-US" dirty="0" smtClean="0"/>
          </a:p>
          <a:p>
            <a:r>
              <a:rPr lang="en-US" dirty="0" smtClean="0"/>
              <a:t>Photo credit: Emily Kelley  (Bass in kelp forest</a:t>
            </a:r>
            <a:r>
              <a:rPr lang="en-US" baseline="0" dirty="0" smtClean="0"/>
              <a:t> off La Jolla, California.  Photo taken during acoustic tagging study of various bass species.)</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3576219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mn-lt"/>
                <a:ea typeface="+mn-ea"/>
                <a:cs typeface="+mn-cs"/>
              </a:rPr>
              <a:t>TeachingNotes</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slide is used to engage the students with the idea of tagging studies.  The goal is to gauge the student’s familiarity with tagging studies as well as to begin a discussion about the types of questions that tagging studies can be used to address.</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Additional lead in questions:</a:t>
            </a:r>
          </a:p>
          <a:p>
            <a:pPr marL="228600" indent="-228600">
              <a:buAutoNum type="arabicParenR"/>
            </a:pPr>
            <a:r>
              <a:rPr lang="en-US" sz="1200" kern="1200" baseline="0" dirty="0" smtClean="0">
                <a:solidFill>
                  <a:schemeClr val="tx1"/>
                </a:solidFill>
                <a:effectLst/>
                <a:latin typeface="+mn-lt"/>
                <a:ea typeface="+mn-ea"/>
                <a:cs typeface="+mn-cs"/>
              </a:rPr>
              <a:t>Does anyone in the class know of any local tagging studies?  What species?</a:t>
            </a:r>
          </a:p>
          <a:p>
            <a:pPr marL="228600" indent="-228600">
              <a:buAutoNum type="arabicParenR"/>
            </a:pPr>
            <a:r>
              <a:rPr lang="en-US" sz="1200" kern="1200" baseline="0" dirty="0" smtClean="0">
                <a:solidFill>
                  <a:schemeClr val="tx1"/>
                </a:solidFill>
                <a:effectLst/>
                <a:latin typeface="+mn-lt"/>
                <a:ea typeface="+mn-ea"/>
                <a:cs typeface="+mn-cs"/>
              </a:rPr>
              <a:t>(For students aware of the California Condor’s population status.) Have you heard of the California Condor? Did you realize that every California condor is tagged?  Why might this be?</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4139147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Teaching Notes:</a:t>
            </a:r>
          </a:p>
          <a:p>
            <a:r>
              <a:rPr lang="en-US" dirty="0" smtClean="0"/>
              <a:t>In</a:t>
            </a:r>
            <a:r>
              <a:rPr lang="en-US" baseline="0" dirty="0" smtClean="0"/>
              <a:t> general there are two main types of tagging studies, those that focus on answering questions at the individual level and those that seek to answer questions about the population.  There are many types of tagging studies.   Depending on what the focus of the study is and the length of the study, different types of tags will be used. </a:t>
            </a:r>
            <a:endParaRPr lang="en-US" baseline="0" dirty="0" smtClean="0"/>
          </a:p>
          <a:p>
            <a:endParaRPr lang="en-US" baseline="0" dirty="0" smtClean="0"/>
          </a:p>
          <a:p>
            <a:r>
              <a:rPr lang="en-US" baseline="0" dirty="0" smtClean="0"/>
              <a:t>Individual based questions may focus on an individual’s home range, their daily movement, or other finer-scale aspects of behavior (like angles at which whales forage at from accelerometer tags).</a:t>
            </a:r>
          </a:p>
          <a:p>
            <a:endParaRPr lang="en-US" baseline="0" dirty="0" smtClean="0"/>
          </a:p>
          <a:p>
            <a:r>
              <a:rPr lang="en-US" baseline="0" dirty="0" smtClean="0"/>
              <a:t>Population based questions may focus on answering questions that involve estimating the total number, mass migrations, life history parameters like natural mortality, harvest mortality, survival and growth.</a:t>
            </a:r>
            <a:endParaRPr lang="en-US" baseline="0" dirty="0" smtClean="0"/>
          </a:p>
          <a:p>
            <a:endParaRPr lang="en-US" baseline="0" dirty="0" smtClean="0"/>
          </a:p>
          <a:p>
            <a:r>
              <a:rPr lang="en-US" baseline="0" dirty="0" smtClean="0"/>
              <a:t>The type of tag used in a tagging study depends on the question being asked. Some tags can provide information that address questions at </a:t>
            </a:r>
            <a:r>
              <a:rPr lang="en-US" baseline="0" dirty="0" smtClean="0"/>
              <a:t>both the </a:t>
            </a:r>
            <a:r>
              <a:rPr lang="en-US" baseline="0" dirty="0" smtClean="0"/>
              <a:t>individual and population level.</a:t>
            </a:r>
            <a:endParaRPr lang="en-US" dirty="0" smtClean="0"/>
          </a:p>
          <a:p>
            <a:endParaRPr lang="en-US" dirty="0" smtClean="0"/>
          </a:p>
          <a:p>
            <a:r>
              <a:rPr lang="en-US" dirty="0" smtClean="0"/>
              <a:t>Photo credit: Josh Stewart</a:t>
            </a:r>
            <a:r>
              <a:rPr lang="en-US" baseline="0" dirty="0" smtClean="0"/>
              <a:t> (Scripps Oceanography, Manta Trust)- Photo is of spawning grouper in an aggregation from Cayman Islands.</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3409204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Teaching Notes:</a:t>
            </a:r>
          </a:p>
          <a:p>
            <a:r>
              <a:rPr lang="en-US" dirty="0" smtClean="0"/>
              <a:t>Tags that are used</a:t>
            </a:r>
            <a:r>
              <a:rPr lang="en-US" baseline="0" dirty="0" smtClean="0"/>
              <a:t> to answer questions at the population level are typically:</a:t>
            </a:r>
          </a:p>
          <a:p>
            <a:pPr marL="171450" indent="-171450">
              <a:buFont typeface="Arial" panose="020B0604020202020204" pitchFamily="34" charset="0"/>
              <a:buChar char="•"/>
            </a:pPr>
            <a:r>
              <a:rPr lang="en-US" baseline="0" dirty="0" smtClean="0"/>
              <a:t>Less expensive</a:t>
            </a:r>
          </a:p>
          <a:p>
            <a:pPr marL="171450" indent="-171450">
              <a:buFont typeface="Arial" panose="020B0604020202020204" pitchFamily="34" charset="0"/>
              <a:buChar char="•"/>
            </a:pPr>
            <a:r>
              <a:rPr lang="en-US" baseline="0" dirty="0" smtClean="0"/>
              <a:t>Long lasting</a:t>
            </a:r>
          </a:p>
          <a:p>
            <a:pPr marL="171450" indent="-171450">
              <a:buFont typeface="Arial" panose="020B0604020202020204" pitchFamily="34" charset="0"/>
              <a:buChar char="•"/>
            </a:pPr>
            <a:r>
              <a:rPr lang="en-US" baseline="0" dirty="0" smtClean="0"/>
              <a:t>Have a unique identifier</a:t>
            </a:r>
          </a:p>
          <a:p>
            <a:pPr marL="0" indent="0">
              <a:buFont typeface="Arial" panose="020B0604020202020204" pitchFamily="34" charset="0"/>
              <a:buNone/>
            </a:pPr>
            <a:r>
              <a:rPr lang="en-US" baseline="0" dirty="0" smtClean="0"/>
              <a:t>These types of tags provide more coarse data.</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Examples of tags that can answer questions at the population level are:</a:t>
            </a:r>
          </a:p>
          <a:p>
            <a:pPr marL="171450" indent="-171450">
              <a:buFont typeface="Arial" panose="020B0604020202020204" pitchFamily="34" charset="0"/>
              <a:buChar char="•"/>
            </a:pPr>
            <a:r>
              <a:rPr lang="en-US" baseline="0" dirty="0" smtClean="0"/>
              <a:t>Streamer tags, disc tags, and bird bands – all of these are external tags which contain a unique number for each individual.</a:t>
            </a:r>
          </a:p>
          <a:p>
            <a:pPr marL="171450" indent="-171450">
              <a:buFont typeface="Arial" panose="020B0604020202020204" pitchFamily="34" charset="0"/>
              <a:buChar char="•"/>
            </a:pPr>
            <a:r>
              <a:rPr lang="en-US" baseline="0" dirty="0" smtClean="0"/>
              <a:t>Colored elastomer tags are typically internal tags which use a unique series of colors to identify the individual. </a:t>
            </a:r>
            <a:r>
              <a:rPr lang="en-US" baseline="0" dirty="0" smtClean="0"/>
              <a:t>  Usually they are placed in a part of the animal’s body so that the skin is very thin and you can see the colors through their skin.  In some cases it may require the use of a magnifying glass to see the colors, but this is only when the animal can be recaptured and handled safely.</a:t>
            </a:r>
            <a:endParaRPr lang="en-US" baseline="0" dirty="0" smtClean="0"/>
          </a:p>
          <a:p>
            <a:pPr marL="171450" indent="-171450">
              <a:buFont typeface="Arial" panose="020B0604020202020204" pitchFamily="34" charset="0"/>
              <a:buChar char="•"/>
            </a:pPr>
            <a:r>
              <a:rPr lang="en-US" baseline="0" dirty="0" smtClean="0"/>
              <a:t>Passive integrated technology (PIT) tags are internal tags which use technology similar to race-timing chips or tags used in family pets. Tags contain a unique ID for each individual and are read (detected) by receivers</a:t>
            </a:r>
            <a:r>
              <a:rPr lang="en-US" baseline="0" dirty="0" smtClean="0"/>
              <a:t>.</a:t>
            </a:r>
          </a:p>
          <a:p>
            <a:pPr marL="171450" indent="-171450">
              <a:buFont typeface="Arial" panose="020B0604020202020204" pitchFamily="34" charset="0"/>
              <a:buChar char="•"/>
            </a:pPr>
            <a:endParaRPr lang="en-US" baseline="0" dirty="0" smtClean="0"/>
          </a:p>
          <a:p>
            <a:pPr marL="0" indent="0">
              <a:buFont typeface="Arial" panose="020B0604020202020204" pitchFamily="34" charset="0"/>
              <a:buNone/>
            </a:pPr>
            <a:r>
              <a:rPr lang="en-US" baseline="0" dirty="0" smtClean="0"/>
              <a:t>For example PIT tags will let us know when the tagged animal passes a detection array, so we can know when fish within a river pass an array.  We call this coarse data because we don’t know the location of the fish all of the time, we just know when it passes the specific arrays.  We have to make assumptions about what the fish does in the time between when it passes the detection arrays.</a:t>
            </a:r>
            <a:endParaRPr lang="en-US" dirty="0" smtClean="0"/>
          </a:p>
          <a:p>
            <a:endParaRPr lang="en-US" dirty="0" smtClean="0"/>
          </a:p>
          <a:p>
            <a:r>
              <a:rPr lang="en-US" dirty="0" smtClean="0"/>
              <a:t>Photo Credit:</a:t>
            </a:r>
          </a:p>
          <a:p>
            <a:r>
              <a:rPr lang="en-US" dirty="0" smtClean="0"/>
              <a:t>Tagged Bass</a:t>
            </a:r>
            <a:r>
              <a:rPr lang="en-US" baseline="0" dirty="0" smtClean="0"/>
              <a:t> from California. http://semmenslab.org/research/coastal-angler-tagging-cooperative</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79632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Teaching Notes:</a:t>
            </a:r>
          </a:p>
          <a:p>
            <a:r>
              <a:rPr lang="en-US" dirty="0" smtClean="0"/>
              <a:t>Tags that are used</a:t>
            </a:r>
            <a:r>
              <a:rPr lang="en-US" baseline="0" dirty="0" smtClean="0"/>
              <a:t> to answer questions at the individual level are typically:</a:t>
            </a:r>
          </a:p>
          <a:p>
            <a:pPr marL="171450" indent="-171450">
              <a:buFont typeface="Arial" panose="020B0604020202020204" pitchFamily="34" charset="0"/>
              <a:buChar char="•"/>
            </a:pPr>
            <a:r>
              <a:rPr lang="en-US" baseline="0" dirty="0" smtClean="0"/>
              <a:t>More expensive</a:t>
            </a:r>
          </a:p>
          <a:p>
            <a:pPr marL="171450" indent="-171450">
              <a:buFont typeface="Arial" panose="020B0604020202020204" pitchFamily="34" charset="0"/>
              <a:buChar char="•"/>
            </a:pPr>
            <a:r>
              <a:rPr lang="en-US" baseline="0" dirty="0" smtClean="0"/>
              <a:t>Stay on for a shorter duration</a:t>
            </a:r>
          </a:p>
          <a:p>
            <a:pPr marL="0" indent="0">
              <a:buFont typeface="Arial" panose="020B0604020202020204" pitchFamily="34" charset="0"/>
              <a:buNone/>
            </a:pPr>
            <a:r>
              <a:rPr lang="en-US" baseline="0" dirty="0" smtClean="0"/>
              <a:t>These tags also have unique identifiers and provide finer-scale information</a:t>
            </a:r>
            <a:r>
              <a:rPr lang="en-US" baseline="0" dirty="0" smtClean="0"/>
              <a:t>.  By finer-scale we mean that we know more about what the animal is doing.  Before we talked about PIT tags which provided the coarse data in that we only know when tagged animals pass an array.  If an animal is tagged with a  radio tag or satellite tag, as long as we are monitoring the radio frequency (for radio tags) or get the complete satellite information we know where that animal is essentially all the time (it is not actually all the time, generally these tags are programmed to transmit every so many seconds or minutes).  Finer-scale information is more complete information, so rather than giving just a snapshot of what the animal is doing, we get a more complete story.</a:t>
            </a:r>
            <a:endParaRPr lang="en-US" baseline="0" dirty="0" smtClean="0"/>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Examples of tags that can answer questions at the population level are:</a:t>
            </a:r>
          </a:p>
          <a:p>
            <a:pPr marL="171450" indent="-171450">
              <a:buFont typeface="Arial" panose="020B0604020202020204" pitchFamily="34" charset="0"/>
              <a:buChar char="•"/>
            </a:pPr>
            <a:r>
              <a:rPr lang="en-US" baseline="0" dirty="0" smtClean="0"/>
              <a:t>Satellite tags – provide locations of animals. (include SPOT, SRDL, PAT tags). Can last up to a year. </a:t>
            </a:r>
          </a:p>
          <a:p>
            <a:pPr marL="171450" indent="-171450">
              <a:buFont typeface="Arial" panose="020B0604020202020204" pitchFamily="34" charset="0"/>
              <a:buChar char="•"/>
            </a:pPr>
            <a:r>
              <a:rPr lang="en-US" baseline="0" dirty="0" smtClean="0"/>
              <a:t>Critter camera- developed by National geographic. Records for </a:t>
            </a:r>
            <a:r>
              <a:rPr lang="en-US" baseline="0" dirty="0" err="1" smtClean="0"/>
              <a:t>ony</a:t>
            </a:r>
            <a:r>
              <a:rPr lang="en-US" baseline="0" dirty="0" smtClean="0"/>
              <a:t> hours.</a:t>
            </a:r>
          </a:p>
          <a:p>
            <a:pPr marL="171450" indent="-171450">
              <a:buFont typeface="Arial" panose="020B0604020202020204" pitchFamily="34" charset="0"/>
              <a:buChar char="•"/>
            </a:pPr>
            <a:r>
              <a:rPr lang="en-US" baseline="0" dirty="0" smtClean="0"/>
              <a:t>Archival tags- record valuable information like temperature, depth, and light level (include PAT and other archival tags).</a:t>
            </a:r>
          </a:p>
          <a:p>
            <a:pPr marL="171450" indent="-171450">
              <a:buFont typeface="Arial" panose="020B0604020202020204" pitchFamily="34" charset="0"/>
              <a:buChar char="•"/>
            </a:pPr>
            <a:r>
              <a:rPr lang="en-US" baseline="0" dirty="0" smtClean="0"/>
              <a:t>Radio tags. Require someone listening to a receiver to locate the individual.</a:t>
            </a:r>
            <a:endParaRPr lang="en-US" dirty="0" smtClean="0"/>
          </a:p>
          <a:p>
            <a:endParaRPr lang="en-US" dirty="0" smtClean="0"/>
          </a:p>
          <a:p>
            <a:endParaRPr lang="en-US" dirty="0" smtClean="0"/>
          </a:p>
          <a:p>
            <a:r>
              <a:rPr lang="en-US" dirty="0" smtClean="0"/>
              <a:t>Photo credit:</a:t>
            </a:r>
          </a:p>
          <a:p>
            <a:r>
              <a:rPr lang="en-US" dirty="0" smtClean="0"/>
              <a:t>Tagged</a:t>
            </a:r>
            <a:r>
              <a:rPr lang="en-US" baseline="0" dirty="0" smtClean="0"/>
              <a:t> shark, Tagging of Pacific Predators program http://topp.org/about_topp</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3667687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Teaching</a:t>
            </a:r>
            <a:r>
              <a:rPr lang="en-US" baseline="0" dirty="0" smtClean="0"/>
              <a:t> notes:</a:t>
            </a:r>
          </a:p>
          <a:p>
            <a:r>
              <a:rPr lang="en-US" baseline="0" dirty="0" smtClean="0"/>
              <a:t>Now we will focus on discussing mark-recapture studies</a:t>
            </a:r>
            <a:r>
              <a:rPr lang="en-US" baseline="0" dirty="0" smtClean="0"/>
              <a:t>.  The diver in this photo is on scuba.  The diver is holding a pole. This pole has a rubber band on it and a modified tip so that the diver can use it to tag fish.  </a:t>
            </a:r>
            <a:endParaRPr lang="en-US" baseline="0" dirty="0" smtClean="0"/>
          </a:p>
          <a:p>
            <a:endParaRPr lang="en-US" baseline="0" dirty="0" smtClean="0"/>
          </a:p>
          <a:p>
            <a:r>
              <a:rPr lang="en-US" baseline="0" dirty="0" smtClean="0"/>
              <a:t>Image credit:</a:t>
            </a:r>
          </a:p>
          <a:p>
            <a:r>
              <a:rPr lang="en-US" baseline="0" dirty="0" smtClean="0"/>
              <a:t>Josh Stewart, 2014.  This image shows a SCUBA diver </a:t>
            </a:r>
            <a:r>
              <a:rPr lang="en-US" baseline="0" dirty="0" smtClean="0"/>
              <a:t>holding </a:t>
            </a:r>
            <a:r>
              <a:rPr lang="en-US" baseline="0" dirty="0" smtClean="0"/>
              <a:t>a pole </a:t>
            </a:r>
            <a:r>
              <a:rPr lang="en-US" baseline="0" dirty="0" smtClean="0"/>
              <a:t>which is used to tag </a:t>
            </a:r>
            <a:r>
              <a:rPr lang="en-US" baseline="0" dirty="0" smtClean="0"/>
              <a:t>Nassau grouper with a temporary streamer tag (</a:t>
            </a:r>
            <a:r>
              <a:rPr lang="en-US" baseline="0" dirty="0" err="1" smtClean="0"/>
              <a:t>floy</a:t>
            </a:r>
            <a:r>
              <a:rPr lang="en-US" baseline="0" dirty="0" smtClean="0"/>
              <a:t> tag).  The purpose of the study is to estimate total number of fish at a spawning aggregation.</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14805109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Teaching notes:</a:t>
            </a:r>
          </a:p>
          <a:p>
            <a:pPr marL="0" indent="0">
              <a:buNone/>
            </a:pPr>
            <a:r>
              <a:rPr lang="en-US" dirty="0" smtClean="0"/>
              <a:t>Basic Idea:</a:t>
            </a:r>
          </a:p>
          <a:p>
            <a:pPr marL="0" indent="0">
              <a:buNone/>
            </a:pPr>
            <a:r>
              <a:rPr lang="en-US" dirty="0" smtClean="0"/>
              <a:t>In order to estimate total population size (N) at time 1 capture K individuals and mark them.  At time 2 capture J individuals and see how many of them are marked (M).  The ratios of marked to total should be approximately equal for the population and sample.</a:t>
            </a:r>
          </a:p>
          <a:p>
            <a:endParaRPr lang="en-US" dirty="0" smtClean="0"/>
          </a:p>
          <a:p>
            <a:endParaRPr lang="en-US" dirty="0" smtClean="0"/>
          </a:p>
          <a:p>
            <a:endParaRPr lang="en-US" dirty="0" smtClean="0"/>
          </a:p>
          <a:p>
            <a:r>
              <a:rPr lang="en-US" dirty="0" smtClean="0"/>
              <a:t>Photo credit: </a:t>
            </a:r>
          </a:p>
          <a:p>
            <a:r>
              <a:rPr lang="en-US" dirty="0" smtClean="0"/>
              <a:t>Tagged </a:t>
            </a:r>
            <a:r>
              <a:rPr lang="en-US" dirty="0" err="1" smtClean="0"/>
              <a:t>Metolius</a:t>
            </a:r>
            <a:r>
              <a:rPr lang="en-US" dirty="0" smtClean="0"/>
              <a:t> River </a:t>
            </a:r>
            <a:r>
              <a:rPr lang="en-US" dirty="0" err="1" smtClean="0"/>
              <a:t>Konake</a:t>
            </a:r>
            <a:r>
              <a:rPr lang="en-US" dirty="0" smtClean="0"/>
              <a:t>:</a:t>
            </a:r>
            <a:r>
              <a:rPr lang="en-US" baseline="0" dirty="0" smtClean="0"/>
              <a:t> </a:t>
            </a:r>
            <a:r>
              <a:rPr lang="en-US" dirty="0" smtClean="0"/>
              <a:t>http://www.critfc.org/fish-and-watersheds/fishery-science/data-resources-for-scientists/mrmix-2/</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p14="http://schemas.microsoft.com/office/powerpoint/2010/main" val="2697193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a:t>
            </a:r>
            <a:r>
              <a:rPr lang="en-US" b="1" baseline="0" dirty="0" smtClean="0"/>
              <a:t> notes:</a:t>
            </a:r>
            <a:endParaRPr lang="en-US" b="1" dirty="0" smtClean="0"/>
          </a:p>
          <a:p>
            <a:r>
              <a:rPr lang="en-US" b="0" baseline="0" dirty="0" smtClean="0"/>
              <a:t>We want to do a study to evaluate how many ducks are in a lake.  The lake is very large, so we cannot do a census.  Instead we are going to conduct a mark-recapture study to estimate the number of ducks in a lake.</a:t>
            </a:r>
            <a:endParaRPr lang="en-US" b="0" dirty="0" smtClean="0"/>
          </a:p>
          <a:p>
            <a:endParaRPr lang="en-US" dirty="0" smtClean="0"/>
          </a:p>
          <a:p>
            <a:r>
              <a:rPr lang="en-US" b="1" dirty="0" smtClean="0"/>
              <a:t>Photo:</a:t>
            </a:r>
            <a:endParaRPr lang="en-US" b="0" dirty="0" smtClean="0"/>
          </a:p>
          <a:p>
            <a:r>
              <a:rPr lang="en-US" b="0" dirty="0" smtClean="0"/>
              <a:t>Clip</a:t>
            </a:r>
            <a:r>
              <a:rPr lang="en-US" b="0" baseline="0" dirty="0" smtClean="0"/>
              <a:t> art from Microsoft office.</a:t>
            </a:r>
            <a:endParaRPr lang="en-US" b="1" dirty="0" smtClean="0"/>
          </a:p>
          <a:p>
            <a:endParaRPr lang="en-US" b="1" dirty="0" smtClean="0"/>
          </a:p>
          <a:p>
            <a:endParaRPr lang="en-US" baseline="0" dirty="0" smtClean="0"/>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extLst>
      <p:ext uri="{BB962C8B-B14F-4D97-AF65-F5344CB8AC3E}">
        <p14:creationId xmlns:p14="http://schemas.microsoft.com/office/powerpoint/2010/main" val="396834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a:t>
            </a:r>
            <a:r>
              <a:rPr lang="en-US" b="1" baseline="0" dirty="0" smtClean="0"/>
              <a:t> notes:</a:t>
            </a:r>
          </a:p>
          <a:p>
            <a:r>
              <a:rPr lang="en-US" b="0" baseline="0" dirty="0" smtClean="0"/>
              <a:t>We want to do a study to evaluate how many ducks are in a lake.  The lake is very large, so we cannot do a census.  Instead we are going to conduct a mark-recapture study to estimate the number of ducks in a lake.</a:t>
            </a:r>
          </a:p>
          <a:p>
            <a:endParaRPr lang="en-US" b="0" dirty="0" smtClean="0"/>
          </a:p>
          <a:p>
            <a:r>
              <a:rPr lang="en-US" dirty="0" smtClean="0"/>
              <a:t>At time 1 we capture 50 ducks and tag them. The ducks have ankle tags (bird bands)</a:t>
            </a:r>
            <a:r>
              <a:rPr lang="en-US" baseline="0" dirty="0" smtClean="0"/>
              <a:t> on.  We then release these ducks back into the lake and give them a couple of days to fully mix with the other ducks.</a:t>
            </a:r>
          </a:p>
          <a:p>
            <a:endParaRPr lang="en-US" dirty="0" smtClean="0"/>
          </a:p>
          <a:p>
            <a:r>
              <a:rPr lang="en-US" b="1" dirty="0" smtClean="0"/>
              <a:t>Photo:</a:t>
            </a:r>
            <a:endParaRPr lang="en-US" b="0" dirty="0" smtClean="0"/>
          </a:p>
          <a:p>
            <a:r>
              <a:rPr lang="en-US" b="0" dirty="0" smtClean="0"/>
              <a:t>Clip</a:t>
            </a:r>
            <a:r>
              <a:rPr lang="en-US" b="0" baseline="0" dirty="0" smtClean="0"/>
              <a:t> art from Microsoft office.</a:t>
            </a:r>
            <a:endParaRPr lang="en-US" b="1" dirty="0" smtClean="0"/>
          </a:p>
          <a:p>
            <a:endParaRPr lang="en-US" b="1" dirty="0" smtClean="0"/>
          </a:p>
          <a:p>
            <a:endParaRPr lang="en-US" baseline="0" dirty="0" smtClean="0"/>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a:p>
        </p:txBody>
      </p:sp>
    </p:spTree>
    <p:extLst>
      <p:ext uri="{BB962C8B-B14F-4D97-AF65-F5344CB8AC3E}">
        <p14:creationId xmlns:p14="http://schemas.microsoft.com/office/powerpoint/2010/main" val="21056477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a:t>
            </a:r>
            <a:r>
              <a:rPr lang="en-US" b="1" baseline="0" dirty="0" smtClean="0"/>
              <a:t> notes:</a:t>
            </a:r>
            <a:endParaRPr lang="en-US" b="1" dirty="0" smtClean="0"/>
          </a:p>
          <a:p>
            <a:r>
              <a:rPr lang="en-US" dirty="0" smtClean="0"/>
              <a:t>At time 2 we capture</a:t>
            </a:r>
            <a:r>
              <a:rPr lang="en-US" baseline="0" dirty="0" smtClean="0"/>
              <a:t> 80 ducks and note that 12 of them are tagged.</a:t>
            </a:r>
          </a:p>
          <a:p>
            <a:endParaRPr lang="en-US" dirty="0" smtClean="0"/>
          </a:p>
          <a:p>
            <a:r>
              <a:rPr lang="en-US" b="1" dirty="0" smtClean="0"/>
              <a:t>Photo:</a:t>
            </a:r>
            <a:endParaRPr lang="en-US" b="0" dirty="0" smtClean="0"/>
          </a:p>
          <a:p>
            <a:r>
              <a:rPr lang="en-US" b="0" dirty="0" smtClean="0"/>
              <a:t>Clip</a:t>
            </a:r>
            <a:r>
              <a:rPr lang="en-US" b="0" baseline="0" dirty="0" smtClean="0"/>
              <a:t> art from Microsoft office.</a:t>
            </a:r>
            <a:endParaRPr lang="en-US" b="1" dirty="0" smtClean="0"/>
          </a:p>
          <a:p>
            <a:endParaRPr lang="en-US" b="1" dirty="0" smtClean="0"/>
          </a:p>
          <a:p>
            <a:endParaRPr lang="en-US" baseline="0" dirty="0" smtClean="0"/>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11</a:t>
            </a:fld>
            <a:endParaRPr lang="en-US"/>
          </a:p>
        </p:txBody>
      </p:sp>
    </p:spTree>
    <p:extLst>
      <p:ext uri="{BB962C8B-B14F-4D97-AF65-F5344CB8AC3E}">
        <p14:creationId xmlns:p14="http://schemas.microsoft.com/office/powerpoint/2010/main" val="34385136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a:t>
            </a:r>
            <a:r>
              <a:rPr lang="en-US" b="1" baseline="0" dirty="0" smtClean="0"/>
              <a:t> notes:</a:t>
            </a:r>
            <a:endParaRPr lang="en-US" b="1" dirty="0" smtClean="0"/>
          </a:p>
          <a:p>
            <a:r>
              <a:rPr lang="en-US" dirty="0" smtClean="0"/>
              <a:t>The ≈ denotes “approximately equal to”</a:t>
            </a:r>
          </a:p>
          <a:p>
            <a:endParaRPr lang="en-US" dirty="0" smtClean="0"/>
          </a:p>
          <a:p>
            <a:r>
              <a:rPr lang="en-US" dirty="0" smtClean="0"/>
              <a:t>The</a:t>
            </a:r>
            <a:r>
              <a:rPr lang="en-US" baseline="0" dirty="0" smtClean="0"/>
              <a:t> basis of this equation is the hypergeometric distribution in statistics and </a:t>
            </a:r>
            <a:r>
              <a:rPr lang="en-US" baseline="0" dirty="0" smtClean="0"/>
              <a:t>probability.  The students don’t need to know this distribution, it is just if they are curious.</a:t>
            </a:r>
          </a:p>
          <a:p>
            <a:endParaRPr lang="en-US" baseline="0" dirty="0" smtClean="0"/>
          </a:p>
          <a:p>
            <a:r>
              <a:rPr lang="en-US" baseline="0" dirty="0" smtClean="0"/>
              <a:t>We estimate the total population by multiplying the total marked by the number in the sample divided by the number that are marked in the sample.</a:t>
            </a:r>
          </a:p>
          <a:p>
            <a:endParaRPr lang="en-US" baseline="0" dirty="0" smtClean="0"/>
          </a:p>
          <a:p>
            <a:r>
              <a:rPr lang="en-US" baseline="0" dirty="0" smtClean="0"/>
              <a:t>These photos show tagged animals. The tag on the left show a blue crab which is tagged with wire around its carapace (shell) which has a disc on it with reward information.  The photo on the right shows a tagged invasive freshwater gastropod, it has also been tagged with a disc glued onto its shell.  These are both examples of tags that answer population level questions.</a:t>
            </a:r>
            <a:endParaRPr lang="en-US" dirty="0" smtClean="0"/>
          </a:p>
          <a:p>
            <a:endParaRPr lang="en-US" b="1" dirty="0" smtClean="0"/>
          </a:p>
          <a:p>
            <a:endParaRPr lang="en-US" b="1" dirty="0" smtClean="0"/>
          </a:p>
          <a:p>
            <a:r>
              <a:rPr lang="en-US" b="1" dirty="0" smtClean="0"/>
              <a:t>Photo</a:t>
            </a:r>
            <a:r>
              <a:rPr lang="en-US" b="1" baseline="0" dirty="0" smtClean="0"/>
              <a:t> credit:</a:t>
            </a:r>
          </a:p>
          <a:p>
            <a:r>
              <a:rPr lang="en-US" baseline="0" dirty="0" smtClean="0"/>
              <a:t>Tagged blue crab: http://www.serc.si.edu/labs/fish_invert_ecology/bluecrab/Population_Size_Tagging.aspx</a:t>
            </a:r>
          </a:p>
          <a:p>
            <a:r>
              <a:rPr lang="en-US" baseline="0" dirty="0" smtClean="0"/>
              <a:t>Tagged invasive freshwater gastropod: http://mccannecology.wordpress.com/research/</a:t>
            </a:r>
          </a:p>
          <a:p>
            <a:endParaRPr lang="en-US" baseline="0" dirty="0" smtClean="0"/>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12</a:t>
            </a:fld>
            <a:endParaRPr lang="en-US"/>
          </a:p>
        </p:txBody>
      </p:sp>
    </p:spTree>
    <p:extLst>
      <p:ext uri="{BB962C8B-B14F-4D97-AF65-F5344CB8AC3E}">
        <p14:creationId xmlns:p14="http://schemas.microsoft.com/office/powerpoint/2010/main" val="30870603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a:t>
            </a:r>
            <a:r>
              <a:rPr lang="en-US" b="1" baseline="0" dirty="0" smtClean="0"/>
              <a:t> notes:</a:t>
            </a:r>
          </a:p>
          <a:p>
            <a:r>
              <a:rPr lang="en-US" dirty="0" smtClean="0"/>
              <a:t>Knowing that we originally released K=50 tagged ducks,</a:t>
            </a:r>
            <a:r>
              <a:rPr lang="en-US" baseline="0" dirty="0" smtClean="0"/>
              <a:t> we can estimate the total population size (N).</a:t>
            </a:r>
          </a:p>
          <a:p>
            <a:r>
              <a:rPr lang="en-US" baseline="0" dirty="0" smtClean="0"/>
              <a:t>At time 2 we recaptured J=80 ducks and found that M=12 of them were tagged.</a:t>
            </a:r>
          </a:p>
          <a:p>
            <a:endParaRPr lang="en-US" b="1" dirty="0" smtClean="0"/>
          </a:p>
          <a:p>
            <a:r>
              <a:rPr lang="en-US" dirty="0" smtClean="0"/>
              <a:t>Use the data to calculate</a:t>
            </a:r>
            <a:r>
              <a:rPr lang="en-US" baseline="0" dirty="0" smtClean="0"/>
              <a:t> N. The equation is given.   You will need to rearrange the equation to solve for N.</a:t>
            </a:r>
          </a:p>
          <a:p>
            <a:endParaRPr lang="en-US" baseline="0" dirty="0" smtClean="0"/>
          </a:p>
          <a:p>
            <a:r>
              <a:rPr lang="en-US" baseline="0" dirty="0" smtClean="0"/>
              <a:t>Ask students for the answer. The next slide shows the answer.</a:t>
            </a:r>
          </a:p>
          <a:p>
            <a:endParaRPr lang="en-US" dirty="0" smtClean="0"/>
          </a:p>
          <a:p>
            <a:r>
              <a:rPr lang="en-US" b="1" dirty="0" smtClean="0"/>
              <a:t>Photo:</a:t>
            </a:r>
            <a:endParaRPr lang="en-US" b="0" dirty="0" smtClean="0"/>
          </a:p>
          <a:p>
            <a:r>
              <a:rPr lang="en-US" b="0" dirty="0" smtClean="0"/>
              <a:t>Clip</a:t>
            </a:r>
            <a:r>
              <a:rPr lang="en-US" b="0" baseline="0" dirty="0" smtClean="0"/>
              <a:t> art from Microsoft office.</a:t>
            </a:r>
            <a:endParaRPr lang="en-US" b="1" dirty="0" smtClean="0"/>
          </a:p>
          <a:p>
            <a:endParaRPr lang="en-US" b="1" dirty="0" smtClean="0"/>
          </a:p>
          <a:p>
            <a:endParaRPr lang="en-US" baseline="0" dirty="0" smtClean="0"/>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13</a:t>
            </a:fld>
            <a:endParaRPr lang="en-US"/>
          </a:p>
        </p:txBody>
      </p:sp>
    </p:spTree>
    <p:extLst>
      <p:ext uri="{BB962C8B-B14F-4D97-AF65-F5344CB8AC3E}">
        <p14:creationId xmlns:p14="http://schemas.microsoft.com/office/powerpoint/2010/main" val="25867044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Teacher</a:t>
            </a:r>
            <a:r>
              <a:rPr lang="en-US" b="1" baseline="0" dirty="0" smtClean="0"/>
              <a:t> notes:</a:t>
            </a:r>
            <a:endParaRPr lang="en-US" b="1" dirty="0" smtClean="0"/>
          </a:p>
          <a:p>
            <a:r>
              <a:rPr lang="en-US" dirty="0" smtClean="0"/>
              <a:t>Knowing that we originally released K=50 tagged ducks,</a:t>
            </a:r>
            <a:r>
              <a:rPr lang="en-US" baseline="0" dirty="0" smtClean="0"/>
              <a:t> we can estimate the total population size (N).</a:t>
            </a:r>
          </a:p>
          <a:p>
            <a:r>
              <a:rPr lang="en-US" baseline="0" dirty="0" smtClean="0"/>
              <a:t>At time 2 we recaptured J=80 ducks and found that M=12 of them were tagged.</a:t>
            </a:r>
          </a:p>
          <a:p>
            <a:endParaRPr lang="en-US" baseline="0" dirty="0" smtClean="0"/>
          </a:p>
          <a:p>
            <a:r>
              <a:rPr lang="en-US" baseline="0" dirty="0" smtClean="0"/>
              <a:t>In order to solve for the total population size we need to compute:</a:t>
            </a:r>
          </a:p>
          <a:p>
            <a:r>
              <a:rPr lang="en-US" baseline="0" dirty="0" smtClean="0"/>
              <a:t>(# initially tagged) x (# caught at time 2) / (# marked in sample 2)</a:t>
            </a:r>
          </a:p>
          <a:p>
            <a:endParaRPr lang="en-US" dirty="0" smtClean="0"/>
          </a:p>
          <a:p>
            <a:r>
              <a:rPr lang="en-US" dirty="0" smtClean="0"/>
              <a:t>The answer is 333.33.  So we have estimated that there are 333.33</a:t>
            </a:r>
            <a:r>
              <a:rPr lang="en-US" baseline="0" dirty="0" smtClean="0"/>
              <a:t> ducks in the lake.  This is an estimate not an absolute number.  So we have now seen how we can use a mark-recapture study to estimate total population size, rather than having to do a census.</a:t>
            </a:r>
            <a:endParaRPr lang="en-US" dirty="0" smtClean="0"/>
          </a:p>
          <a:p>
            <a:endParaRPr lang="en-US" baseline="0" dirty="0" smtClean="0"/>
          </a:p>
          <a:p>
            <a:r>
              <a:rPr lang="en-US" baseline="0" dirty="0" smtClean="0"/>
              <a:t>Take the time to make sure all students understand how the answer was found. They will use this technique in the bean activities.</a:t>
            </a:r>
          </a:p>
          <a:p>
            <a:endParaRPr lang="en-US" dirty="0" smtClean="0"/>
          </a:p>
          <a:p>
            <a:r>
              <a:rPr lang="en-US" b="1" dirty="0" smtClean="0"/>
              <a:t>Photo:</a:t>
            </a:r>
            <a:endParaRPr lang="en-US" b="0" dirty="0" smtClean="0"/>
          </a:p>
          <a:p>
            <a:r>
              <a:rPr lang="en-US" b="0" dirty="0" smtClean="0"/>
              <a:t>Clip</a:t>
            </a:r>
            <a:r>
              <a:rPr lang="en-US" b="0" baseline="0" dirty="0" smtClean="0"/>
              <a:t> art from Microsoft office.</a:t>
            </a:r>
            <a:endParaRPr lang="en-US" b="1" dirty="0" smtClean="0"/>
          </a:p>
          <a:p>
            <a:endParaRPr lang="en-US" b="1" dirty="0" smtClean="0"/>
          </a:p>
          <a:p>
            <a:endParaRPr lang="en-US" baseline="0" dirty="0" smtClean="0"/>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14</a:t>
            </a:fld>
            <a:endParaRPr lang="en-US"/>
          </a:p>
        </p:txBody>
      </p:sp>
    </p:spTree>
    <p:extLst>
      <p:ext uri="{BB962C8B-B14F-4D97-AF65-F5344CB8AC3E}">
        <p14:creationId xmlns:p14="http://schemas.microsoft.com/office/powerpoint/2010/main" val="6495907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Teaching Notes:</a:t>
            </a:r>
          </a:p>
          <a:p>
            <a:r>
              <a:rPr lang="en-US" sz="1200" kern="1200" dirty="0" smtClean="0">
                <a:solidFill>
                  <a:schemeClr val="tx1"/>
                </a:solidFill>
                <a:effectLst/>
                <a:latin typeface="+mn-lt"/>
                <a:ea typeface="+mn-ea"/>
                <a:cs typeface="+mn-cs"/>
              </a:rPr>
              <a:t>At</a:t>
            </a:r>
            <a:r>
              <a:rPr lang="en-US" sz="1200" kern="1200" baseline="0" dirty="0" smtClean="0">
                <a:solidFill>
                  <a:schemeClr val="tx1"/>
                </a:solidFill>
                <a:effectLst/>
                <a:latin typeface="+mn-lt"/>
                <a:ea typeface="+mn-ea"/>
                <a:cs typeface="+mn-cs"/>
              </a:rPr>
              <a:t> the end of this lesson students have been introduced to tagging studies. The type of tagging study used will be determined by the question of interest.  Questions typically focus on the individual or population level.   </a:t>
            </a:r>
            <a:r>
              <a:rPr lang="en-US" sz="1200" kern="1200" baseline="0" dirty="0" smtClean="0">
                <a:solidFill>
                  <a:schemeClr val="tx1"/>
                </a:solidFill>
                <a:effectLst/>
                <a:latin typeface="+mn-lt"/>
                <a:ea typeface="+mn-ea"/>
                <a:cs typeface="+mn-cs"/>
              </a:rPr>
              <a:t>PIT tags are helping scientists determine how many salmon return to various parts of rivers throughout the northwest to spawn, this helps government agencies make decisions about the status of the species (is it endangered) as well if they can allow fishing to occur.  External streamer tags are used on striped </a:t>
            </a:r>
            <a:r>
              <a:rPr lang="en-US" sz="1200" kern="1200" baseline="0" dirty="0" err="1" smtClean="0">
                <a:solidFill>
                  <a:schemeClr val="tx1"/>
                </a:solidFill>
                <a:effectLst/>
                <a:latin typeface="+mn-lt"/>
                <a:ea typeface="+mn-ea"/>
                <a:cs typeface="+mn-cs"/>
              </a:rPr>
              <a:t>seabass</a:t>
            </a:r>
            <a:r>
              <a:rPr lang="en-US" sz="1200" kern="1200" baseline="0" dirty="0" smtClean="0">
                <a:solidFill>
                  <a:schemeClr val="tx1"/>
                </a:solidFill>
                <a:effectLst/>
                <a:latin typeface="+mn-lt"/>
                <a:ea typeface="+mn-ea"/>
                <a:cs typeface="+mn-cs"/>
              </a:rPr>
              <a:t> in the Chesapeake bay to help scientists determine estimates of mortality, both natural mortality and harvest (or fishing mortality).  Estimating mortality is important because it helps management determine the status of the stock, and set the levels of fishing.  Satellite tags are used on wolves in some north west states to see where the wolves roam, they can tag just one or two individuals per pack, since wolves are highly social beings.  This helps scientists and conservationists study the recovery of the wolves, as well as alerting local law enforcement agencies when any wolves may wander too close to populated areas.  These are just a few examples of tagging studies and the questions they answer.  We </a:t>
            </a:r>
            <a:r>
              <a:rPr lang="en-US" sz="1200" kern="1200" baseline="0" dirty="0" smtClean="0">
                <a:solidFill>
                  <a:schemeClr val="tx1"/>
                </a:solidFill>
                <a:effectLst/>
                <a:latin typeface="+mn-lt"/>
                <a:ea typeface="+mn-ea"/>
                <a:cs typeface="+mn-cs"/>
              </a:rPr>
              <a:t>can use mark-recapture studies to estimate total population size (total abundance). </a:t>
            </a:r>
            <a:r>
              <a:rPr lang="en-US" sz="1200" kern="1200" baseline="0" dirty="0" smtClean="0">
                <a:solidFill>
                  <a:schemeClr val="tx1"/>
                </a:solidFill>
                <a:effectLst/>
                <a:latin typeface="+mn-lt"/>
                <a:ea typeface="+mn-ea"/>
                <a:cs typeface="+mn-cs"/>
              </a:rPr>
              <a:t> Mark recapture studies are used on Nassau grouper in the Cayman Islands to estimate the total abundance at a spawning aggregation site.  Historically, that population was overfished, so monitoring the species recovery is extremely valuable to lawmakers, conservationists, and </a:t>
            </a:r>
            <a:r>
              <a:rPr lang="en-US" sz="1200" kern="1200" baseline="0" smtClean="0">
                <a:solidFill>
                  <a:schemeClr val="tx1"/>
                </a:solidFill>
                <a:effectLst/>
                <a:latin typeface="+mn-lt"/>
                <a:ea typeface="+mn-ea"/>
                <a:cs typeface="+mn-cs"/>
              </a:rPr>
              <a:t>fishermen alike.  Students </a:t>
            </a:r>
            <a:r>
              <a:rPr lang="en-US" sz="1200" kern="1200" baseline="0" dirty="0" smtClean="0">
                <a:solidFill>
                  <a:schemeClr val="tx1"/>
                </a:solidFill>
                <a:effectLst/>
                <a:latin typeface="+mn-lt"/>
                <a:ea typeface="+mn-ea"/>
                <a:cs typeface="+mn-cs"/>
              </a:rPr>
              <a:t>should be able to use the mark-recapture equation and come up with it on their own if necessary.</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Photo:</a:t>
            </a:r>
          </a:p>
          <a:p>
            <a:r>
              <a:rPr lang="en-US" sz="1200" kern="1200" dirty="0" smtClean="0">
                <a:solidFill>
                  <a:schemeClr val="tx1"/>
                </a:solidFill>
                <a:effectLst/>
                <a:latin typeface="+mn-lt"/>
                <a:ea typeface="+mn-ea"/>
                <a:cs typeface="+mn-cs"/>
              </a:rPr>
              <a:t>Lynn Waterhouse 2013.  Tagged bass</a:t>
            </a:r>
            <a:r>
              <a:rPr lang="en-US" sz="1200" kern="1200" baseline="0" dirty="0" smtClean="0">
                <a:solidFill>
                  <a:schemeClr val="tx1"/>
                </a:solidFill>
                <a:effectLst/>
                <a:latin typeface="+mn-lt"/>
                <a:ea typeface="+mn-ea"/>
                <a:cs typeface="+mn-cs"/>
              </a:rPr>
              <a:t> in a tank.  The fish are tagged with external streamer tags.</a:t>
            </a:r>
          </a:p>
          <a:p>
            <a:endParaRPr lang="en-US" sz="1200" kern="1200" baseline="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15</a:t>
            </a:fld>
            <a:endParaRPr lang="en-US"/>
          </a:p>
        </p:txBody>
      </p:sp>
    </p:spTree>
    <p:extLst>
      <p:ext uri="{BB962C8B-B14F-4D97-AF65-F5344CB8AC3E}">
        <p14:creationId xmlns:p14="http://schemas.microsoft.com/office/powerpoint/2010/main"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5.WMF"/><Relationship Id="rId4" Type="http://schemas.openxmlformats.org/officeDocument/2006/relationships/image" Target="../media/image14.WMF"/></Relationships>
</file>

<file path=ppt/slides/_rels/slide11.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5.WMF"/><Relationship Id="rId4" Type="http://schemas.openxmlformats.org/officeDocument/2006/relationships/image" Target="../media/image14.WMF"/></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5.WMF"/><Relationship Id="rId4" Type="http://schemas.openxmlformats.org/officeDocument/2006/relationships/image" Target="../media/image14.WMF"/></Relationships>
</file>

<file path=ppt/slides/_rels/slide14.xml.rels><?xml version="1.0" encoding="UTF-8" standalone="yes"?>
<Relationships xmlns="http://schemas.openxmlformats.org/package/2006/relationships"><Relationship Id="rId3" Type="http://schemas.openxmlformats.org/officeDocument/2006/relationships/image" Target="../media/image13.WMF"/><Relationship Id="rId7"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5.WMF"/><Relationship Id="rId4" Type="http://schemas.openxmlformats.org/officeDocument/2006/relationships/image" Target="../media/image14.WMF"/></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003258"/>
            <a:ext cx="7772400" cy="3212983"/>
          </a:xfrm>
        </p:spPr>
        <p:txBody>
          <a:bodyPr>
            <a:noAutofit/>
          </a:bodyPr>
          <a:lstStyle/>
          <a:p>
            <a:pPr>
              <a:buNone/>
              <a:defRPr/>
            </a:pPr>
            <a:r>
              <a:rPr lang="en-US" b="1" dirty="0" smtClean="0">
                <a:solidFill>
                  <a:schemeClr val="accent2">
                    <a:lumMod val="20000"/>
                    <a:lumOff val="80000"/>
                  </a:schemeClr>
                </a:solidFill>
              </a:rPr>
              <a:t>Created 2013-2014 School Year</a:t>
            </a:r>
          </a:p>
          <a:p>
            <a:pPr>
              <a:buNone/>
              <a:defRPr/>
            </a:pPr>
            <a:r>
              <a:rPr lang="en-US" b="1" dirty="0" smtClean="0">
                <a:solidFill>
                  <a:schemeClr val="accent2">
                    <a:lumMod val="20000"/>
                    <a:lumOff val="80000"/>
                  </a:schemeClr>
                </a:solidFill>
              </a:rPr>
              <a:t>Lynn Waterhouse, Scripps Institution of Oceanography</a:t>
            </a:r>
          </a:p>
          <a:p>
            <a:pPr>
              <a:buNone/>
              <a:defRPr/>
            </a:pPr>
            <a:r>
              <a:rPr lang="en-US" b="1" dirty="0" smtClean="0">
                <a:solidFill>
                  <a:schemeClr val="accent2">
                    <a:lumMod val="20000"/>
                    <a:lumOff val="80000"/>
                  </a:schemeClr>
                </a:solidFill>
              </a:rPr>
              <a:t>Jennifer </a:t>
            </a:r>
            <a:r>
              <a:rPr lang="en-US" b="1" dirty="0" err="1" smtClean="0">
                <a:solidFill>
                  <a:schemeClr val="accent2">
                    <a:lumMod val="20000"/>
                    <a:lumOff val="80000"/>
                  </a:schemeClr>
                </a:solidFill>
              </a:rPr>
              <a:t>Ogo</a:t>
            </a:r>
            <a:r>
              <a:rPr lang="en-US" b="1" dirty="0" smtClean="0">
                <a:solidFill>
                  <a:schemeClr val="accent2">
                    <a:lumMod val="20000"/>
                    <a:lumOff val="80000"/>
                  </a:schemeClr>
                </a:solidFill>
              </a:rPr>
              <a:t>, Kearny SCT, San Diego Unified School District</a:t>
            </a:r>
          </a:p>
          <a:p>
            <a:pPr>
              <a:buNone/>
              <a:defRPr/>
            </a:pPr>
            <a:r>
              <a:rPr lang="en-US" b="1" dirty="0" smtClean="0">
                <a:solidFill>
                  <a:schemeClr val="accent2">
                    <a:lumMod val="20000"/>
                    <a:lumOff val="80000"/>
                  </a:schemeClr>
                </a:solidFill>
              </a:rPr>
              <a:t>Joanne “JJ” Johnson, </a:t>
            </a:r>
            <a:r>
              <a:rPr lang="en-US" b="1" dirty="0">
                <a:solidFill>
                  <a:schemeClr val="accent2">
                    <a:lumMod val="20000"/>
                    <a:lumOff val="80000"/>
                  </a:schemeClr>
                </a:solidFill>
              </a:rPr>
              <a:t>Kearny SCT, San Diego Unified School District</a:t>
            </a:r>
          </a:p>
          <a:p>
            <a:pPr>
              <a:buNone/>
              <a:defRPr/>
            </a:pPr>
            <a:endParaRPr lang="en-US" b="1" dirty="0">
              <a:solidFill>
                <a:schemeClr val="accent2">
                  <a:lumMod val="20000"/>
                  <a:lumOff val="80000"/>
                </a:schemeClr>
              </a:solidFill>
            </a:endParaRPr>
          </a:p>
          <a:p>
            <a:pPr>
              <a:buNone/>
              <a:defRPr/>
            </a:pPr>
            <a:endParaRPr lang="en-US" dirty="0"/>
          </a:p>
          <a:p>
            <a:pPr marL="0" indent="0">
              <a:buNone/>
            </a:pPr>
            <a:endParaRPr lang="en-US" dirty="0"/>
          </a:p>
        </p:txBody>
      </p:sp>
      <p:sp>
        <p:nvSpPr>
          <p:cNvPr id="2" name="Title 1"/>
          <p:cNvSpPr>
            <a:spLocks noGrp="1"/>
          </p:cNvSpPr>
          <p:nvPr>
            <p:ph type="ctrTitle"/>
          </p:nvPr>
        </p:nvSpPr>
        <p:spPr/>
        <p:txBody>
          <a:bodyPr>
            <a:normAutofit/>
          </a:bodyPr>
          <a:lstStyle/>
          <a:p>
            <a:r>
              <a:rPr lang="en-US" dirty="0" smtClean="0"/>
              <a:t>Taking a Closer Look at Tagging Studies</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Tree>
    <p:extLst>
      <p:ext uri="{BB962C8B-B14F-4D97-AF65-F5344CB8AC3E}">
        <p14:creationId xmlns:p14="http://schemas.microsoft.com/office/powerpoint/2010/main" val="36991922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1"/>
          </p:nvPr>
        </p:nvSpPr>
        <p:spPr>
          <a:xfrm>
            <a:off x="301752" y="1968877"/>
            <a:ext cx="8503920" cy="4572000"/>
          </a:xfrm>
        </p:spPr>
        <p:txBody>
          <a:bodyPr>
            <a:normAutofit/>
          </a:bodyPr>
          <a:lstStyle/>
          <a:p>
            <a:r>
              <a:rPr lang="en-US" dirty="0" smtClean="0"/>
              <a:t>Census</a:t>
            </a:r>
          </a:p>
          <a:p>
            <a:endParaRPr lang="en-US" dirty="0" smtClean="0"/>
          </a:p>
          <a:p>
            <a:r>
              <a:rPr lang="en-US" dirty="0" smtClean="0"/>
              <a:t>Sampling</a:t>
            </a:r>
          </a:p>
          <a:p>
            <a:pPr lvl="1"/>
            <a:r>
              <a:rPr lang="en-US" dirty="0" smtClean="0"/>
              <a:t>Random sampling</a:t>
            </a:r>
          </a:p>
          <a:p>
            <a:pPr lvl="1"/>
            <a:r>
              <a:rPr lang="en-US" dirty="0" smtClean="0"/>
              <a:t>Quadrat sampling</a:t>
            </a:r>
          </a:p>
          <a:p>
            <a:pPr marL="274320" lvl="1" indent="0">
              <a:buNone/>
            </a:pPr>
            <a:endParaRPr lang="en-US" dirty="0" smtClean="0"/>
          </a:p>
          <a:p>
            <a:r>
              <a:rPr lang="en-US" dirty="0" smtClean="0"/>
              <a:t>Tagging</a:t>
            </a:r>
          </a:p>
          <a:p>
            <a:pPr lvl="1"/>
            <a:r>
              <a:rPr lang="en-US" dirty="0" smtClean="0"/>
              <a:t>Mark-recapture </a:t>
            </a:r>
            <a:r>
              <a:rPr lang="en-US" dirty="0"/>
              <a:t>s</a:t>
            </a:r>
            <a:r>
              <a:rPr lang="en-US" dirty="0" smtClean="0"/>
              <a:t>tudies</a:t>
            </a:r>
          </a:p>
          <a:p>
            <a:endParaRPr lang="en-US" dirty="0"/>
          </a:p>
        </p:txBody>
      </p:sp>
      <p:sp>
        <p:nvSpPr>
          <p:cNvPr id="3" name="Title 2"/>
          <p:cNvSpPr>
            <a:spLocks noGrp="1"/>
          </p:cNvSpPr>
          <p:nvPr>
            <p:ph type="title"/>
          </p:nvPr>
        </p:nvSpPr>
        <p:spPr/>
        <p:txBody>
          <a:bodyPr>
            <a:normAutofit/>
          </a:bodyPr>
          <a:lstStyle/>
          <a:p>
            <a:r>
              <a:rPr lang="en-US" dirty="0" smtClean="0"/>
              <a:t>Methods for Studying Populations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10" name="Content Placeholder 9"/>
          <p:cNvPicPr>
            <a:picLocks noGrp="1" noChangeAspect="1"/>
          </p:cNvPicPr>
          <p:nvPr>
            <p:ph sz="quarter" idx="4294967295"/>
          </p:nvPr>
        </p:nvPicPr>
        <p:blipFill>
          <a:blip r:embed="rId3">
            <a:extLst>
              <a:ext uri="{28A0092B-C50C-407E-A947-70E740481C1C}">
                <a14:useLocalDpi xmlns:a14="http://schemas.microsoft.com/office/drawing/2010/main" val="0"/>
              </a:ext>
            </a:extLst>
          </a:blip>
          <a:stretch>
            <a:fillRect/>
          </a:stretch>
        </p:blipFill>
        <p:spPr>
          <a:xfrm>
            <a:off x="4003115" y="1799385"/>
            <a:ext cx="4387850" cy="3270250"/>
          </a:xfrm>
        </p:spPr>
      </p:pic>
    </p:spTree>
    <p:extLst>
      <p:ext uri="{BB962C8B-B14F-4D97-AF65-F5344CB8AC3E}">
        <p14:creationId xmlns:p14="http://schemas.microsoft.com/office/powerpoint/2010/main" val="18452229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163040" y="1527048"/>
            <a:ext cx="8814872" cy="4572000"/>
          </a:xfrm>
        </p:spPr>
        <p:txBody>
          <a:bodyPr>
            <a:normAutofit lnSpcReduction="10000"/>
          </a:bodyPr>
          <a:lstStyle/>
          <a:p>
            <a:pPr marL="0" indent="0">
              <a:buNone/>
            </a:pPr>
            <a:r>
              <a:rPr lang="en-US" dirty="0" smtClean="0"/>
              <a:t>Type of tagging study will depend on question being asked</a:t>
            </a:r>
          </a:p>
          <a:p>
            <a:endParaRPr lang="en-US" dirty="0" smtClean="0"/>
          </a:p>
          <a:p>
            <a:r>
              <a:rPr lang="en-US" dirty="0" smtClean="0"/>
              <a:t>How many individuals are in the population?</a:t>
            </a:r>
          </a:p>
          <a:p>
            <a:r>
              <a:rPr lang="en-US" dirty="0" smtClean="0"/>
              <a:t>How large of an area does an animal occupy</a:t>
            </a:r>
            <a:r>
              <a:rPr lang="en-US" dirty="0" smtClean="0"/>
              <a:t>? Home range?</a:t>
            </a:r>
            <a:endParaRPr lang="en-US" dirty="0" smtClean="0"/>
          </a:p>
          <a:p>
            <a:r>
              <a:rPr lang="en-US" dirty="0" smtClean="0"/>
              <a:t>How does animal behavior change with the seasons?</a:t>
            </a:r>
          </a:p>
          <a:p>
            <a:r>
              <a:rPr lang="en-US" dirty="0" smtClean="0"/>
              <a:t>How does animal behavior change after a disturbance?</a:t>
            </a:r>
          </a:p>
          <a:p>
            <a:endParaRPr lang="en-US" dirty="0"/>
          </a:p>
          <a:p>
            <a:pPr marL="0" indent="0">
              <a:buNone/>
            </a:pPr>
            <a:r>
              <a:rPr lang="en-US" dirty="0" smtClean="0"/>
              <a:t>What are some other questions you might want to ask???</a:t>
            </a:r>
            <a:endParaRPr lang="en-US" dirty="0"/>
          </a:p>
        </p:txBody>
      </p:sp>
      <p:sp>
        <p:nvSpPr>
          <p:cNvPr id="3" name="Title 2"/>
          <p:cNvSpPr>
            <a:spLocks noGrp="1"/>
          </p:cNvSpPr>
          <p:nvPr>
            <p:ph type="title"/>
          </p:nvPr>
        </p:nvSpPr>
        <p:spPr/>
        <p:txBody>
          <a:bodyPr/>
          <a:lstStyle/>
          <a:p>
            <a:r>
              <a:rPr lang="en-US" dirty="0" smtClean="0"/>
              <a:t>Tags for Studying Populations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6696004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301752" y="1473260"/>
            <a:ext cx="8534400" cy="4863760"/>
          </a:xfrm>
          <a:solidFill>
            <a:srgbClr val="FFFFFF">
              <a:alpha val="41176"/>
            </a:srgbClr>
          </a:solidFill>
        </p:spPr>
        <p:txBody>
          <a:bodyPr>
            <a:normAutofit/>
          </a:bodyPr>
          <a:lstStyle/>
          <a:p>
            <a:pPr marL="0" indent="0">
              <a:buNone/>
            </a:pPr>
            <a:r>
              <a:rPr lang="en-US" dirty="0" smtClean="0"/>
              <a:t>Individual-based</a:t>
            </a:r>
            <a:endParaRPr lang="en-US" dirty="0"/>
          </a:p>
          <a:p>
            <a:r>
              <a:rPr lang="en-US" dirty="0"/>
              <a:t>home-range, movement, finer-scale</a:t>
            </a:r>
          </a:p>
          <a:p>
            <a:pPr marL="0" indent="0">
              <a:buNone/>
            </a:pPr>
            <a:endParaRPr lang="en-US" dirty="0"/>
          </a:p>
          <a:p>
            <a:pPr marL="0" indent="0">
              <a:buNone/>
            </a:pPr>
            <a:r>
              <a:rPr lang="en-US" dirty="0" smtClean="0"/>
              <a:t>Population-based</a:t>
            </a:r>
            <a:endParaRPr lang="en-US" dirty="0"/>
          </a:p>
          <a:p>
            <a:r>
              <a:rPr lang="en-US" dirty="0"/>
              <a:t>total number, migrations, </a:t>
            </a:r>
            <a:r>
              <a:rPr lang="en-US" dirty="0" smtClean="0"/>
              <a:t>mortality (natural and harvest related), survival, growth</a:t>
            </a:r>
            <a:endParaRPr lang="en-US" dirty="0"/>
          </a:p>
          <a:p>
            <a:endParaRPr lang="en-US" dirty="0"/>
          </a:p>
          <a:p>
            <a:pPr marL="0" indent="0">
              <a:buNone/>
            </a:pPr>
            <a:r>
              <a:rPr lang="en-US" dirty="0"/>
              <a:t>Different tags for short-term or long-term </a:t>
            </a:r>
            <a:r>
              <a:rPr lang="en-US" dirty="0" smtClean="0"/>
              <a:t>studies.  Some types of tags provide information at the individual and population level.</a:t>
            </a:r>
            <a:endParaRPr lang="en-US" dirty="0"/>
          </a:p>
        </p:txBody>
      </p:sp>
      <p:sp>
        <p:nvSpPr>
          <p:cNvPr id="3" name="Title 2"/>
          <p:cNvSpPr>
            <a:spLocks noGrp="1"/>
          </p:cNvSpPr>
          <p:nvPr>
            <p:ph type="title"/>
          </p:nvPr>
        </p:nvSpPr>
        <p:spPr/>
        <p:txBody>
          <a:bodyPr/>
          <a:lstStyle/>
          <a:p>
            <a:r>
              <a:rPr lang="en-US" dirty="0" smtClean="0"/>
              <a:t>Tags for Studying Populations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Tree>
    <p:extLst>
      <p:ext uri="{BB962C8B-B14F-4D97-AF65-F5344CB8AC3E}">
        <p14:creationId xmlns:p14="http://schemas.microsoft.com/office/powerpoint/2010/main" val="14286496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156117" y="1527048"/>
            <a:ext cx="8649555" cy="4572000"/>
          </a:xfrm>
        </p:spPr>
        <p:txBody>
          <a:bodyPr>
            <a:normAutofit lnSpcReduction="10000"/>
          </a:bodyPr>
          <a:lstStyle/>
          <a:p>
            <a:r>
              <a:rPr lang="en-US" dirty="0" smtClean="0"/>
              <a:t>In general: less expensive, long-lasting, coarse data, unique identifiers</a:t>
            </a:r>
          </a:p>
          <a:p>
            <a:endParaRPr lang="en-US" dirty="0"/>
          </a:p>
          <a:p>
            <a:r>
              <a:rPr lang="en-US" dirty="0" smtClean="0"/>
              <a:t>Streamer </a:t>
            </a:r>
            <a:r>
              <a:rPr lang="en-US" dirty="0" smtClean="0"/>
              <a:t>tags</a:t>
            </a:r>
            <a:endParaRPr lang="en-US" dirty="0" smtClean="0"/>
          </a:p>
          <a:p>
            <a:r>
              <a:rPr lang="en-US" dirty="0" smtClean="0"/>
              <a:t>Disc </a:t>
            </a:r>
            <a:r>
              <a:rPr lang="en-US" dirty="0" smtClean="0"/>
              <a:t>tags</a:t>
            </a:r>
          </a:p>
          <a:p>
            <a:r>
              <a:rPr lang="en-US" dirty="0"/>
              <a:t>Colored Elastomer tags</a:t>
            </a:r>
          </a:p>
          <a:p>
            <a:r>
              <a:rPr lang="en-US" dirty="0"/>
              <a:t>Bird bands</a:t>
            </a:r>
          </a:p>
          <a:p>
            <a:endParaRPr lang="en-US" dirty="0" smtClean="0"/>
          </a:p>
          <a:p>
            <a:r>
              <a:rPr lang="en-US" dirty="0" smtClean="0"/>
              <a:t>Passive Integrated </a:t>
            </a:r>
            <a:br>
              <a:rPr lang="en-US" dirty="0" smtClean="0"/>
            </a:br>
            <a:r>
              <a:rPr lang="en-US" dirty="0" smtClean="0"/>
              <a:t>Technology (PIT tags</a:t>
            </a:r>
            <a:r>
              <a:rPr lang="en-US" dirty="0" smtClean="0"/>
              <a:t>)</a:t>
            </a:r>
            <a:endParaRPr lang="en-US" dirty="0" smtClean="0"/>
          </a:p>
        </p:txBody>
      </p:sp>
      <p:sp>
        <p:nvSpPr>
          <p:cNvPr id="3" name="Title 2"/>
          <p:cNvSpPr>
            <a:spLocks noGrp="1"/>
          </p:cNvSpPr>
          <p:nvPr>
            <p:ph type="title"/>
          </p:nvPr>
        </p:nvSpPr>
        <p:spPr/>
        <p:txBody>
          <a:bodyPr/>
          <a:lstStyle/>
          <a:p>
            <a:r>
              <a:rPr lang="en-US" dirty="0" smtClean="0"/>
              <a:t>Types of Questions: Population-based</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3074" name="Picture 2" descr="http://semmenslab.org/sites/default/files/tagging%20a%20barred%20sand%20bas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6172" y="2885803"/>
            <a:ext cx="3619500" cy="24098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74839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
          </p:nvPr>
        </p:nvSpPr>
        <p:spPr>
          <a:xfrm>
            <a:off x="163040" y="1527048"/>
            <a:ext cx="8642632" cy="4863760"/>
          </a:xfrm>
        </p:spPr>
        <p:txBody>
          <a:bodyPr>
            <a:normAutofit/>
          </a:bodyPr>
          <a:lstStyle/>
          <a:p>
            <a:r>
              <a:rPr lang="en-US" dirty="0" smtClean="0"/>
              <a:t>In general: more expensive, shorter duration, finer-scale data, </a:t>
            </a:r>
            <a:r>
              <a:rPr lang="en-US" dirty="0"/>
              <a:t>unique </a:t>
            </a:r>
            <a:r>
              <a:rPr lang="en-US" dirty="0" smtClean="0"/>
              <a:t>identifiers</a:t>
            </a:r>
          </a:p>
          <a:p>
            <a:endParaRPr lang="en-US" dirty="0"/>
          </a:p>
          <a:p>
            <a:r>
              <a:rPr lang="en-US" dirty="0"/>
              <a:t>SPOT – Smart Position or Temperature Transmitting </a:t>
            </a:r>
            <a:r>
              <a:rPr lang="en-US" dirty="0" smtClean="0"/>
              <a:t>Tag</a:t>
            </a:r>
          </a:p>
          <a:p>
            <a:r>
              <a:rPr lang="it-IT" dirty="0"/>
              <a:t>SRDL – Satellite Relay Data </a:t>
            </a:r>
            <a:r>
              <a:rPr lang="it-IT" dirty="0" smtClean="0"/>
              <a:t>Logger</a:t>
            </a:r>
          </a:p>
          <a:p>
            <a:r>
              <a:rPr lang="en-US" dirty="0"/>
              <a:t>Pop-up archival tags (PAT</a:t>
            </a:r>
            <a:r>
              <a:rPr lang="en-US" dirty="0" smtClean="0"/>
              <a:t>)</a:t>
            </a:r>
          </a:p>
          <a:p>
            <a:r>
              <a:rPr lang="en-US" dirty="0" smtClean="0"/>
              <a:t>Critter Camera</a:t>
            </a:r>
          </a:p>
          <a:p>
            <a:r>
              <a:rPr lang="en-US" dirty="0" smtClean="0"/>
              <a:t>Radio tags</a:t>
            </a:r>
            <a:endParaRPr lang="en-US" dirty="0"/>
          </a:p>
          <a:p>
            <a:r>
              <a:rPr lang="en-US" dirty="0"/>
              <a:t>Archival </a:t>
            </a:r>
            <a:r>
              <a:rPr lang="en-US" dirty="0" smtClean="0"/>
              <a:t>tags (long duration, but must be retrieved</a:t>
            </a:r>
            <a:endParaRPr lang="en-US" dirty="0"/>
          </a:p>
          <a:p>
            <a:endParaRPr lang="en-US" dirty="0"/>
          </a:p>
        </p:txBody>
      </p:sp>
      <p:sp>
        <p:nvSpPr>
          <p:cNvPr id="3" name="Title 2"/>
          <p:cNvSpPr>
            <a:spLocks noGrp="1"/>
          </p:cNvSpPr>
          <p:nvPr>
            <p:ph type="title"/>
          </p:nvPr>
        </p:nvSpPr>
        <p:spPr/>
        <p:txBody>
          <a:bodyPr/>
          <a:lstStyle/>
          <a:p>
            <a:r>
              <a:rPr lang="en-US" dirty="0" smtClean="0"/>
              <a:t>Types of Questions: Individual-based</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146" name="Picture 2" descr="http://topp.org/sites/topp-qa.civicactions.net/files/topp/white_shark_with_PA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8012" y="3407423"/>
            <a:ext cx="3009900" cy="2228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17976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000375" y="4930588"/>
            <a:ext cx="5867400" cy="1480260"/>
          </a:xfrm>
        </p:spPr>
        <p:txBody>
          <a:bodyPr/>
          <a:lstStyle/>
          <a:p>
            <a:r>
              <a:rPr lang="en-US" sz="4400" dirty="0" smtClean="0"/>
              <a:t>Mark-Recapture Studies</a:t>
            </a:r>
            <a:endParaRPr lang="en-US" sz="4400" dirty="0"/>
          </a:p>
        </p:txBody>
      </p:sp>
      <p:pic>
        <p:nvPicPr>
          <p:cNvPr id="12" name="Picture Placeholder 11"/>
          <p:cNvPicPr>
            <a:picLocks noGrp="1" noChangeAspect="1"/>
          </p:cNvPicPr>
          <p:nvPr>
            <p:ph type="pic" idx="1"/>
          </p:nvPr>
        </p:nvPicPr>
        <p:blipFill>
          <a:blip r:embed="rId3">
            <a:extLst>
              <a:ext uri="{28A0092B-C50C-407E-A947-70E740481C1C}">
                <a14:useLocalDpi xmlns:a14="http://schemas.microsoft.com/office/drawing/2010/main" val="0"/>
              </a:ext>
            </a:extLst>
          </a:blip>
          <a:srcRect l="11485" r="11485"/>
          <a:stretch>
            <a:fillRect/>
          </a:stretch>
        </p:blipFill>
        <p:spPr/>
      </p:pic>
      <p:sp>
        <p:nvSpPr>
          <p:cNvPr id="11" name="Text Placeholder 10"/>
          <p:cNvSpPr>
            <a:spLocks noGrp="1"/>
          </p:cNvSpPr>
          <p:nvPr>
            <p:ph type="body" sz="half" idx="2"/>
          </p:nvPr>
        </p:nvSpPr>
        <p:spPr/>
        <p:txBody>
          <a:bodyPr>
            <a:normAutofit/>
          </a:bodyPr>
          <a:lstStyle/>
          <a:p>
            <a:r>
              <a:rPr lang="en-US" sz="2800" dirty="0"/>
              <a:t>Diver </a:t>
            </a:r>
            <a:r>
              <a:rPr lang="en-US" sz="2800" dirty="0" smtClean="0"/>
              <a:t>holding a pole which is used for tagging Nassau grouper.</a:t>
            </a:r>
            <a:endParaRPr lang="en-US" sz="2800"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1"/>
          </p:nvPr>
        </p:nvSpPr>
        <p:spPr/>
        <p:txBody>
          <a:bodyPr/>
          <a:lstStyle/>
          <a:p>
            <a:r>
              <a:rPr lang="en-US" smtClean="0"/>
              <a:t>http://earthref.org/SCC</a:t>
            </a:r>
            <a:endParaRPr lang="en-US" dirty="0"/>
          </a:p>
        </p:txBody>
      </p:sp>
    </p:spTree>
    <p:extLst>
      <p:ext uri="{BB962C8B-B14F-4D97-AF65-F5344CB8AC3E}">
        <p14:creationId xmlns:p14="http://schemas.microsoft.com/office/powerpoint/2010/main" val="22658845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quarter" idx="1"/>
          </p:nvPr>
        </p:nvSpPr>
        <p:spPr>
          <a:xfrm>
            <a:off x="163041" y="1380225"/>
            <a:ext cx="5769920" cy="4572000"/>
          </a:xfrm>
        </p:spPr>
        <p:txBody>
          <a:bodyPr/>
          <a:lstStyle/>
          <a:p>
            <a:pPr marL="0" indent="0">
              <a:buNone/>
            </a:pPr>
            <a:r>
              <a:rPr lang="en-US" b="1" dirty="0" smtClean="0"/>
              <a:t>Goal: </a:t>
            </a:r>
          </a:p>
          <a:p>
            <a:pPr marL="0" indent="0">
              <a:buNone/>
            </a:pPr>
            <a:r>
              <a:rPr lang="en-US" b="1" dirty="0"/>
              <a:t>E</a:t>
            </a:r>
            <a:r>
              <a:rPr lang="en-US" b="1" dirty="0" smtClean="0"/>
              <a:t>stimate total population size (N) </a:t>
            </a:r>
            <a:endParaRPr lang="en-US" dirty="0"/>
          </a:p>
          <a:p>
            <a:pPr marL="0" indent="0">
              <a:buNone/>
            </a:pPr>
            <a:r>
              <a:rPr lang="en-US" dirty="0" smtClean="0"/>
              <a:t>Time 1: capture K individuals &amp; mark them</a:t>
            </a:r>
          </a:p>
          <a:p>
            <a:pPr marL="0" indent="0">
              <a:buNone/>
            </a:pPr>
            <a:r>
              <a:rPr lang="en-US" dirty="0" smtClean="0"/>
              <a:t>Time 2: capture J individuals and see how many of them are marked (M)</a:t>
            </a:r>
          </a:p>
        </p:txBody>
      </p:sp>
      <p:sp>
        <p:nvSpPr>
          <p:cNvPr id="9" name="Title 8"/>
          <p:cNvSpPr>
            <a:spLocks noGrp="1"/>
          </p:cNvSpPr>
          <p:nvPr>
            <p:ph type="title"/>
          </p:nvPr>
        </p:nvSpPr>
        <p:spPr/>
        <p:txBody>
          <a:bodyPr/>
          <a:lstStyle/>
          <a:p>
            <a:r>
              <a:rPr lang="en-US" dirty="0" smtClean="0"/>
              <a:t>Mark Recapture Studies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smtClean="0"/>
          </a:p>
        </p:txBody>
      </p:sp>
      <p:pic>
        <p:nvPicPr>
          <p:cNvPr id="2050" name="Picture 2" descr="http://www.critfc.org/wp-content/uploads/2012/12/tag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9887" y="1532624"/>
            <a:ext cx="3248025" cy="21336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stretch>
            <a:fillRect/>
          </a:stretch>
        </p:blipFill>
        <p:spPr>
          <a:xfrm>
            <a:off x="792152" y="5261348"/>
            <a:ext cx="7559695" cy="853514"/>
          </a:xfrm>
          <a:prstGeom prst="rect">
            <a:avLst/>
          </a:prstGeom>
        </p:spPr>
      </p:pic>
      <p:pic>
        <p:nvPicPr>
          <p:cNvPr id="7" name="Picture 6"/>
          <p:cNvPicPr>
            <a:picLocks noChangeAspect="1"/>
          </p:cNvPicPr>
          <p:nvPr/>
        </p:nvPicPr>
        <p:blipFill>
          <a:blip r:embed="rId5"/>
          <a:stretch>
            <a:fillRect/>
          </a:stretch>
        </p:blipFill>
        <p:spPr>
          <a:xfrm>
            <a:off x="6453080" y="3709897"/>
            <a:ext cx="1670449" cy="1213209"/>
          </a:xfrm>
          <a:prstGeom prst="rect">
            <a:avLst/>
          </a:prstGeom>
        </p:spPr>
      </p:pic>
    </p:spTree>
    <p:extLst>
      <p:ext uri="{BB962C8B-B14F-4D97-AF65-F5344CB8AC3E}">
        <p14:creationId xmlns:p14="http://schemas.microsoft.com/office/powerpoint/2010/main" val="11560202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quarter" idx="1"/>
          </p:nvPr>
        </p:nvSpPr>
        <p:spPr/>
        <p:txBody>
          <a:bodyPr>
            <a:normAutofit/>
          </a:bodyPr>
          <a:lstStyle/>
          <a:p>
            <a:pPr marL="0" indent="0">
              <a:buNone/>
            </a:pPr>
            <a:endParaRPr lang="en-US" b="0" i="1" dirty="0" smtClean="0">
              <a:latin typeface="Cambria Math"/>
            </a:endParaRPr>
          </a:p>
          <a:p>
            <a:pPr marL="0" indent="0">
              <a:buNone/>
            </a:pPr>
            <a:endParaRPr lang="en-US" dirty="0"/>
          </a:p>
        </p:txBody>
      </p:sp>
      <p:sp>
        <p:nvSpPr>
          <p:cNvPr id="9" name="Title 8"/>
          <p:cNvSpPr>
            <a:spLocks noGrp="1"/>
          </p:cNvSpPr>
          <p:nvPr>
            <p:ph type="title"/>
          </p:nvPr>
        </p:nvSpPr>
        <p:spPr/>
        <p:txBody>
          <a:bodyPr/>
          <a:lstStyle/>
          <a:p>
            <a:r>
              <a:rPr lang="en-US" dirty="0" smtClean="0"/>
              <a:t>Mark Recapture Example</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smtClean="0"/>
          </a:p>
        </p:txBody>
      </p:sp>
      <p:sp>
        <p:nvSpPr>
          <p:cNvPr id="2" name="AutoShape 2" descr="http://www.serc.si.edu/labs/fish_invert_ecology/images/taggedcrab2.jpg"/>
          <p:cNvSpPr>
            <a:spLocks noChangeAspect="1" noChangeArrowheads="1"/>
          </p:cNvSpPr>
          <p:nvPr/>
        </p:nvSpPr>
        <p:spPr bwMode="auto">
          <a:xfrm>
            <a:off x="155575" y="-914400"/>
            <a:ext cx="2857500"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TextBox 5"/>
          <p:cNvSpPr txBox="1"/>
          <p:nvPr/>
        </p:nvSpPr>
        <p:spPr>
          <a:xfrm>
            <a:off x="631236" y="4753682"/>
            <a:ext cx="7875431" cy="707886"/>
          </a:xfrm>
          <a:prstGeom prst="rect">
            <a:avLst/>
          </a:prstGeom>
          <a:noFill/>
        </p:spPr>
        <p:txBody>
          <a:bodyPr wrap="square" rtlCol="0">
            <a:spAutoFit/>
          </a:bodyPr>
          <a:lstStyle/>
          <a:p>
            <a:r>
              <a:rPr lang="en-US" sz="4000" dirty="0" smtClean="0"/>
              <a:t>How many ducks are in the lake??</a:t>
            </a:r>
            <a:endParaRPr lang="en-US" sz="40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9339" y="2033578"/>
            <a:ext cx="6491013" cy="2571292"/>
          </a:xfrm>
          <a:prstGeom prst="rect">
            <a:avLst/>
          </a:prstGeom>
        </p:spPr>
      </p:pic>
    </p:spTree>
    <p:extLst>
      <p:ext uri="{BB962C8B-B14F-4D97-AF65-F5344CB8AC3E}">
        <p14:creationId xmlns:p14="http://schemas.microsoft.com/office/powerpoint/2010/main" val="95142022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quarter" idx="1"/>
          </p:nvPr>
        </p:nvSpPr>
        <p:spPr/>
        <p:txBody>
          <a:bodyPr>
            <a:normAutofit/>
          </a:bodyPr>
          <a:lstStyle/>
          <a:p>
            <a:pPr marL="0" indent="0">
              <a:buNone/>
            </a:pPr>
            <a:endParaRPr lang="en-US" b="0" i="1" dirty="0" smtClean="0">
              <a:latin typeface="Cambria Math"/>
            </a:endParaRPr>
          </a:p>
          <a:p>
            <a:pPr marL="0" indent="0">
              <a:buNone/>
            </a:pPr>
            <a:endParaRPr lang="en-US" dirty="0"/>
          </a:p>
        </p:txBody>
      </p:sp>
      <p:sp>
        <p:nvSpPr>
          <p:cNvPr id="9" name="Title 8"/>
          <p:cNvSpPr>
            <a:spLocks noGrp="1"/>
          </p:cNvSpPr>
          <p:nvPr>
            <p:ph type="title"/>
          </p:nvPr>
        </p:nvSpPr>
        <p:spPr/>
        <p:txBody>
          <a:bodyPr/>
          <a:lstStyle/>
          <a:p>
            <a:r>
              <a:rPr lang="en-US" dirty="0" smtClean="0"/>
              <a:t>Mark Recapture Example</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smtClean="0"/>
          </a:p>
        </p:txBody>
      </p:sp>
      <p:sp>
        <p:nvSpPr>
          <p:cNvPr id="2" name="AutoShape 2" descr="http://www.serc.si.edu/labs/fish_invert_ecology/images/taggedcrab2.jpg"/>
          <p:cNvSpPr>
            <a:spLocks noChangeAspect="1" noChangeArrowheads="1"/>
          </p:cNvSpPr>
          <p:nvPr/>
        </p:nvSpPr>
        <p:spPr bwMode="auto">
          <a:xfrm>
            <a:off x="155575" y="-914400"/>
            <a:ext cx="2857500"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040" y="1524000"/>
            <a:ext cx="2595093" cy="2022958"/>
          </a:xfrm>
          <a:prstGeom prst="rect">
            <a:avLst/>
          </a:prstGeom>
        </p:spPr>
      </p:pic>
      <p:sp>
        <p:nvSpPr>
          <p:cNvPr id="6" name="TextBox 5"/>
          <p:cNvSpPr txBox="1"/>
          <p:nvPr/>
        </p:nvSpPr>
        <p:spPr>
          <a:xfrm>
            <a:off x="2896845" y="2057964"/>
            <a:ext cx="5419397" cy="1323439"/>
          </a:xfrm>
          <a:prstGeom prst="rect">
            <a:avLst/>
          </a:prstGeom>
          <a:noFill/>
        </p:spPr>
        <p:txBody>
          <a:bodyPr wrap="square" rtlCol="0">
            <a:spAutoFit/>
          </a:bodyPr>
          <a:lstStyle/>
          <a:p>
            <a:r>
              <a:rPr lang="en-US" sz="4000" dirty="0" smtClean="0"/>
              <a:t>Capture 50 ducks.</a:t>
            </a:r>
          </a:p>
          <a:p>
            <a:r>
              <a:rPr lang="en-US" sz="4000" dirty="0" smtClean="0"/>
              <a:t>Tag them</a:t>
            </a:r>
            <a:endParaRPr lang="en-US" sz="4000"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160" y="3678797"/>
            <a:ext cx="1849663" cy="2749402"/>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0604" y="3495526"/>
            <a:ext cx="1849663" cy="2749402"/>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13075" y="3630864"/>
            <a:ext cx="1849663" cy="2749402"/>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1840" y="3527283"/>
            <a:ext cx="1849663" cy="2749402"/>
          </a:xfrm>
          <a:prstGeom prst="rect">
            <a:avLst/>
          </a:prstGeom>
        </p:spPr>
      </p:pic>
      <p:pic>
        <p:nvPicPr>
          <p:cNvPr id="14" name="Picture 13"/>
          <p:cNvPicPr>
            <a:picLocks noChangeAspect="1"/>
          </p:cNvPicPr>
          <p:nvPr/>
        </p:nvPicPr>
        <p:blipFill>
          <a:blip r:embed="rId5">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rot="15905110" flipH="1">
            <a:off x="1869812" y="5316820"/>
            <a:ext cx="615849" cy="1039454"/>
          </a:xfrm>
          <a:prstGeom prst="rect">
            <a:avLst/>
          </a:prstGeom>
        </p:spPr>
      </p:pic>
      <p:pic>
        <p:nvPicPr>
          <p:cNvPr id="25" name="Picture 24"/>
          <p:cNvPicPr>
            <a:picLocks noChangeAspect="1"/>
          </p:cNvPicPr>
          <p:nvPr/>
        </p:nvPicPr>
        <p:blipFill>
          <a:blip r:embed="rId5">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rot="15905110" flipH="1">
            <a:off x="3919718" y="5316819"/>
            <a:ext cx="615849" cy="1039454"/>
          </a:xfrm>
          <a:prstGeom prst="rect">
            <a:avLst/>
          </a:prstGeom>
        </p:spPr>
      </p:pic>
      <p:pic>
        <p:nvPicPr>
          <p:cNvPr id="26" name="Picture 25"/>
          <p:cNvPicPr>
            <a:picLocks noChangeAspect="1"/>
          </p:cNvPicPr>
          <p:nvPr/>
        </p:nvPicPr>
        <p:blipFill>
          <a:blip r:embed="rId5">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rot="15905110" flipH="1">
            <a:off x="5749209" y="5181473"/>
            <a:ext cx="615849" cy="1039454"/>
          </a:xfrm>
          <a:prstGeom prst="rect">
            <a:avLst/>
          </a:prstGeom>
        </p:spPr>
      </p:pic>
      <p:pic>
        <p:nvPicPr>
          <p:cNvPr id="27" name="Picture 26"/>
          <p:cNvPicPr>
            <a:picLocks noChangeAspect="1"/>
          </p:cNvPicPr>
          <p:nvPr/>
        </p:nvPicPr>
        <p:blipFill>
          <a:blip r:embed="rId5">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rot="15905110" flipH="1">
            <a:off x="7527366" y="5300941"/>
            <a:ext cx="615849" cy="1039454"/>
          </a:xfrm>
          <a:prstGeom prst="rect">
            <a:avLst/>
          </a:prstGeom>
        </p:spPr>
      </p:pic>
    </p:spTree>
    <p:extLst>
      <p:ext uri="{BB962C8B-B14F-4D97-AF65-F5344CB8AC3E}">
        <p14:creationId xmlns:p14="http://schemas.microsoft.com/office/powerpoint/2010/main" val="28787365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quarter" idx="1"/>
          </p:nvPr>
        </p:nvSpPr>
        <p:spPr/>
        <p:txBody>
          <a:bodyPr>
            <a:normAutofit/>
          </a:bodyPr>
          <a:lstStyle/>
          <a:p>
            <a:pPr marL="0" indent="0">
              <a:buNone/>
            </a:pPr>
            <a:endParaRPr lang="en-US" b="0" i="1" dirty="0" smtClean="0">
              <a:latin typeface="Cambria Math"/>
            </a:endParaRPr>
          </a:p>
          <a:p>
            <a:pPr marL="0" indent="0">
              <a:buNone/>
            </a:pPr>
            <a:endParaRPr lang="en-US" dirty="0"/>
          </a:p>
        </p:txBody>
      </p:sp>
      <p:sp>
        <p:nvSpPr>
          <p:cNvPr id="9" name="Title 8"/>
          <p:cNvSpPr>
            <a:spLocks noGrp="1"/>
          </p:cNvSpPr>
          <p:nvPr>
            <p:ph type="title"/>
          </p:nvPr>
        </p:nvSpPr>
        <p:spPr/>
        <p:txBody>
          <a:bodyPr/>
          <a:lstStyle/>
          <a:p>
            <a:r>
              <a:rPr lang="en-US" dirty="0" smtClean="0"/>
              <a:t>Mark Recapture Example</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smtClean="0"/>
          </a:p>
        </p:txBody>
      </p:sp>
      <p:sp>
        <p:nvSpPr>
          <p:cNvPr id="2" name="AutoShape 2" descr="http://www.serc.si.edu/labs/fish_invert_ecology/images/taggedcrab2.jpg"/>
          <p:cNvSpPr>
            <a:spLocks noChangeAspect="1" noChangeArrowheads="1"/>
          </p:cNvSpPr>
          <p:nvPr/>
        </p:nvSpPr>
        <p:spPr bwMode="auto">
          <a:xfrm>
            <a:off x="155575" y="-914400"/>
            <a:ext cx="2857500"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040" y="1524000"/>
            <a:ext cx="2595093" cy="2022958"/>
          </a:xfrm>
          <a:prstGeom prst="rect">
            <a:avLst/>
          </a:prstGeom>
        </p:spPr>
      </p:pic>
      <p:sp>
        <p:nvSpPr>
          <p:cNvPr id="6" name="TextBox 5"/>
          <p:cNvSpPr txBox="1"/>
          <p:nvPr/>
        </p:nvSpPr>
        <p:spPr>
          <a:xfrm>
            <a:off x="2832718" y="1580088"/>
            <a:ext cx="5419397" cy="1938992"/>
          </a:xfrm>
          <a:prstGeom prst="rect">
            <a:avLst/>
          </a:prstGeom>
          <a:noFill/>
        </p:spPr>
        <p:txBody>
          <a:bodyPr wrap="square" rtlCol="0">
            <a:spAutoFit/>
          </a:bodyPr>
          <a:lstStyle/>
          <a:p>
            <a:r>
              <a:rPr lang="en-US" sz="4000" dirty="0" smtClean="0"/>
              <a:t>Time 2. </a:t>
            </a:r>
          </a:p>
          <a:p>
            <a:r>
              <a:rPr lang="en-US" sz="4000" dirty="0" smtClean="0"/>
              <a:t>Capture 80 ducks. 12 are tagged. </a:t>
            </a:r>
            <a:endParaRPr lang="en-US" sz="4000"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8160" y="3678797"/>
            <a:ext cx="1849663" cy="2749402"/>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0604" y="3495526"/>
            <a:ext cx="1849663" cy="2749402"/>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13075" y="3630864"/>
            <a:ext cx="1849663" cy="2749402"/>
          </a:xfrm>
          <a:prstGeom prst="rect">
            <a:avLst/>
          </a:prstGeom>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1840" y="3527283"/>
            <a:ext cx="1849663" cy="2749402"/>
          </a:xfrm>
          <a:prstGeom prst="rect">
            <a:avLst/>
          </a:prstGeom>
        </p:spPr>
      </p:pic>
      <p:pic>
        <p:nvPicPr>
          <p:cNvPr id="14" name="Picture 13"/>
          <p:cNvPicPr>
            <a:picLocks noChangeAspect="1"/>
          </p:cNvPicPr>
          <p:nvPr/>
        </p:nvPicPr>
        <p:blipFill>
          <a:blip r:embed="rId5">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rot="15905110" flipH="1">
            <a:off x="1869812" y="5316820"/>
            <a:ext cx="615849" cy="1039454"/>
          </a:xfrm>
          <a:prstGeom prst="rect">
            <a:avLst/>
          </a:prstGeom>
        </p:spPr>
      </p:pic>
    </p:spTree>
    <p:extLst>
      <p:ext uri="{BB962C8B-B14F-4D97-AF65-F5344CB8AC3E}">
        <p14:creationId xmlns:p14="http://schemas.microsoft.com/office/powerpoint/2010/main" val="39748072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quarter" idx="1"/>
          </p:nvPr>
        </p:nvSpPr>
        <p:spPr/>
        <p:txBody>
          <a:bodyPr>
            <a:normAutofit/>
          </a:bodyPr>
          <a:lstStyle/>
          <a:p>
            <a:pPr marL="0" indent="0">
              <a:buNone/>
            </a:pPr>
            <a:r>
              <a:rPr lang="en-US" dirty="0" smtClean="0"/>
              <a:t>Estimating population numbers</a:t>
            </a:r>
          </a:p>
          <a:p>
            <a:pPr marL="0" indent="0">
              <a:buNone/>
            </a:pPr>
            <a:endParaRPr lang="en-US" b="0" i="1" dirty="0" smtClean="0">
              <a:latin typeface="Cambria Math"/>
            </a:endParaRPr>
          </a:p>
          <a:p>
            <a:pPr marL="0" indent="0">
              <a:buNone/>
            </a:pPr>
            <a:endParaRPr lang="en-US" dirty="0" smtClean="0"/>
          </a:p>
          <a:p>
            <a:pPr marL="0" indent="0">
              <a:buNone/>
            </a:pPr>
            <a:endParaRPr lang="en-US" dirty="0"/>
          </a:p>
          <a:p>
            <a:pPr marL="0" indent="0">
              <a:buNone/>
            </a:pPr>
            <a:endParaRPr lang="en-US" dirty="0"/>
          </a:p>
        </p:txBody>
      </p:sp>
      <p:sp>
        <p:nvSpPr>
          <p:cNvPr id="9" name="Title 8"/>
          <p:cNvSpPr>
            <a:spLocks noGrp="1"/>
          </p:cNvSpPr>
          <p:nvPr>
            <p:ph type="title"/>
          </p:nvPr>
        </p:nvSpPr>
        <p:spPr/>
        <p:txBody>
          <a:bodyPr/>
          <a:lstStyle/>
          <a:p>
            <a:r>
              <a:rPr lang="en-US" dirty="0" smtClean="0"/>
              <a:t>Mark Recapture Studies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smtClean="0"/>
          </a:p>
        </p:txBody>
      </p:sp>
      <p:sp>
        <p:nvSpPr>
          <p:cNvPr id="2" name="AutoShape 2" descr="http://www.serc.si.edu/labs/fish_invert_ecology/images/taggedcrab2.jpg"/>
          <p:cNvSpPr>
            <a:spLocks noChangeAspect="1" noChangeArrowheads="1"/>
          </p:cNvSpPr>
          <p:nvPr/>
        </p:nvSpPr>
        <p:spPr bwMode="auto">
          <a:xfrm>
            <a:off x="155575" y="-914400"/>
            <a:ext cx="2857500"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8" name="Picture 4" descr="http://www.serc.si.edu/labs/fish_invert_ecology/images/taggedcrab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8701" y="4082538"/>
            <a:ext cx="28575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mccannecology.files.wordpress.com/2011/11/bellamya.jpg?w=360&amp;h=480"/>
          <p:cNvPicPr>
            <a:picLocks noChangeAspect="1" noChangeArrowheads="1"/>
          </p:cNvPicPr>
          <p:nvPr/>
        </p:nvPicPr>
        <p:blipFill rotWithShape="1">
          <a:blip r:embed="rId4">
            <a:extLst>
              <a:ext uri="{28A0092B-C50C-407E-A947-70E740481C1C}">
                <a14:useLocalDpi xmlns:a14="http://schemas.microsoft.com/office/drawing/2010/main" val="0"/>
              </a:ext>
            </a:extLst>
          </a:blip>
          <a:srcRect t="23328" b="20833"/>
          <a:stretch/>
        </p:blipFill>
        <p:spPr bwMode="auto">
          <a:xfrm>
            <a:off x="4906523" y="3866014"/>
            <a:ext cx="2935976" cy="218589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rotWithShape="1">
          <a:blip r:embed="rId5"/>
          <a:srcRect l="6388" t="-12778"/>
          <a:stretch/>
        </p:blipFill>
        <p:spPr>
          <a:xfrm>
            <a:off x="301752" y="2630157"/>
            <a:ext cx="8556107" cy="953071"/>
          </a:xfrm>
          <a:prstGeom prst="rect">
            <a:avLst/>
          </a:prstGeom>
        </p:spPr>
      </p:pic>
    </p:spTree>
    <p:extLst>
      <p:ext uri="{BB962C8B-B14F-4D97-AF65-F5344CB8AC3E}">
        <p14:creationId xmlns:p14="http://schemas.microsoft.com/office/powerpoint/2010/main" val="21830539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quarter" idx="1"/>
          </p:nvPr>
        </p:nvSpPr>
        <p:spPr/>
        <p:txBody>
          <a:bodyPr>
            <a:normAutofit/>
          </a:bodyPr>
          <a:lstStyle/>
          <a:p>
            <a:pPr marL="0" indent="0">
              <a:buNone/>
            </a:pPr>
            <a:endParaRPr lang="en-US" b="0" i="1" dirty="0" smtClean="0">
              <a:latin typeface="Cambria Math"/>
            </a:endParaRPr>
          </a:p>
          <a:p>
            <a:pPr marL="0" indent="0">
              <a:buNone/>
            </a:pPr>
            <a:endParaRPr lang="en-US" dirty="0"/>
          </a:p>
        </p:txBody>
      </p:sp>
      <p:sp>
        <p:nvSpPr>
          <p:cNvPr id="9" name="Title 8"/>
          <p:cNvSpPr>
            <a:spLocks noGrp="1"/>
          </p:cNvSpPr>
          <p:nvPr>
            <p:ph type="title"/>
          </p:nvPr>
        </p:nvSpPr>
        <p:spPr/>
        <p:txBody>
          <a:bodyPr/>
          <a:lstStyle/>
          <a:p>
            <a:r>
              <a:rPr lang="en-US" dirty="0" smtClean="0"/>
              <a:t>Mark Recapture Example</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smtClean="0"/>
          </a:p>
        </p:txBody>
      </p:sp>
      <p:sp>
        <p:nvSpPr>
          <p:cNvPr id="2" name="AutoShape 2" descr="http://www.serc.si.edu/labs/fish_invert_ecology/images/taggedcrab2.jpg"/>
          <p:cNvSpPr>
            <a:spLocks noChangeAspect="1" noChangeArrowheads="1"/>
          </p:cNvSpPr>
          <p:nvPr/>
        </p:nvSpPr>
        <p:spPr bwMode="auto">
          <a:xfrm>
            <a:off x="155575" y="-914400"/>
            <a:ext cx="2857500"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040" y="1524000"/>
            <a:ext cx="2595093" cy="2022958"/>
          </a:xfrm>
          <a:prstGeom prst="rect">
            <a:avLst/>
          </a:prstGeom>
        </p:spPr>
      </p:pic>
      <p:sp>
        <p:nvSpPr>
          <p:cNvPr id="6" name="TextBox 5"/>
          <p:cNvSpPr txBox="1"/>
          <p:nvPr/>
        </p:nvSpPr>
        <p:spPr>
          <a:xfrm>
            <a:off x="3558515" y="3045881"/>
            <a:ext cx="5419397" cy="2554545"/>
          </a:xfrm>
          <a:prstGeom prst="rect">
            <a:avLst/>
          </a:prstGeom>
          <a:noFill/>
        </p:spPr>
        <p:txBody>
          <a:bodyPr wrap="square" rtlCol="0">
            <a:spAutoFit/>
          </a:bodyPr>
          <a:lstStyle/>
          <a:p>
            <a:r>
              <a:rPr lang="en-US" sz="4000" dirty="0" smtClean="0"/>
              <a:t>N = ?</a:t>
            </a:r>
          </a:p>
          <a:p>
            <a:r>
              <a:rPr lang="en-US" sz="4000" dirty="0" smtClean="0"/>
              <a:t>K = 50</a:t>
            </a:r>
          </a:p>
          <a:p>
            <a:r>
              <a:rPr lang="en-US" sz="4000" dirty="0" smtClean="0"/>
              <a:t>J = 80</a:t>
            </a:r>
          </a:p>
          <a:p>
            <a:r>
              <a:rPr lang="en-US" sz="4000" dirty="0" smtClean="0"/>
              <a:t>M = 12</a:t>
            </a:r>
            <a:endParaRPr lang="en-US" sz="4000"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575" y="3678797"/>
            <a:ext cx="1849663" cy="2749402"/>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3412" y="3563598"/>
            <a:ext cx="1370278" cy="2036828"/>
          </a:xfrm>
          <a:prstGeom prst="rect">
            <a:avLst/>
          </a:prstGeom>
        </p:spPr>
      </p:pic>
      <p:pic>
        <p:nvPicPr>
          <p:cNvPr id="14" name="Picture 13"/>
          <p:cNvPicPr>
            <a:picLocks noChangeAspect="1"/>
          </p:cNvPicPr>
          <p:nvPr/>
        </p:nvPicPr>
        <p:blipFill>
          <a:blip r:embed="rId5">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rot="15905110" flipH="1">
            <a:off x="1087227" y="5316820"/>
            <a:ext cx="615849" cy="1039454"/>
          </a:xfrm>
          <a:prstGeom prst="rect">
            <a:avLst/>
          </a:prstGeom>
        </p:spPr>
      </p:pic>
      <p:pic>
        <p:nvPicPr>
          <p:cNvPr id="8" name="Picture 7"/>
          <p:cNvPicPr>
            <a:picLocks noChangeAspect="1"/>
          </p:cNvPicPr>
          <p:nvPr/>
        </p:nvPicPr>
        <p:blipFill>
          <a:blip r:embed="rId6"/>
          <a:stretch>
            <a:fillRect/>
          </a:stretch>
        </p:blipFill>
        <p:spPr>
          <a:xfrm>
            <a:off x="5425303" y="2044550"/>
            <a:ext cx="1859441" cy="1463167"/>
          </a:xfrm>
          <a:prstGeom prst="rect">
            <a:avLst/>
          </a:prstGeom>
        </p:spPr>
      </p:pic>
    </p:spTree>
    <p:extLst>
      <p:ext uri="{BB962C8B-B14F-4D97-AF65-F5344CB8AC3E}">
        <p14:creationId xmlns:p14="http://schemas.microsoft.com/office/powerpoint/2010/main" val="22773565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quarter" idx="1"/>
          </p:nvPr>
        </p:nvSpPr>
        <p:spPr/>
        <p:txBody>
          <a:bodyPr>
            <a:normAutofit/>
          </a:bodyPr>
          <a:lstStyle/>
          <a:p>
            <a:pPr marL="0" indent="0">
              <a:buNone/>
            </a:pPr>
            <a:endParaRPr lang="en-US" b="0" i="1" dirty="0" smtClean="0">
              <a:latin typeface="Cambria Math"/>
            </a:endParaRPr>
          </a:p>
          <a:p>
            <a:pPr marL="0" indent="0">
              <a:buNone/>
            </a:pPr>
            <a:endParaRPr lang="en-US" dirty="0"/>
          </a:p>
        </p:txBody>
      </p:sp>
      <p:sp>
        <p:nvSpPr>
          <p:cNvPr id="9" name="Title 8"/>
          <p:cNvSpPr>
            <a:spLocks noGrp="1"/>
          </p:cNvSpPr>
          <p:nvPr>
            <p:ph type="title"/>
          </p:nvPr>
        </p:nvSpPr>
        <p:spPr/>
        <p:txBody>
          <a:bodyPr/>
          <a:lstStyle/>
          <a:p>
            <a:r>
              <a:rPr lang="en-US" dirty="0" smtClean="0"/>
              <a:t>Mark Recapture Example</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smtClean="0"/>
          </a:p>
        </p:txBody>
      </p:sp>
      <p:sp>
        <p:nvSpPr>
          <p:cNvPr id="2" name="AutoShape 2" descr="http://www.serc.si.edu/labs/fish_invert_ecology/images/taggedcrab2.jpg"/>
          <p:cNvSpPr>
            <a:spLocks noChangeAspect="1" noChangeArrowheads="1"/>
          </p:cNvSpPr>
          <p:nvPr/>
        </p:nvSpPr>
        <p:spPr bwMode="auto">
          <a:xfrm>
            <a:off x="155575" y="-914400"/>
            <a:ext cx="2857500"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040" y="1524000"/>
            <a:ext cx="2595093" cy="2022958"/>
          </a:xfrm>
          <a:prstGeom prst="rect">
            <a:avLst/>
          </a:prstGeom>
        </p:spPr>
      </p:pic>
      <p:sp>
        <p:nvSpPr>
          <p:cNvPr id="6" name="TextBox 5"/>
          <p:cNvSpPr txBox="1"/>
          <p:nvPr/>
        </p:nvSpPr>
        <p:spPr>
          <a:xfrm>
            <a:off x="3558515" y="3045881"/>
            <a:ext cx="5419397" cy="2554545"/>
          </a:xfrm>
          <a:prstGeom prst="rect">
            <a:avLst/>
          </a:prstGeom>
          <a:noFill/>
        </p:spPr>
        <p:txBody>
          <a:bodyPr wrap="square" rtlCol="0">
            <a:spAutoFit/>
          </a:bodyPr>
          <a:lstStyle/>
          <a:p>
            <a:r>
              <a:rPr lang="en-US" sz="4000" dirty="0" smtClean="0"/>
              <a:t>N = </a:t>
            </a:r>
            <a:r>
              <a:rPr lang="en-US" sz="4000" b="1" dirty="0" smtClean="0">
                <a:solidFill>
                  <a:srgbClr val="FF0000"/>
                </a:solidFill>
              </a:rPr>
              <a:t>333.33</a:t>
            </a:r>
          </a:p>
          <a:p>
            <a:r>
              <a:rPr lang="en-US" sz="4000" dirty="0" smtClean="0"/>
              <a:t>K = 50</a:t>
            </a:r>
          </a:p>
          <a:p>
            <a:r>
              <a:rPr lang="en-US" sz="4000" dirty="0" smtClean="0"/>
              <a:t>J = 80</a:t>
            </a:r>
          </a:p>
          <a:p>
            <a:r>
              <a:rPr lang="en-US" sz="4000" dirty="0" smtClean="0"/>
              <a:t>M = 12</a:t>
            </a:r>
            <a:endParaRPr lang="en-US" sz="4000"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575" y="3678797"/>
            <a:ext cx="1849663" cy="2749402"/>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03412" y="3563598"/>
            <a:ext cx="1370278" cy="2036828"/>
          </a:xfrm>
          <a:prstGeom prst="rect">
            <a:avLst/>
          </a:prstGeom>
        </p:spPr>
      </p:pic>
      <p:pic>
        <p:nvPicPr>
          <p:cNvPr id="14" name="Picture 13"/>
          <p:cNvPicPr>
            <a:picLocks noChangeAspect="1"/>
          </p:cNvPicPr>
          <p:nvPr/>
        </p:nvPicPr>
        <p:blipFill>
          <a:blip r:embed="rId5">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a:xfrm rot="15905110" flipH="1">
            <a:off x="1087227" y="5316820"/>
            <a:ext cx="615849" cy="1039454"/>
          </a:xfrm>
          <a:prstGeom prst="rect">
            <a:avLst/>
          </a:prstGeom>
        </p:spPr>
      </p:pic>
      <p:pic>
        <p:nvPicPr>
          <p:cNvPr id="8" name="Picture 7"/>
          <p:cNvPicPr>
            <a:picLocks noChangeAspect="1"/>
          </p:cNvPicPr>
          <p:nvPr/>
        </p:nvPicPr>
        <p:blipFill>
          <a:blip r:embed="rId6"/>
          <a:stretch>
            <a:fillRect/>
          </a:stretch>
        </p:blipFill>
        <p:spPr>
          <a:xfrm>
            <a:off x="6525715" y="1856563"/>
            <a:ext cx="1859441" cy="1463167"/>
          </a:xfrm>
          <a:prstGeom prst="rect">
            <a:avLst/>
          </a:prstGeom>
        </p:spPr>
      </p:pic>
      <p:pic>
        <p:nvPicPr>
          <p:cNvPr id="11" name="Picture 10"/>
          <p:cNvPicPr>
            <a:picLocks noChangeAspect="1"/>
          </p:cNvPicPr>
          <p:nvPr/>
        </p:nvPicPr>
        <p:blipFill>
          <a:blip r:embed="rId7"/>
          <a:stretch>
            <a:fillRect/>
          </a:stretch>
        </p:blipFill>
        <p:spPr>
          <a:xfrm>
            <a:off x="5562934" y="4205639"/>
            <a:ext cx="3212870" cy="1359526"/>
          </a:xfrm>
          <a:prstGeom prst="rect">
            <a:avLst/>
          </a:prstGeom>
        </p:spPr>
      </p:pic>
    </p:spTree>
    <p:extLst>
      <p:ext uri="{BB962C8B-B14F-4D97-AF65-F5344CB8AC3E}">
        <p14:creationId xmlns:p14="http://schemas.microsoft.com/office/powerpoint/2010/main" val="22607307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999231"/>
            <a:ext cx="7772400" cy="3078839"/>
          </a:xfrm>
          <a:solidFill>
            <a:schemeClr val="bg2">
              <a:alpha val="44000"/>
            </a:schemeClr>
          </a:solidFill>
        </p:spPr>
        <p:txBody>
          <a:bodyPr>
            <a:noAutofit/>
          </a:bodyPr>
          <a:lstStyle/>
          <a:p>
            <a:r>
              <a:rPr lang="en-US" sz="2800" b="1" dirty="0" smtClean="0"/>
              <a:t>The question of interest determines what type of tagging study should be used.</a:t>
            </a:r>
          </a:p>
          <a:p>
            <a:endParaRPr lang="en-US" sz="2800" b="1" dirty="0" smtClean="0"/>
          </a:p>
          <a:p>
            <a:r>
              <a:rPr lang="en-US" sz="2800" b="1" dirty="0" smtClean="0"/>
              <a:t>Mark-recapture studies can be used to estimate total population size.</a:t>
            </a:r>
            <a:endParaRPr lang="en-US" sz="2800" b="1"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Conclusions</a:t>
            </a:r>
            <a:br>
              <a:rPr lang="en-US" dirty="0" smtClean="0"/>
            </a:br>
            <a:endParaRPr lang="en-US" dirty="0"/>
          </a:p>
        </p:txBody>
      </p:sp>
    </p:spTree>
    <p:extLst>
      <p:ext uri="{BB962C8B-B14F-4D97-AF65-F5344CB8AC3E}">
        <p14:creationId xmlns:p14="http://schemas.microsoft.com/office/powerpoint/2010/main" val="37096876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7310</TotalTime>
  <Words>3245</Words>
  <Application>Microsoft Office PowerPoint</Application>
  <PresentationFormat>On-screen Show (4:3)</PresentationFormat>
  <Paragraphs>320</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Cambria Math</vt:lpstr>
      <vt:lpstr>Georgia</vt:lpstr>
      <vt:lpstr>Wingdings 2</vt:lpstr>
      <vt:lpstr>SCC</vt:lpstr>
      <vt:lpstr>Taking a Closer Look at Tagging Studies</vt:lpstr>
      <vt:lpstr>Methods for Studying Populations</vt:lpstr>
      <vt:lpstr>Tags for Studying Populations</vt:lpstr>
      <vt:lpstr>Tags for Studying Populations</vt:lpstr>
      <vt:lpstr>Types of Questions: Population-based</vt:lpstr>
      <vt:lpstr>Types of Questions: Individual-based</vt:lpstr>
      <vt:lpstr>Mark-Recapture Studies</vt:lpstr>
      <vt:lpstr>Mark Recapture Studies</vt:lpstr>
      <vt:lpstr>Mark Recapture Example</vt:lpstr>
      <vt:lpstr>Mark Recapture Example</vt:lpstr>
      <vt:lpstr>Mark Recapture Example</vt:lpstr>
      <vt:lpstr>Mark Recapture Studies</vt:lpstr>
      <vt:lpstr>Mark Recapture Example</vt:lpstr>
      <vt:lpstr>Mark Recapture Example</vt:lpstr>
      <vt:lpstr>Conclusions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Lynn Waterhouse</cp:lastModifiedBy>
  <cp:revision>133</cp:revision>
  <cp:lastPrinted>2011-07-11T02:33:14Z</cp:lastPrinted>
  <dcterms:created xsi:type="dcterms:W3CDTF">2011-06-23T20:06:11Z</dcterms:created>
  <dcterms:modified xsi:type="dcterms:W3CDTF">2014-11-30T03:42:18Z</dcterms:modified>
</cp:coreProperties>
</file>