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0"/>
  </p:notesMasterIdLst>
  <p:sldIdLst>
    <p:sldId id="256" r:id="rId2"/>
    <p:sldId id="257" r:id="rId3"/>
    <p:sldId id="263" r:id="rId4"/>
    <p:sldId id="259" r:id="rId5"/>
    <p:sldId id="260" r:id="rId6"/>
    <p:sldId id="264" r:id="rId7"/>
    <p:sldId id="265" r:id="rId8"/>
    <p:sldId id="258"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534" autoAdjust="0"/>
    <p:restoredTop sz="49202" autoAdjust="0"/>
  </p:normalViewPr>
  <p:slideViewPr>
    <p:cSldViewPr snapToGrid="0" snapToObjects="1">
      <p:cViewPr varScale="1">
        <p:scale>
          <a:sx n="40" d="100"/>
          <a:sy n="40" d="100"/>
        </p:scale>
        <p:origin x="2054"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11/22/2014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latin typeface="Calibri" charset="0"/>
              </a:rPr>
              <a:t>Authors and Affiliations:</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t>Lynn Waterhouse, Scripps Institution of Oceanography; Joanne “JJ” Johnson, Kearny SCT, San Diego Unified District.</a:t>
            </a:r>
          </a:p>
          <a:p>
            <a:pPr eaLnBrk="1" hangingPunct="1">
              <a:spcBef>
                <a:spcPct val="0"/>
              </a:spcBef>
            </a:pPr>
            <a:endParaRPr lang="en-US" dirty="0" smtClean="0">
              <a:latin typeface="Calibri" charset="0"/>
            </a:endParaRPr>
          </a:p>
          <a:p>
            <a:pPr eaLnBrk="1" hangingPunct="1">
              <a:spcBef>
                <a:spcPct val="0"/>
              </a:spcBef>
              <a:buFontTx/>
              <a:buAutoNum type="arabicPeriod"/>
            </a:pPr>
            <a:r>
              <a:rPr lang="en-US" dirty="0" smtClean="0">
                <a:latin typeface="Calibri" charset="0"/>
              </a:rPr>
              <a:t>WHY : </a:t>
            </a:r>
          </a:p>
          <a:p>
            <a:pPr eaLnBrk="1" hangingPunct="1">
              <a:spcBef>
                <a:spcPct val="0"/>
              </a:spcBef>
              <a:buFontTx/>
              <a:buNone/>
            </a:pPr>
            <a:r>
              <a:rPr lang="en-US" dirty="0" smtClean="0">
                <a:latin typeface="Calibri" charset="0"/>
              </a:rPr>
              <a:t>Nassau grouper are</a:t>
            </a:r>
            <a:r>
              <a:rPr lang="en-US" baseline="0" dirty="0" smtClean="0">
                <a:latin typeface="Calibri" charset="0"/>
              </a:rPr>
              <a:t> listed by the IUCN (</a:t>
            </a:r>
            <a:r>
              <a:rPr lang="en-US" dirty="0" smtClean="0"/>
              <a:t>International Union for Conservation of Nature</a:t>
            </a:r>
            <a:r>
              <a:rPr lang="en-US" baseline="0" dirty="0" smtClean="0">
                <a:latin typeface="Calibri" charset="0"/>
              </a:rPr>
              <a:t>) on their red list, marking them as an </a:t>
            </a:r>
            <a:r>
              <a:rPr lang="en-US" dirty="0" smtClean="0">
                <a:latin typeface="Calibri" charset="0"/>
              </a:rPr>
              <a:t>endangered species. As</a:t>
            </a:r>
            <a:r>
              <a:rPr lang="en-US" baseline="0" dirty="0" smtClean="0">
                <a:latin typeface="Calibri" charset="0"/>
              </a:rPr>
              <a:t> of September 2014 they are up for listing by the Endangered Species Act in the United States as an endangered species. In 1993 Florida banned fishing for Nassau grouper.</a:t>
            </a:r>
          </a:p>
          <a:p>
            <a:pPr eaLnBrk="1" hangingPunct="1">
              <a:spcBef>
                <a:spcPct val="0"/>
              </a:spcBef>
              <a:buFontTx/>
              <a:buNone/>
            </a:pPr>
            <a:r>
              <a:rPr lang="en-US" dirty="0" smtClean="0">
                <a:latin typeface="Calibri" charset="0"/>
              </a:rPr>
              <a:t> </a:t>
            </a:r>
          </a:p>
          <a:p>
            <a:pPr eaLnBrk="1" hangingPunct="1">
              <a:spcBef>
                <a:spcPct val="0"/>
              </a:spcBef>
              <a:buFontTx/>
              <a:buNone/>
            </a:pPr>
            <a:r>
              <a:rPr lang="en-US" dirty="0" smtClean="0">
                <a:latin typeface="Calibri" charset="0"/>
              </a:rPr>
              <a:t>This PowerPoint</a:t>
            </a:r>
            <a:r>
              <a:rPr lang="en-US" baseline="0" dirty="0" smtClean="0">
                <a:latin typeface="Calibri" charset="0"/>
              </a:rPr>
              <a:t> is meant to be used to provide some basic information on Nassau grouper.  Specifically this is meant to be used as example of why mark-</a:t>
            </a:r>
            <a:r>
              <a:rPr lang="en-US" baseline="0" dirty="0" err="1" smtClean="0">
                <a:latin typeface="Calibri" charset="0"/>
              </a:rPr>
              <a:t>resight</a:t>
            </a:r>
            <a:r>
              <a:rPr lang="en-US" baseline="0" dirty="0" smtClean="0">
                <a:latin typeface="Calibri" charset="0"/>
              </a:rPr>
              <a:t> (mark-recapture) studies are useful and to show an example in which estimating the population size (abundance) is not always straightforward. This is intended to be used as a motivating example for why </a:t>
            </a:r>
            <a:r>
              <a:rPr lang="en-US" baseline="0" dirty="0" smtClean="0">
                <a:latin typeface="Calibri" charset="0"/>
              </a:rPr>
              <a:t>mark-</a:t>
            </a:r>
            <a:r>
              <a:rPr lang="en-US" baseline="0" dirty="0" err="1" smtClean="0">
                <a:latin typeface="Calibri" charset="0"/>
              </a:rPr>
              <a:t>resight</a:t>
            </a:r>
            <a:r>
              <a:rPr lang="en-US" baseline="0" dirty="0" smtClean="0">
                <a:latin typeface="Calibri" charset="0"/>
              </a:rPr>
              <a:t> (a specific type of mark-recapture) </a:t>
            </a:r>
            <a:r>
              <a:rPr lang="en-US" baseline="0" dirty="0" smtClean="0">
                <a:latin typeface="Calibri" charset="0"/>
              </a:rPr>
              <a:t>studies are useful.  This </a:t>
            </a:r>
            <a:r>
              <a:rPr lang="en-US" baseline="0" dirty="0" smtClean="0">
                <a:latin typeface="Calibri" charset="0"/>
              </a:rPr>
              <a:t>PowerPoint </a:t>
            </a:r>
            <a:r>
              <a:rPr lang="en-US" baseline="0" dirty="0" smtClean="0">
                <a:latin typeface="Calibri" charset="0"/>
              </a:rPr>
              <a:t>can be shown prior to the optional  “Changing Seas” PBS documentary.</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SUMMARY:</a:t>
            </a:r>
          </a:p>
          <a:p>
            <a:pPr lvl="1" eaLnBrk="1" hangingPunct="1">
              <a:spcBef>
                <a:spcPct val="0"/>
              </a:spcBef>
              <a:buFontTx/>
              <a:buAutoNum type="arabicPeriod"/>
            </a:pPr>
            <a:r>
              <a:rPr lang="en-US" dirty="0" smtClean="0">
                <a:latin typeface="Calibri" charset="0"/>
              </a:rPr>
              <a:t>  Nassau grouper are listed on the red list by the </a:t>
            </a:r>
            <a:r>
              <a:rPr lang="en-US" dirty="0" smtClean="0"/>
              <a:t>International Union for Conservation of Nature and are up for listing in the</a:t>
            </a:r>
            <a:r>
              <a:rPr lang="en-US" baseline="0" dirty="0" smtClean="0"/>
              <a:t> United States under the Endangered Species Act.  In the Cayman Islands, the government has implemented protections aimed at rebuilding the Nassau grouper stocks. Here we look at video collected by scientists in the Cayman Islands in order to better understand the difficult question of how many Nassau grouper are there. This is meant to engage the student into thinking about how mark-</a:t>
            </a:r>
            <a:r>
              <a:rPr lang="en-US" baseline="0" dirty="0" err="1" smtClean="0"/>
              <a:t>resight</a:t>
            </a:r>
            <a:r>
              <a:rPr lang="en-US" baseline="0" dirty="0" smtClean="0"/>
              <a:t> studies can be used and what other type of non-invasive and non-lethal studies can be used when studying an endangered species</a:t>
            </a:r>
            <a:r>
              <a:rPr lang="en-US" baseline="0" dirty="0" smtClean="0"/>
              <a:t>.</a:t>
            </a:r>
          </a:p>
          <a:p>
            <a:pPr lvl="1" eaLnBrk="1" hangingPunct="1">
              <a:spcBef>
                <a:spcPct val="0"/>
              </a:spcBef>
              <a:buFontTx/>
              <a:buNone/>
            </a:pPr>
            <a:endParaRPr lang="en-US" baseline="0" dirty="0" smtClean="0">
              <a:latin typeface="Calibri" charset="0"/>
            </a:endParaRPr>
          </a:p>
          <a:p>
            <a:pPr lvl="1" eaLnBrk="1" hangingPunct="1">
              <a:spcBef>
                <a:spcPct val="0"/>
              </a:spcBef>
              <a:buFontTx/>
              <a:buNone/>
            </a:pPr>
            <a:r>
              <a:rPr lang="en-US" b="1" i="1" baseline="0" dirty="0" smtClean="0">
                <a:latin typeface="Calibri" charset="0"/>
              </a:rPr>
              <a:t>Teaching Instructions</a:t>
            </a:r>
            <a:endParaRPr lang="en-US" b="0" i="0" baseline="0" dirty="0" smtClean="0">
              <a:latin typeface="Calibri" charset="0"/>
            </a:endParaRPr>
          </a:p>
          <a:p>
            <a:pPr marL="685800" lvl="1" indent="-228600" eaLnBrk="1" hangingPunct="1">
              <a:spcBef>
                <a:spcPct val="0"/>
              </a:spcBef>
              <a:buFontTx/>
              <a:buAutoNum type="arabicParenBoth"/>
            </a:pPr>
            <a:r>
              <a:rPr lang="en-US" b="0" i="0" baseline="0" dirty="0" smtClean="0">
                <a:latin typeface="Calibri" charset="0"/>
              </a:rPr>
              <a:t>You can go over the first 5 slides of this </a:t>
            </a:r>
            <a:r>
              <a:rPr lang="en-US" b="0" i="0" baseline="0" dirty="0" err="1" smtClean="0">
                <a:latin typeface="Calibri" charset="0"/>
              </a:rPr>
              <a:t>powerpoint</a:t>
            </a:r>
            <a:r>
              <a:rPr lang="en-US" b="0" i="0" baseline="0" dirty="0" smtClean="0">
                <a:latin typeface="Calibri" charset="0"/>
              </a:rPr>
              <a:t> prior to showing the PBS video Changing Seas.</a:t>
            </a:r>
          </a:p>
          <a:p>
            <a:pPr marL="685800" marR="0" lvl="1" indent="-228600" algn="l" defTabSz="457200" rtl="0" eaLnBrk="1" fontAlgn="auto" latinLnBrk="0" hangingPunct="1">
              <a:lnSpc>
                <a:spcPct val="100000"/>
              </a:lnSpc>
              <a:spcBef>
                <a:spcPct val="0"/>
              </a:spcBef>
              <a:spcAft>
                <a:spcPts val="0"/>
              </a:spcAft>
              <a:buClrTx/>
              <a:buSzTx/>
              <a:buFontTx/>
              <a:buAutoNum type="arabicParenBoth"/>
              <a:tabLst/>
              <a:defRPr/>
            </a:pPr>
            <a:r>
              <a:rPr lang="en-US" dirty="0" smtClean="0">
                <a:latin typeface="Calibri" charset="0"/>
              </a:rPr>
              <a:t>Show the PBS documentary “Changing Seas”, http://video.wpbt2.org/video/2247780078/</a:t>
            </a:r>
          </a:p>
          <a:p>
            <a:pPr marL="1143000" lvl="2" indent="-228600" eaLnBrk="1" hangingPunct="1">
              <a:spcBef>
                <a:spcPct val="0"/>
              </a:spcBef>
              <a:buFontTx/>
              <a:buAutoNum type="arabicParenBoth"/>
            </a:pPr>
            <a:r>
              <a:rPr lang="en-US" dirty="0" smtClean="0">
                <a:latin typeface="Calibri" charset="0"/>
              </a:rPr>
              <a:t>Have the students complete the student activity sheet</a:t>
            </a:r>
          </a:p>
          <a:p>
            <a:pPr marL="685800" lvl="1" indent="-228600" eaLnBrk="1" hangingPunct="1">
              <a:spcBef>
                <a:spcPct val="0"/>
              </a:spcBef>
              <a:buFontTx/>
              <a:buAutoNum type="arabicParenBoth"/>
            </a:pPr>
            <a:r>
              <a:rPr lang="en-US" dirty="0" smtClean="0">
                <a:latin typeface="Calibri" charset="0"/>
              </a:rPr>
              <a:t>If</a:t>
            </a:r>
            <a:r>
              <a:rPr lang="en-US" baseline="0" dirty="0" smtClean="0">
                <a:latin typeface="Calibri" charset="0"/>
              </a:rPr>
              <a:t> you showed the PBS documentary, quickly review slides 1-5, otherwise cover them for the first time.</a:t>
            </a:r>
          </a:p>
          <a:p>
            <a:pPr marL="685800" lvl="1" indent="-228600" eaLnBrk="1" hangingPunct="1">
              <a:spcBef>
                <a:spcPct val="0"/>
              </a:spcBef>
              <a:buFontTx/>
              <a:buAutoNum type="arabicParenBoth"/>
            </a:pPr>
            <a:r>
              <a:rPr lang="en-US" baseline="0" dirty="0" smtClean="0">
                <a:latin typeface="Calibri" charset="0"/>
              </a:rPr>
              <a:t>Slide 6. Show a video in which you ask the students, “How many Nassau Grouper are there?”</a:t>
            </a:r>
          </a:p>
          <a:p>
            <a:pPr marL="1143000" marR="0" lvl="2" indent="-228600" algn="l" defTabSz="457200" rtl="0" eaLnBrk="1" fontAlgn="auto" latinLnBrk="0" hangingPunct="1">
              <a:lnSpc>
                <a:spcPct val="100000"/>
              </a:lnSpc>
              <a:spcBef>
                <a:spcPct val="0"/>
              </a:spcBef>
              <a:spcAft>
                <a:spcPts val="0"/>
              </a:spcAft>
              <a:buClrTx/>
              <a:buSzTx/>
              <a:buFontTx/>
              <a:buAutoNum type="arabicParenBoth"/>
              <a:tabLst/>
              <a:defRPr/>
            </a:pPr>
            <a:r>
              <a:rPr lang="en-US" dirty="0" smtClean="0">
                <a:latin typeface="Calibri" charset="0"/>
              </a:rPr>
              <a:t>Grouper Moon Project – Guess How Many Fish,</a:t>
            </a:r>
            <a:r>
              <a:rPr lang="en-US" baseline="0" dirty="0" smtClean="0">
                <a:latin typeface="Calibri" charset="0"/>
              </a:rPr>
              <a:t> </a:t>
            </a:r>
            <a:r>
              <a:rPr lang="en-US" dirty="0" smtClean="0">
                <a:latin typeface="Calibri" charset="0"/>
              </a:rPr>
              <a:t>February 2014 Spawning Aggregation,</a:t>
            </a:r>
            <a:r>
              <a:rPr lang="en-US" baseline="0" dirty="0" smtClean="0">
                <a:latin typeface="Calibri" charset="0"/>
              </a:rPr>
              <a:t> </a:t>
            </a:r>
            <a:r>
              <a:rPr lang="en-US" dirty="0" smtClean="0">
                <a:latin typeface="Calibri" charset="0"/>
              </a:rPr>
              <a:t>https://www.youtube.com/watch?v=coKGz_qpJwg&amp;list=UUUUiYJ2AaT74Yvu-Oxl7Ckg</a:t>
            </a:r>
          </a:p>
          <a:p>
            <a:pPr marL="1143000" lvl="2" indent="-228600" eaLnBrk="1" hangingPunct="1">
              <a:spcBef>
                <a:spcPct val="0"/>
              </a:spcBef>
              <a:buFontTx/>
              <a:buAutoNum type="arabicParenBoth"/>
            </a:pPr>
            <a:r>
              <a:rPr lang="en-US" dirty="0" smtClean="0">
                <a:latin typeface="Calibri" charset="0"/>
              </a:rPr>
              <a:t>Discuss</a:t>
            </a:r>
            <a:r>
              <a:rPr lang="en-US" baseline="0" dirty="0" smtClean="0">
                <a:latin typeface="Calibri" charset="0"/>
              </a:rPr>
              <a:t> how many fish people think are there.  Discuss how you could actually answer this question if you were the scientists working on this project.</a:t>
            </a:r>
          </a:p>
          <a:p>
            <a:pPr marL="685800" lvl="1" indent="-228600" eaLnBrk="1" hangingPunct="1">
              <a:spcBef>
                <a:spcPct val="0"/>
              </a:spcBef>
              <a:buFontTx/>
              <a:buAutoNum type="arabicParenBoth"/>
            </a:pPr>
            <a:r>
              <a:rPr lang="en-US" dirty="0" smtClean="0">
                <a:latin typeface="Calibri" charset="0"/>
              </a:rPr>
              <a:t>Finish this</a:t>
            </a:r>
            <a:r>
              <a:rPr lang="en-US" baseline="0" dirty="0" smtClean="0">
                <a:latin typeface="Calibri" charset="0"/>
              </a:rPr>
              <a:t> PowerPoint.</a:t>
            </a:r>
          </a:p>
          <a:p>
            <a:pPr marL="685800" lvl="1" indent="-228600" eaLnBrk="1" hangingPunct="1">
              <a:spcBef>
                <a:spcPct val="0"/>
              </a:spcBef>
              <a:buFontTx/>
              <a:buAutoNum type="arabicParenBoth"/>
            </a:pPr>
            <a:r>
              <a:rPr lang="en-US" dirty="0" smtClean="0">
                <a:latin typeface="Calibri" charset="0"/>
              </a:rPr>
              <a:t>Have the students do the ‘Design A Study for Nassau Grouper Handout’</a:t>
            </a:r>
            <a:r>
              <a:rPr lang="en-US" dirty="0" smtClean="0">
                <a:latin typeface="Calibri" charset="0"/>
              </a:rPr>
              <a:t/>
            </a:r>
            <a:br>
              <a:rPr lang="en-US" dirty="0" smtClean="0">
                <a:latin typeface="Calibri" charset="0"/>
              </a:rPr>
            </a:br>
            <a:endParaRPr lang="en-US" dirty="0" smtClean="0">
              <a:latin typeface="Calibri" charset="0"/>
            </a:endParaRPr>
          </a:p>
          <a:p>
            <a:pPr marL="0" marR="0" indent="0" algn="l" defTabSz="457200" rtl="0" eaLnBrk="1" fontAlgn="auto" latinLnBrk="0" hangingPunct="1">
              <a:lnSpc>
                <a:spcPct val="100000"/>
              </a:lnSpc>
              <a:spcBef>
                <a:spcPct val="0"/>
              </a:spcBef>
              <a:spcAft>
                <a:spcPts val="0"/>
              </a:spcAft>
              <a:buClrTx/>
              <a:buSzTx/>
              <a:buFontTx/>
              <a:buAutoNum type="arabicPeriod"/>
              <a:tabLst/>
              <a:defRPr/>
            </a:pPr>
            <a:r>
              <a:rPr lang="en-US" dirty="0" smtClean="0">
                <a:latin typeface="Calibri" charset="0"/>
              </a:rPr>
              <a:t>PICTURE/GRAPHICS CREDITS: </a:t>
            </a:r>
          </a:p>
          <a:p>
            <a:pPr marL="457200" marR="0" lvl="1" indent="0" algn="l" defTabSz="457200" rtl="0" eaLnBrk="1" fontAlgn="auto" latinLnBrk="0" hangingPunct="1">
              <a:lnSpc>
                <a:spcPct val="100000"/>
              </a:lnSpc>
              <a:spcBef>
                <a:spcPct val="0"/>
              </a:spcBef>
              <a:spcAft>
                <a:spcPts val="0"/>
              </a:spcAft>
              <a:buClrTx/>
              <a:buSzTx/>
              <a:buFontTx/>
              <a:buAutoNum type="arabicPeriod"/>
              <a:tabLst/>
              <a:defRPr/>
            </a:pPr>
            <a:r>
              <a:rPr lang="en-US" baseline="0" dirty="0" smtClean="0"/>
              <a:t>Joshua Stewart 2014.  Spawning aggregation of Nassau grouper in Little Cayman Island, Cayman Islands.</a:t>
            </a: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WEBSITES/RESOURCES USED IN THIS PRESENTATION: </a:t>
            </a:r>
          </a:p>
          <a:p>
            <a:pPr lvl="1" eaLnBrk="1" hangingPunct="1">
              <a:spcBef>
                <a:spcPct val="0"/>
              </a:spcBef>
              <a:buFontTx/>
              <a:buAutoNum type="arabicPeriod"/>
            </a:pPr>
            <a:r>
              <a:rPr lang="en-US" dirty="0" smtClean="0">
                <a:latin typeface="Calibri" charset="0"/>
              </a:rPr>
              <a:t>Grouper Moon Project – Guess How Many Fish,</a:t>
            </a:r>
            <a:r>
              <a:rPr lang="en-US" baseline="0" dirty="0" smtClean="0">
                <a:latin typeface="Calibri" charset="0"/>
              </a:rPr>
              <a:t> </a:t>
            </a:r>
            <a:r>
              <a:rPr lang="en-US" dirty="0" smtClean="0">
                <a:latin typeface="Calibri" charset="0"/>
              </a:rPr>
              <a:t>February 2014 Spawning Aggregation,</a:t>
            </a:r>
            <a:r>
              <a:rPr lang="en-US" baseline="0" dirty="0" smtClean="0">
                <a:latin typeface="Calibri" charset="0"/>
              </a:rPr>
              <a:t> </a:t>
            </a:r>
            <a:r>
              <a:rPr lang="en-US" dirty="0" smtClean="0">
                <a:latin typeface="Calibri" charset="0"/>
              </a:rPr>
              <a:t>https://www.youtube.com/watch?v=coKGz_qpJwg&amp;list=UUUUiYJ2AaT74Yvu-Oxl7Ckg</a:t>
            </a:r>
          </a:p>
          <a:p>
            <a:pPr lvl="1" eaLnBrk="1" hangingPunct="1">
              <a:spcBef>
                <a:spcPct val="0"/>
              </a:spcBef>
              <a:buFontTx/>
              <a:buAutoNum type="arabicPeriod"/>
            </a:pPr>
            <a:endParaRPr lang="en-US" dirty="0" smtClean="0">
              <a:latin typeface="Calibri" charset="0"/>
            </a:endParaRPr>
          </a:p>
          <a:p>
            <a:pPr lvl="1" eaLnBrk="1" hangingPunct="1">
              <a:spcBef>
                <a:spcPct val="0"/>
              </a:spcBef>
              <a:buFontTx/>
              <a:buAutoNum type="arabicPeriod"/>
            </a:pPr>
            <a:r>
              <a:rPr lang="en-US" dirty="0" smtClean="0">
                <a:latin typeface="Calibri" charset="0"/>
              </a:rPr>
              <a:t>Fish Base – Nassau Grouper,</a:t>
            </a:r>
            <a:r>
              <a:rPr lang="en-US" baseline="0" dirty="0" smtClean="0">
                <a:latin typeface="Calibri" charset="0"/>
              </a:rPr>
              <a:t> </a:t>
            </a:r>
            <a:r>
              <a:rPr lang="en-US" dirty="0" smtClean="0">
                <a:latin typeface="Calibri" charset="0"/>
              </a:rPr>
              <a:t>http://www.fishbase.org/summary/18</a:t>
            </a:r>
          </a:p>
          <a:p>
            <a:pPr lvl="1" eaLnBrk="1" hangingPunct="1">
              <a:spcBef>
                <a:spcPct val="0"/>
              </a:spcBef>
              <a:buFontTx/>
              <a:buAutoNum type="arabicPeriod"/>
            </a:pPr>
            <a:endParaRPr lang="en-US" dirty="0" smtClean="0">
              <a:latin typeface="Calibri" charset="0"/>
            </a:endParaRPr>
          </a:p>
          <a:p>
            <a:pPr lvl="1" eaLnBrk="1" hangingPunct="1">
              <a:spcBef>
                <a:spcPct val="0"/>
              </a:spcBef>
              <a:buFontTx/>
              <a:buAutoNum type="arabicPeriod"/>
            </a:pPr>
            <a:r>
              <a:rPr lang="en-US" dirty="0" smtClean="0">
                <a:latin typeface="Calibri" charset="0"/>
              </a:rPr>
              <a:t>PBS documentary “Changing Seas”, http://video.wpbt2.org/video/2247780078/</a:t>
            </a:r>
          </a:p>
          <a:p>
            <a:pPr lvl="1" eaLnBrk="1" hangingPunct="1">
              <a:spcBef>
                <a:spcPct val="0"/>
              </a:spcBef>
              <a:buFontTx/>
              <a:buAutoNum type="arabicPeriod"/>
            </a:pPr>
            <a:endParaRPr lang="en-US" dirty="0" smtClean="0">
              <a:latin typeface="Calibri" charset="0"/>
            </a:endParaRPr>
          </a:p>
          <a:p>
            <a:pPr lvl="1" eaLnBrk="1" hangingPunct="1">
              <a:spcBef>
                <a:spcPct val="0"/>
              </a:spcBef>
              <a:buFontTx/>
              <a:buAutoNum type="arabicPeriod"/>
            </a:pPr>
            <a:r>
              <a:rPr lang="en-US" dirty="0" smtClean="0">
                <a:latin typeface="Calibri" charset="0"/>
              </a:rPr>
              <a:t>Florida Museum of Natural History, http://www.flmnh.ufl.edu/fish/Gallery/Descript/Nassaugrouper/Nassaugrouper.html</a:t>
            </a:r>
          </a:p>
          <a:p>
            <a:pPr lvl="1" eaLnBrk="1" hangingPunct="1">
              <a:spcBef>
                <a:spcPct val="0"/>
              </a:spcBef>
              <a:buFontTx/>
              <a:buAutoNum type="arabicPeriod"/>
            </a:pPr>
            <a:endParaRPr lang="en-US" dirty="0" smtClean="0">
              <a:latin typeface="Calibri" charset="0"/>
            </a:endParaRPr>
          </a:p>
          <a:p>
            <a:pPr lvl="1" eaLnBrk="1" hangingPunct="1">
              <a:spcBef>
                <a:spcPct val="0"/>
              </a:spcBef>
              <a:buFontTx/>
              <a:buAutoNum type="arabicPeriod"/>
            </a:pPr>
            <a:r>
              <a:rPr lang="en-US" dirty="0" smtClean="0">
                <a:latin typeface="Calibri" charset="0"/>
              </a:rPr>
              <a:t>NOAA Technical Report NMFS 146, A Technical Report of the Fishery Bulletin, FAO Fisheries Synopsis 157, Synopsis of Biological Data on the Nassau Grouper, </a:t>
            </a:r>
            <a:r>
              <a:rPr lang="en-US" dirty="0" err="1" smtClean="0">
                <a:latin typeface="Calibri" charset="0"/>
              </a:rPr>
              <a:t>Epinephelus</a:t>
            </a:r>
            <a:r>
              <a:rPr lang="en-US" dirty="0" smtClean="0">
                <a:latin typeface="Calibri" charset="0"/>
              </a:rPr>
              <a:t> </a:t>
            </a:r>
            <a:r>
              <a:rPr lang="en-US" dirty="0" err="1" smtClean="0">
                <a:latin typeface="Calibri" charset="0"/>
              </a:rPr>
              <a:t>striatus</a:t>
            </a:r>
            <a:r>
              <a:rPr lang="en-US" dirty="0" smtClean="0">
                <a:latin typeface="Calibri" charset="0"/>
              </a:rPr>
              <a:t> (Bloch, 1792), and the Jewfish, E. </a:t>
            </a:r>
            <a:r>
              <a:rPr lang="en-US" dirty="0" err="1" smtClean="0">
                <a:latin typeface="Calibri" charset="0"/>
              </a:rPr>
              <a:t>itajara</a:t>
            </a:r>
            <a:r>
              <a:rPr lang="en-US" dirty="0" smtClean="0">
                <a:latin typeface="Calibri" charset="0"/>
              </a:rPr>
              <a:t> (Lichtenstein, 1822) by Yvonne </a:t>
            </a:r>
            <a:r>
              <a:rPr lang="en-US" dirty="0" err="1" smtClean="0">
                <a:latin typeface="Calibri" charset="0"/>
              </a:rPr>
              <a:t>Sadovy</a:t>
            </a:r>
            <a:r>
              <a:rPr lang="en-US" dirty="0" smtClean="0">
                <a:latin typeface="Calibri" charset="0"/>
              </a:rPr>
              <a:t> and Anne-Marie </a:t>
            </a:r>
            <a:r>
              <a:rPr lang="en-US" dirty="0" err="1" smtClean="0">
                <a:latin typeface="Calibri" charset="0"/>
              </a:rPr>
              <a:t>Eklund</a:t>
            </a:r>
            <a:r>
              <a:rPr lang="en-US" dirty="0" smtClean="0">
                <a:latin typeface="Calibri" charset="0"/>
              </a:rPr>
              <a:t>. July 1999.</a:t>
            </a:r>
            <a:r>
              <a:rPr lang="en-US" baseline="0" dirty="0" smtClean="0">
                <a:latin typeface="Calibri" charset="0"/>
              </a:rPr>
              <a:t> </a:t>
            </a:r>
            <a:r>
              <a:rPr lang="en-US" dirty="0" smtClean="0">
                <a:latin typeface="Calibri" charset="0"/>
              </a:rPr>
              <a:t>http://www.sefsc.noaa.gov/sedar/download/SEDAR23_RD_15_Sadovy_Eklund_1999.pdf?id=DOCUMENT</a:t>
            </a:r>
          </a:p>
          <a:p>
            <a:pPr lvl="1" eaLnBrk="1" hangingPunct="1">
              <a:spcBef>
                <a:spcPct val="0"/>
              </a:spcBef>
              <a:buFontTx/>
              <a:buAutoNum type="arabicPeriod"/>
            </a:pPr>
            <a:endParaRPr lang="en-US" dirty="0" smtClean="0">
              <a:latin typeface="Calibri" charset="0"/>
            </a:endParaRPr>
          </a:p>
          <a:p>
            <a:pPr lvl="1"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ADDITIONAL READING:</a:t>
            </a:r>
          </a:p>
          <a:p>
            <a:pPr lvl="1" eaLnBrk="1" hangingPunct="1">
              <a:spcBef>
                <a:spcPct val="0"/>
              </a:spcBef>
              <a:buFontTx/>
              <a:buAutoNum type="arabicPeriod"/>
            </a:pPr>
            <a:r>
              <a:rPr lang="en-US" dirty="0" smtClean="0">
                <a:latin typeface="Calibri" charset="0"/>
              </a:rPr>
              <a:t>Follow the</a:t>
            </a:r>
            <a:r>
              <a:rPr lang="en-US" baseline="0" dirty="0" smtClean="0">
                <a:latin typeface="Calibri" charset="0"/>
              </a:rPr>
              <a:t> news on listing the Nassau grouper as an Endangered Species in the United States. NOAA Fisheries Office of Protected Resources. http://www.nmfs.noaa.gov/pr/species/fish/nassaugrouper.htm</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CONTEXT FOR USE:</a:t>
            </a:r>
          </a:p>
          <a:p>
            <a:pPr lvl="1" eaLnBrk="1" hangingPunct="1">
              <a:spcBef>
                <a:spcPct val="0"/>
              </a:spcBef>
              <a:buFontTx/>
              <a:buAutoNum type="arabicPeriod"/>
            </a:pPr>
            <a:r>
              <a:rPr lang="en-US" dirty="0" smtClean="0">
                <a:latin typeface="Calibri" charset="0"/>
              </a:rPr>
              <a:t>This</a:t>
            </a:r>
            <a:r>
              <a:rPr lang="en-US" baseline="0" dirty="0" smtClean="0">
                <a:latin typeface="Calibri" charset="0"/>
              </a:rPr>
              <a:t> activity was designed for an AP Biology, Advanced Biology, or Biology high school classroom.  Students will be in 9-12</a:t>
            </a:r>
            <a:r>
              <a:rPr lang="en-US" baseline="30000" dirty="0" smtClean="0">
                <a:latin typeface="Calibri" charset="0"/>
              </a:rPr>
              <a:t>th</a:t>
            </a:r>
            <a:r>
              <a:rPr lang="en-US" baseline="0" dirty="0" smtClean="0">
                <a:latin typeface="Calibri" charset="0"/>
              </a:rPr>
              <a:t> grade.</a:t>
            </a:r>
            <a:endParaRPr lang="en-US" dirty="0" smtClean="0">
              <a:latin typeface="Calibri" charset="0"/>
            </a:endParaRPr>
          </a:p>
          <a:p>
            <a:pPr lvl="1"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MISCONCEPTIONS:  </a:t>
            </a:r>
          </a:p>
          <a:p>
            <a:pPr lvl="1" eaLnBrk="1" hangingPunct="1">
              <a:spcBef>
                <a:spcPct val="0"/>
              </a:spcBef>
              <a:buFontTx/>
              <a:buAutoNum type="arabicPeriod"/>
            </a:pPr>
            <a:r>
              <a:rPr lang="en-US" dirty="0" smtClean="0">
                <a:latin typeface="Calibri" charset="0"/>
              </a:rPr>
              <a:t>It</a:t>
            </a:r>
            <a:r>
              <a:rPr lang="en-US" baseline="0" dirty="0" smtClean="0">
                <a:latin typeface="Calibri" charset="0"/>
              </a:rPr>
              <a:t> is ok to fish for Nassau grouper. Fishing for Nassau grouper has been illegal in Florida since 1993. Even if you are just catch and release fishing it is illegal.</a:t>
            </a:r>
          </a:p>
          <a:p>
            <a:pPr lvl="1" eaLnBrk="1" hangingPunct="1">
              <a:spcBef>
                <a:spcPct val="0"/>
              </a:spcBef>
              <a:buFontTx/>
              <a:buAutoNum type="arabicPeriod"/>
            </a:pPr>
            <a:r>
              <a:rPr lang="en-US" baseline="0" dirty="0" smtClean="0">
                <a:latin typeface="Calibri" charset="0"/>
              </a:rPr>
              <a:t>Nassau grouper populations are doing ok.  Nassau grouper are listed by the IUCN as a red list species, this means they are endangered.</a:t>
            </a:r>
          </a:p>
          <a:p>
            <a:pPr lvl="1" eaLnBrk="1" hangingPunct="1">
              <a:spcBef>
                <a:spcPct val="0"/>
              </a:spcBef>
              <a:buFontTx/>
              <a:buAutoNum type="arabicPeriod"/>
            </a:pPr>
            <a:r>
              <a:rPr lang="en-US" baseline="0" dirty="0" smtClean="0">
                <a:latin typeface="Calibri" charset="0"/>
              </a:rPr>
              <a:t>Because Nassau grouper are doing ok on Little Cayman, they are doing ok elsewhere. </a:t>
            </a:r>
            <a:r>
              <a:rPr lang="en-US" baseline="0" dirty="0" smtClean="0">
                <a:latin typeface="Calibri" charset="0"/>
              </a:rPr>
              <a:t>It also may be too early to truly say that the population of Nassau grouper on Little Cayman are truly ok.  Populations </a:t>
            </a:r>
            <a:r>
              <a:rPr lang="en-US" baseline="0" dirty="0" smtClean="0">
                <a:latin typeface="Calibri" charset="0"/>
              </a:rPr>
              <a:t>throughout the Caribbean appear to be distinct, while it is a wonderful thing that the population of Nassau grouper may be recovering on Little Cayman, conservation still has a long way to go.</a:t>
            </a:r>
          </a:p>
          <a:p>
            <a:pPr lvl="1" eaLnBrk="1" hangingPunct="1">
              <a:spcBef>
                <a:spcPct val="0"/>
              </a:spcBef>
              <a:buFontTx/>
              <a:buAutoNum type="arabicPeriod"/>
            </a:pPr>
            <a:r>
              <a:rPr lang="en-US" baseline="0" dirty="0" smtClean="0">
                <a:latin typeface="Calibri" charset="0"/>
              </a:rPr>
              <a:t>The only way to estimate abundance of fish populations is to kill </a:t>
            </a:r>
            <a:r>
              <a:rPr lang="en-US" baseline="0" dirty="0" smtClean="0">
                <a:latin typeface="Calibri" charset="0"/>
              </a:rPr>
              <a:t>them (this is how classical fisheries models worked). Mark-</a:t>
            </a:r>
            <a:r>
              <a:rPr lang="en-US" baseline="0" dirty="0" err="1" smtClean="0">
                <a:latin typeface="Calibri" charset="0"/>
              </a:rPr>
              <a:t>resight</a:t>
            </a:r>
            <a:r>
              <a:rPr lang="en-US" baseline="0" dirty="0" smtClean="0">
                <a:latin typeface="Calibri" charset="0"/>
              </a:rPr>
              <a:t> offers a means of studying animals without killing them.</a:t>
            </a:r>
            <a:r>
              <a:rPr lang="en-US" dirty="0" smtClean="0">
                <a:latin typeface="Calibri" charset="0"/>
              </a:rPr>
              <a:t/>
            </a:r>
            <a:br>
              <a:rPr lang="en-US" dirty="0" smtClean="0">
                <a:latin typeface="Calibri" charset="0"/>
              </a:rPr>
            </a:br>
            <a:endParaRPr lang="en-US" dirty="0" smtClean="0">
              <a:latin typeface="Calibri" charset="0"/>
            </a:endParaRPr>
          </a:p>
          <a:p>
            <a:pPr eaLnBrk="1" hangingPunct="1">
              <a:spcBef>
                <a:spcPct val="0"/>
              </a:spcBef>
              <a:buFontTx/>
              <a:buAutoNum type="arabicPeriod"/>
            </a:pPr>
            <a:r>
              <a:rPr lang="en-US" dirty="0" smtClean="0">
                <a:latin typeface="Calibri" charset="0"/>
              </a:rPr>
              <a:t>EVALUATION TIPS: </a:t>
            </a:r>
          </a:p>
          <a:p>
            <a:pPr lvl="1" eaLnBrk="1" hangingPunct="1">
              <a:spcBef>
                <a:spcPct val="0"/>
              </a:spcBef>
              <a:buFontTx/>
              <a:buAutoNum type="arabicPeriod"/>
            </a:pPr>
            <a:r>
              <a:rPr lang="en-US" dirty="0" smtClean="0">
                <a:latin typeface="Calibri" charset="0"/>
              </a:rPr>
              <a:t>These slides are meant to spawn discussion.</a:t>
            </a:r>
            <a:r>
              <a:rPr lang="en-US" baseline="0" dirty="0" smtClean="0">
                <a:latin typeface="Calibri" charset="0"/>
              </a:rPr>
              <a:t> There are no quizzes or homework assignments. An optional activity is to have students write up how they would conduct a study to estimate the number of fish at the spawning aggregation. There will be many answers for this and grading is left to the discretion of the instructor. The optional “Changing Seas” video has an accompanying worksheet that can be collected for a grade. An answer sheet is provided for the “Changing Seas” worksheet.</a:t>
            </a:r>
          </a:p>
          <a:p>
            <a:pPr lvl="1"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TEACHING NOTES. </a:t>
            </a:r>
          </a:p>
          <a:p>
            <a:pPr lvl="1" eaLnBrk="1" hangingPunct="1">
              <a:spcBef>
                <a:spcPct val="0"/>
              </a:spcBef>
              <a:buFontTx/>
              <a:buAutoNum type="arabicPeriod"/>
            </a:pPr>
            <a:r>
              <a:rPr lang="en-US" dirty="0" smtClean="0">
                <a:latin typeface="Calibri" charset="0"/>
              </a:rPr>
              <a:t>The</a:t>
            </a:r>
            <a:r>
              <a:rPr lang="en-US" baseline="0" dirty="0" smtClean="0">
                <a:latin typeface="Calibri" charset="0"/>
              </a:rPr>
              <a:t> video may play best with dimmer lighting.</a:t>
            </a:r>
          </a:p>
          <a:p>
            <a:pPr lvl="1" eaLnBrk="1" hangingPunct="1">
              <a:spcBef>
                <a:spcPct val="0"/>
              </a:spcBef>
              <a:buFontTx/>
              <a:buAutoNum type="arabicPeriod"/>
            </a:pPr>
            <a:r>
              <a:rPr lang="en-US" baseline="0" dirty="0" smtClean="0">
                <a:latin typeface="Calibri" charset="0"/>
              </a:rPr>
              <a:t>The “Changing Seas” video requires audio.</a:t>
            </a: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TeachingNotes</a:t>
            </a:r>
            <a:r>
              <a:rPr lang="en-US" sz="1200" kern="1200" dirty="0" smtClean="0">
                <a:solidFill>
                  <a:schemeClr val="tx1"/>
                </a:solidFill>
                <a:effectLst/>
                <a:latin typeface="+mn-lt"/>
                <a:ea typeface="+mn-ea"/>
                <a:cs typeface="+mn-cs"/>
              </a:rPr>
              <a:t>:</a:t>
            </a:r>
          </a:p>
          <a:p>
            <a:r>
              <a:rPr lang="en-US" sz="1200" kern="1200" baseline="0" dirty="0" smtClean="0">
                <a:solidFill>
                  <a:schemeClr val="tx1"/>
                </a:solidFill>
                <a:effectLst/>
                <a:latin typeface="+mn-lt"/>
                <a:ea typeface="+mn-ea"/>
                <a:cs typeface="+mn-cs"/>
              </a:rPr>
              <a:t>This slide presents some information on the life history of the Nassau grouper. The following slides provide additional information.</a:t>
            </a:r>
          </a:p>
          <a:p>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Photographs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Nassau grouper photo</a:t>
            </a:r>
            <a:r>
              <a:rPr lang="en-US" sz="1200" kern="1200" baseline="0" dirty="0" smtClean="0">
                <a:solidFill>
                  <a:schemeClr val="tx1"/>
                </a:solidFill>
                <a:effectLst/>
                <a:latin typeface="+mn-lt"/>
                <a:ea typeface="+mn-ea"/>
                <a:cs typeface="+mn-cs"/>
              </a:rPr>
              <a:t> by Joshua Stewart, taken in Little Cayman, Cayman Islands 2014.</a:t>
            </a:r>
          </a:p>
          <a:p>
            <a:r>
              <a:rPr lang="en-US" sz="1200" kern="1200" baseline="0" dirty="0" smtClean="0">
                <a:solidFill>
                  <a:schemeClr val="tx1"/>
                </a:solidFill>
                <a:effectLst/>
                <a:latin typeface="+mn-lt"/>
                <a:ea typeface="+mn-ea"/>
                <a:cs typeface="+mn-cs"/>
              </a:rPr>
              <a:t>Nassau grouper in photo is most likely ~30cm long. The object coming out of its back is a tag, placed there by scientists for a mark-recapture study.</a:t>
            </a:r>
          </a:p>
          <a:p>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Slide Content:</a:t>
            </a: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Range- this is where the species is found – Nassau grouper are found in the </a:t>
            </a:r>
            <a:r>
              <a:rPr lang="en-US" dirty="0" smtClean="0"/>
              <a:t>Caribbean , Western Atlantic, and some in the Gulf of Mexico.</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Length- 122 cm maximum</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Weight- 25 kg maximum</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Maximum Age- 30 years – maximum known of age of a Nassau grouper. Fish can be aged by reading rings in their </a:t>
            </a:r>
            <a:r>
              <a:rPr lang="en-US" sz="1200" kern="1200" baseline="0" dirty="0" err="1" smtClean="0">
                <a:solidFill>
                  <a:schemeClr val="tx1"/>
                </a:solidFill>
                <a:effectLst/>
                <a:latin typeface="+mn-lt"/>
                <a:ea typeface="+mn-ea"/>
                <a:cs typeface="+mn-cs"/>
              </a:rPr>
              <a:t>otoliths</a:t>
            </a:r>
            <a:r>
              <a:rPr lang="en-US" sz="1200" kern="1200" baseline="0" dirty="0" smtClean="0">
                <a:solidFill>
                  <a:schemeClr val="tx1"/>
                </a:solidFill>
                <a:effectLst/>
                <a:latin typeface="+mn-lt"/>
                <a:ea typeface="+mn-ea"/>
                <a:cs typeface="+mn-cs"/>
              </a:rPr>
              <a:t>, an ear bone. Similar to trees, fish lay down rings of calcium on their </a:t>
            </a:r>
            <a:r>
              <a:rPr lang="en-US" sz="1200" kern="1200" baseline="0" dirty="0" err="1" smtClean="0">
                <a:solidFill>
                  <a:schemeClr val="tx1"/>
                </a:solidFill>
                <a:effectLst/>
                <a:latin typeface="+mn-lt"/>
                <a:ea typeface="+mn-ea"/>
                <a:cs typeface="+mn-cs"/>
              </a:rPr>
              <a:t>otoliths</a:t>
            </a:r>
            <a:r>
              <a:rPr lang="en-US" sz="1200" kern="1200" baseline="0" dirty="0" smtClean="0">
                <a:solidFill>
                  <a:schemeClr val="tx1"/>
                </a:solidFill>
                <a:effectLst/>
                <a:latin typeface="+mn-lt"/>
                <a:ea typeface="+mn-ea"/>
                <a:cs typeface="+mn-cs"/>
              </a:rPr>
              <a:t> as they age.</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Age at sexual reproduction- the age at when Nassau grouper are able to sexually reproduce – 5-7 years old</a:t>
            </a:r>
          </a:p>
          <a:p>
            <a:pPr lvl="0"/>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References for information cited here:</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Fish</a:t>
            </a:r>
            <a:r>
              <a:rPr lang="en-US" sz="1200" kern="1200" baseline="0" dirty="0" smtClean="0">
                <a:solidFill>
                  <a:schemeClr val="tx1"/>
                </a:solidFill>
                <a:effectLst/>
                <a:latin typeface="+mn-lt"/>
                <a:ea typeface="+mn-ea"/>
                <a:cs typeface="+mn-cs"/>
              </a:rPr>
              <a:t> Base – Nassau Grouper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http://www.fishbase.org/summary/18</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PBS documentary “Changing Seas”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http://video.wpbt2.org/video/2247780078/</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Florida Museum of Natural</a:t>
            </a:r>
            <a:r>
              <a:rPr lang="en-US" sz="1200" kern="1200" baseline="0" dirty="0" smtClean="0">
                <a:solidFill>
                  <a:schemeClr val="tx1"/>
                </a:solidFill>
                <a:effectLst/>
                <a:latin typeface="+mn-lt"/>
                <a:ea typeface="+mn-ea"/>
                <a:cs typeface="+mn-cs"/>
              </a:rPr>
              <a:t> History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http://www.flmnh.ufl.edu/fish/Gallery/Descript/Nassaugrouper/Nassaugrouper.html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Teaching Notes: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This slide presents some more information on </a:t>
            </a:r>
            <a:r>
              <a:rPr lang="en-US" sz="1200" kern="1200" baseline="0" dirty="0" smtClean="0">
                <a:solidFill>
                  <a:schemeClr val="tx1"/>
                </a:solidFill>
                <a:effectLst/>
                <a:latin typeface="+mn-lt"/>
                <a:ea typeface="+mn-ea"/>
                <a:cs typeface="+mn-cs"/>
              </a:rPr>
              <a:t>the food web of Nassau grouper, it shows what they eat and what eats them.</a:t>
            </a:r>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Scientists know what a species eats (its prey) and what eats or kills it (its predators) in a variety of ways. Ask the students how scientists know this.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Some </a:t>
            </a:r>
            <a:r>
              <a:rPr lang="en-US" sz="1200" kern="1200" baseline="0" dirty="0" smtClean="0">
                <a:solidFill>
                  <a:schemeClr val="tx1"/>
                </a:solidFill>
                <a:effectLst/>
                <a:latin typeface="+mn-lt"/>
                <a:ea typeface="+mn-ea"/>
                <a:cs typeface="+mn-cs"/>
              </a:rPr>
              <a:t>ways in which scientists know what a species eats: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Direct observation</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Gut content studies (usually requires killing the individual or finding a dead specimen and exploring what is in it’s gut)</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Stable isotope analysis (use chemical markers to determine proportion of diet made up of known prey items)</a:t>
            </a:r>
          </a:p>
          <a:p>
            <a:pPr marL="0" indent="0">
              <a:buFont typeface="Arial" panose="020B0604020202020204" pitchFamily="34" charset="0"/>
              <a:buNone/>
            </a:pPr>
            <a:endParaRPr lang="en-US" sz="120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kern="1200" baseline="0" dirty="0" smtClean="0">
                <a:solidFill>
                  <a:schemeClr val="tx1"/>
                </a:solidFill>
                <a:effectLst/>
                <a:latin typeface="+mn-lt"/>
                <a:ea typeface="+mn-ea"/>
                <a:cs typeface="+mn-cs"/>
              </a:rPr>
              <a:t>Some </a:t>
            </a:r>
            <a:r>
              <a:rPr lang="en-US" sz="1200" kern="1200" baseline="0" dirty="0" smtClean="0">
                <a:solidFill>
                  <a:schemeClr val="tx1"/>
                </a:solidFill>
                <a:effectLst/>
                <a:latin typeface="+mn-lt"/>
                <a:ea typeface="+mn-ea"/>
                <a:cs typeface="+mn-cs"/>
              </a:rPr>
              <a:t>ways in which scientists know what eats or kills a species: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Direct observation</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Experiments with prey and predators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Gut content studies of predators</a:t>
            </a:r>
          </a:p>
          <a:p>
            <a:endParaRPr lang="en-US" sz="1200" kern="120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Predators</a:t>
            </a:r>
            <a:endParaRPr lang="en-US" sz="1200" b="0" kern="1200" baseline="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These are things that kill or eat Nassau grouper. </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Sharks can eat Nassau grouper.</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Fishermen fish for Nassau grouper and can have devastating effects on the population of Nassau grouper if they remove too many fish.</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Lionfish prey on juvenile Nassau grouper. As adults, Nassau grouper can eat lionfish. Lionfish are invasive in the Caribbean. </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Barracuda can also eat or kill Nassau grouper.</a:t>
            </a:r>
          </a:p>
          <a:p>
            <a:pPr marL="0" indent="0">
              <a:buFont typeface="Arial" panose="020B0604020202020204" pitchFamily="34" charset="0"/>
              <a:buNone/>
            </a:pPr>
            <a:endParaRPr lang="en-US" sz="1200" b="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b="1" kern="1200" baseline="0" dirty="0" smtClean="0">
                <a:solidFill>
                  <a:schemeClr val="tx1"/>
                </a:solidFill>
                <a:effectLst/>
                <a:latin typeface="+mn-lt"/>
                <a:ea typeface="+mn-ea"/>
                <a:cs typeface="+mn-cs"/>
              </a:rPr>
              <a:t>Prey</a:t>
            </a:r>
            <a:endParaRPr lang="en-US" sz="1200" b="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b="0" kern="1200" baseline="0" dirty="0" smtClean="0">
                <a:solidFill>
                  <a:schemeClr val="tx1"/>
                </a:solidFill>
                <a:effectLst/>
                <a:latin typeface="+mn-lt"/>
                <a:ea typeface="+mn-ea"/>
                <a:cs typeface="+mn-cs"/>
              </a:rPr>
              <a:t>These are things that Nassau grouper consume.</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Shrimp</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Amphipods (no image for amphipods shown)</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Spiny lobster</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Spider crab</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Octopus</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Reef fish</a:t>
            </a:r>
          </a:p>
          <a:p>
            <a:pPr marL="171450" indent="-171450">
              <a:buFont typeface="Arial" panose="020B0604020202020204" pitchFamily="34" charset="0"/>
              <a:buChar char="•"/>
            </a:pPr>
            <a:r>
              <a:rPr lang="en-US" sz="1200" b="0" kern="1200" baseline="0" dirty="0" smtClean="0">
                <a:solidFill>
                  <a:schemeClr val="tx1"/>
                </a:solidFill>
                <a:effectLst/>
                <a:latin typeface="+mn-lt"/>
                <a:ea typeface="+mn-ea"/>
                <a:cs typeface="+mn-cs"/>
              </a:rPr>
              <a:t>Lionfish</a:t>
            </a:r>
            <a:endParaRPr lang="en-US" sz="1200" b="1" kern="1200" baseline="0" dirty="0" smtClean="0">
              <a:solidFill>
                <a:schemeClr val="tx1"/>
              </a:solidFill>
              <a:effectLst/>
              <a:latin typeface="+mn-lt"/>
              <a:ea typeface="+mn-ea"/>
              <a:cs typeface="+mn-cs"/>
            </a:endParaRPr>
          </a:p>
          <a:p>
            <a:pPr lvl="0"/>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Photographs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clip-art</a:t>
            </a:r>
            <a:r>
              <a:rPr lang="en-US" sz="1200" kern="1200" baseline="0" dirty="0" smtClean="0">
                <a:solidFill>
                  <a:schemeClr val="tx1"/>
                </a:solidFill>
                <a:effectLst/>
                <a:latin typeface="+mn-lt"/>
                <a:ea typeface="+mn-ea"/>
                <a:cs typeface="+mn-cs"/>
              </a:rPr>
              <a:t> images from Microsoft office online clip-art.</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1865480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Teaching Notes:</a:t>
            </a:r>
          </a:p>
          <a:p>
            <a:r>
              <a:rPr lang="en-US" sz="1200" kern="1200" baseline="0" dirty="0" smtClean="0">
                <a:solidFill>
                  <a:schemeClr val="tx1"/>
                </a:solidFill>
                <a:effectLst/>
                <a:latin typeface="+mn-lt"/>
                <a:ea typeface="+mn-ea"/>
                <a:cs typeface="+mn-cs"/>
              </a:rPr>
              <a:t>This slide presents some information on the life cycle of Nassau grouper</a:t>
            </a:r>
            <a:r>
              <a:rPr lang="en-US" sz="1200" kern="1200" baseline="0" dirty="0" smtClean="0">
                <a:solidFill>
                  <a:schemeClr val="tx1"/>
                </a:solidFill>
                <a:effectLst/>
                <a:latin typeface="+mn-lt"/>
                <a:ea typeface="+mn-ea"/>
                <a:cs typeface="+mn-cs"/>
              </a:rPr>
              <a:t>. The following slides provide additional information on the Nassau grouper.</a:t>
            </a: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US" dirty="0" smtClean="0"/>
              <a:t>Eggs hatch 23-40 hours after fertilization.  Fertilization occurs during spawning</a:t>
            </a:r>
            <a:r>
              <a:rPr lang="en-US" baseline="0" dirty="0" smtClean="0"/>
              <a:t> when gametes join.</a:t>
            </a:r>
            <a:endParaRPr lang="en-US" dirty="0" smtClean="0"/>
          </a:p>
          <a:p>
            <a:pPr marL="171450" indent="-171450">
              <a:buFont typeface="Arial" panose="020B0604020202020204" pitchFamily="34" charset="0"/>
              <a:buChar char="•"/>
            </a:pPr>
            <a:r>
              <a:rPr lang="en-US" dirty="0" smtClean="0"/>
              <a:t>Transition larvae to juvenile stage at 6-7 weeks</a:t>
            </a:r>
          </a:p>
          <a:p>
            <a:pPr marL="171450" indent="-171450">
              <a:buFont typeface="Arial" panose="020B0604020202020204" pitchFamily="34" charset="0"/>
              <a:buChar char="•"/>
            </a:pPr>
            <a:r>
              <a:rPr lang="en-US" dirty="0" smtClean="0"/>
              <a:t>Sexually reproductive at 4-7 years.  Sexual reproduction in Nassau grouper takes place at spawning aggregations</a:t>
            </a:r>
            <a:r>
              <a:rPr lang="en-US" baseline="0" dirty="0" smtClean="0"/>
              <a:t> which are large gatherings of sexually mature Nassau grouper, occurring during the winter months (in low latitudes).  Spawning typically takes place just after the full moon during the winter months (December to March).</a:t>
            </a:r>
            <a:endParaRPr lang="en-US" dirty="0" smtClean="0"/>
          </a:p>
          <a:p>
            <a:pPr marL="171450" indent="-171450">
              <a:buFont typeface="Arial" panose="020B0604020202020204" pitchFamily="34" charset="0"/>
              <a:buChar char="•"/>
            </a:pPr>
            <a:r>
              <a:rPr lang="en-US" dirty="0" smtClean="0"/>
              <a:t>Typical lifespan 16 years.  This is based</a:t>
            </a:r>
            <a:r>
              <a:rPr lang="en-US" baseline="0" dirty="0" smtClean="0"/>
              <a:t> at the age at which Nassau grouper reach the asymptote (maximum length) from a growth curves. Growth curves are made by fitting a line to age and length data.</a:t>
            </a:r>
            <a:endParaRPr lang="en-US" dirty="0" smtClean="0"/>
          </a:p>
          <a:p>
            <a:pPr marL="171450" indent="-171450">
              <a:buFont typeface="Arial" panose="020B0604020202020204" pitchFamily="34" charset="0"/>
              <a:buChar char="•"/>
            </a:pPr>
            <a:r>
              <a:rPr lang="en-US" dirty="0" smtClean="0"/>
              <a:t>Maximum recorded age 29 years.  Age for fish is known by</a:t>
            </a:r>
            <a:r>
              <a:rPr lang="en-US" baseline="0" dirty="0" smtClean="0"/>
              <a:t> counting the rings from </a:t>
            </a:r>
            <a:r>
              <a:rPr lang="en-US" baseline="0" dirty="0" err="1" smtClean="0"/>
              <a:t>otoliths</a:t>
            </a:r>
            <a:r>
              <a:rPr lang="en-US" baseline="0" dirty="0" smtClean="0"/>
              <a:t>, a fish ear bone.  </a:t>
            </a:r>
            <a:r>
              <a:rPr lang="en-US" baseline="0" dirty="0" err="1" smtClean="0"/>
              <a:t>Otoliths</a:t>
            </a:r>
            <a:r>
              <a:rPr lang="en-US" baseline="0" dirty="0" smtClean="0"/>
              <a:t> are similar to trees in that they lay down growth rings.</a:t>
            </a:r>
            <a:endParaRPr lang="en-US" dirty="0" smtClean="0"/>
          </a:p>
          <a:p>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Photographs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Nassau groupers photo</a:t>
            </a:r>
            <a:r>
              <a:rPr lang="en-US" sz="1200" kern="1200" baseline="0" dirty="0" smtClean="0">
                <a:solidFill>
                  <a:schemeClr val="tx1"/>
                </a:solidFill>
                <a:effectLst/>
                <a:latin typeface="+mn-lt"/>
                <a:ea typeface="+mn-ea"/>
                <a:cs typeface="+mn-cs"/>
              </a:rPr>
              <a:t> by Joshua Stewart, taken in Little Cayman, Cayman Islands 2013.</a:t>
            </a:r>
          </a:p>
          <a:p>
            <a:r>
              <a:rPr lang="en-US" sz="1200" kern="1200" baseline="0" dirty="0" smtClean="0">
                <a:solidFill>
                  <a:schemeClr val="tx1"/>
                </a:solidFill>
                <a:effectLst/>
                <a:latin typeface="+mn-lt"/>
                <a:ea typeface="+mn-ea"/>
                <a:cs typeface="+mn-cs"/>
              </a:rPr>
              <a:t>Nassau groupers in photo are most likely ~30cm long. </a:t>
            </a:r>
          </a:p>
          <a:p>
            <a:pPr lvl="0"/>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References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Florida Museum</a:t>
            </a:r>
            <a:r>
              <a:rPr lang="en-US" sz="1200" kern="1200" baseline="0" dirty="0" smtClean="0">
                <a:solidFill>
                  <a:schemeClr val="tx1"/>
                </a:solidFill>
                <a:effectLst/>
                <a:latin typeface="+mn-lt"/>
                <a:ea typeface="+mn-ea"/>
                <a:cs typeface="+mn-cs"/>
              </a:rPr>
              <a:t> of Natural History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http://www.flmnh.ufl.edu/fish/Gallery/Descript/Nassaugrouper/Nassaugrouper.html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NOAA Technical Report NMFS 146, A Technical Report of the Fishery Bulletin, FAO Fisheries Synopsis 157, Synopsis of Biological Data on the Nassau Grouper, </a:t>
            </a:r>
            <a:r>
              <a:rPr lang="en-US" sz="1200" kern="1200" dirty="0" err="1" smtClean="0">
                <a:solidFill>
                  <a:schemeClr val="tx1"/>
                </a:solidFill>
                <a:effectLst/>
                <a:latin typeface="+mn-lt"/>
                <a:ea typeface="+mn-ea"/>
                <a:cs typeface="+mn-cs"/>
              </a:rPr>
              <a:t>Epinephelus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striatus</a:t>
            </a:r>
            <a:r>
              <a:rPr lang="en-US" sz="1200" kern="1200" dirty="0" smtClean="0">
                <a:solidFill>
                  <a:schemeClr val="tx1"/>
                </a:solidFill>
                <a:effectLst/>
                <a:latin typeface="+mn-lt"/>
                <a:ea typeface="+mn-ea"/>
                <a:cs typeface="+mn-cs"/>
              </a:rPr>
              <a:t> (Bloch, 1792), and the Jewfish, E. </a:t>
            </a:r>
            <a:r>
              <a:rPr lang="en-US" sz="1200" kern="1200" dirty="0" err="1" smtClean="0">
                <a:solidFill>
                  <a:schemeClr val="tx1"/>
                </a:solidFill>
                <a:effectLst/>
                <a:latin typeface="+mn-lt"/>
                <a:ea typeface="+mn-ea"/>
                <a:cs typeface="+mn-cs"/>
              </a:rPr>
              <a:t>itajara</a:t>
            </a:r>
            <a:r>
              <a:rPr lang="en-US" sz="1200" kern="1200" dirty="0" smtClean="0">
                <a:solidFill>
                  <a:schemeClr val="tx1"/>
                </a:solidFill>
                <a:effectLst/>
                <a:latin typeface="+mn-lt"/>
                <a:ea typeface="+mn-ea"/>
                <a:cs typeface="+mn-cs"/>
              </a:rPr>
              <a:t> (Lichtenstein, 1822)</a:t>
            </a:r>
            <a:r>
              <a:rPr lang="en-US" sz="1200" kern="1200" baseline="0" dirty="0" smtClean="0">
                <a:solidFill>
                  <a:schemeClr val="tx1"/>
                </a:solidFill>
                <a:effectLst/>
                <a:latin typeface="+mn-lt"/>
                <a:ea typeface="+mn-ea"/>
                <a:cs typeface="+mn-cs"/>
              </a:rPr>
              <a:t> by </a:t>
            </a:r>
            <a:r>
              <a:rPr lang="en-US" sz="1200" kern="1200" dirty="0" smtClean="0">
                <a:solidFill>
                  <a:schemeClr val="tx1"/>
                </a:solidFill>
                <a:effectLst/>
                <a:latin typeface="+mn-lt"/>
                <a:ea typeface="+mn-ea"/>
                <a:cs typeface="+mn-cs"/>
              </a:rPr>
              <a:t>Yvonne </a:t>
            </a:r>
            <a:r>
              <a:rPr lang="en-US" sz="1200" kern="1200" dirty="0" err="1" smtClean="0">
                <a:solidFill>
                  <a:schemeClr val="tx1"/>
                </a:solidFill>
                <a:effectLst/>
                <a:latin typeface="+mn-lt"/>
                <a:ea typeface="+mn-ea"/>
                <a:cs typeface="+mn-cs"/>
              </a:rPr>
              <a:t>Sadovy</a:t>
            </a:r>
            <a:r>
              <a:rPr lang="en-US" sz="1200" kern="1200" dirty="0" smtClean="0">
                <a:solidFill>
                  <a:schemeClr val="tx1"/>
                </a:solidFill>
                <a:effectLst/>
                <a:latin typeface="+mn-lt"/>
                <a:ea typeface="+mn-ea"/>
                <a:cs typeface="+mn-cs"/>
              </a:rPr>
              <a:t> and Anne-Marie </a:t>
            </a:r>
            <a:r>
              <a:rPr lang="en-US" sz="1200" kern="1200" dirty="0" err="1" smtClean="0">
                <a:solidFill>
                  <a:schemeClr val="tx1"/>
                </a:solidFill>
                <a:effectLst/>
                <a:latin typeface="+mn-lt"/>
                <a:ea typeface="+mn-ea"/>
                <a:cs typeface="+mn-cs"/>
              </a:rPr>
              <a:t>Eklund</a:t>
            </a:r>
            <a:r>
              <a:rPr lang="en-US" sz="1200" kern="1200" dirty="0" smtClean="0">
                <a:solidFill>
                  <a:schemeClr val="tx1"/>
                </a:solidFill>
                <a:effectLst/>
                <a:latin typeface="+mn-lt"/>
                <a:ea typeface="+mn-ea"/>
                <a:cs typeface="+mn-cs"/>
              </a:rPr>
              <a:t>. July 1999.</a:t>
            </a:r>
          </a:p>
          <a:p>
            <a:r>
              <a:rPr lang="en-US" sz="1200" b="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http://www.sefsc.noaa.gov/sedar/download/SEDAR23_RD_15_Sadovy_Eklund_1999.pdf?id=DOCUMENT</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160449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Teaching Notes:</a:t>
            </a:r>
          </a:p>
          <a:p>
            <a:r>
              <a:rPr lang="en-US" dirty="0" smtClean="0"/>
              <a:t>This is a photo of</a:t>
            </a:r>
            <a:r>
              <a:rPr lang="en-US" baseline="0" dirty="0" smtClean="0"/>
              <a:t> a spawning aggregation at Little Cayman Island, Cayman Islands in the Caribbean. </a:t>
            </a:r>
            <a:endParaRPr lang="en-US" baseline="0" dirty="0" smtClean="0"/>
          </a:p>
          <a:p>
            <a:endParaRPr lang="en-US" baseline="0" dirty="0" smtClean="0"/>
          </a:p>
          <a:p>
            <a:r>
              <a:rPr lang="en-US" baseline="0" dirty="0" smtClean="0"/>
              <a:t>Note the high density of fish.  This is because they have all gathered to spawn.  When fish gather into spawning aggregations it makes them particularly vulnerable to fishing.  The Nassau grouper spawn every year at the same spot following the full moon in the winter months.  Since the fish gather in the same spot and at a predictable time, it makes them even more vulnerable to fishing.  When it is not spawning season the Nassau grouper are much harder to find as they live spread out around the entire island, at greater depths, and tend to be hidden in holes. </a:t>
            </a:r>
            <a:endParaRPr lang="en-US" baseline="0" dirty="0" smtClean="0"/>
          </a:p>
          <a:p>
            <a:endParaRPr lang="en-US" baseline="0" dirty="0" smtClean="0"/>
          </a:p>
          <a:p>
            <a:r>
              <a:rPr lang="en-US" baseline="0" dirty="0" smtClean="0"/>
              <a:t>Ask the students how many fish are in the photo?</a:t>
            </a:r>
          </a:p>
          <a:p>
            <a:r>
              <a:rPr lang="en-US" baseline="0" dirty="0" smtClean="0"/>
              <a:t>(no correct answer).</a:t>
            </a:r>
          </a:p>
          <a:p>
            <a:endParaRPr lang="en-US" baseline="0" dirty="0" smtClean="0"/>
          </a:p>
          <a:p>
            <a:r>
              <a:rPr lang="en-US" baseline="0" dirty="0" smtClean="0"/>
              <a:t>Now tell them this photo was taken in approximately 80 feet of water while scuba diving.  Ask them how they would find out how many fish there are.</a:t>
            </a:r>
          </a:p>
          <a:p>
            <a:endParaRPr lang="en-US" baseline="0" dirty="0" smtClean="0"/>
          </a:p>
          <a:p>
            <a:r>
              <a:rPr lang="en-US" baseline="0" dirty="0" smtClean="0"/>
              <a:t>The purpose of this slide is to set up the video which shows the spawning aggregation and to have students estimate how many fish are in the video.</a:t>
            </a:r>
          </a:p>
          <a:p>
            <a:endParaRPr lang="en-US" baseline="0" dirty="0" smtClean="0"/>
          </a:p>
          <a:p>
            <a:r>
              <a:rPr lang="en-US" baseline="0" dirty="0" smtClean="0"/>
              <a:t>Photograph credit:</a:t>
            </a:r>
          </a:p>
          <a:p>
            <a:r>
              <a:rPr lang="en-US" baseline="0" dirty="0" smtClean="0"/>
              <a:t>Joshua Stewart 2014.  Spawning aggregation of Nassau grouper in Little Cayman Island, Cayman Islands.</a:t>
            </a: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658390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Teaching Notes:</a:t>
            </a:r>
          </a:p>
          <a:p>
            <a:r>
              <a:rPr lang="en-US" dirty="0" smtClean="0"/>
              <a:t>Now play the video of the</a:t>
            </a:r>
            <a:r>
              <a:rPr lang="en-US" baseline="0" dirty="0" smtClean="0"/>
              <a:t> spawning aggregation. </a:t>
            </a:r>
            <a:r>
              <a:rPr lang="en-US" baseline="0" dirty="0" smtClean="0"/>
              <a:t>  The purposes is to have students guess how many fish are at the aggregation in February 2014.  The answer from mark-recapture studies is approximately 3800 fish (that study did not use this video).  The students will note that it is very hard to simply guess how many fish are there.  The fish are moving around and the aggregation is quite large, this makes counting all the individuals very difficult.  Hopefully students will realize that some other method than conducting a census is necessary to estimate the number of Nassau grouper in the spawning aggregation.  If not, guide them there by asking what other ways could we estimate how many fish are there.  Discuss factors that make it hard to do a census (movement, large aggregation, fish hiding behind other fish, limited dive time on scuba tank, etc.).</a:t>
            </a:r>
            <a:endParaRPr lang="en-US" baseline="0" dirty="0" smtClean="0"/>
          </a:p>
          <a:p>
            <a:endParaRPr lang="en-US" baseline="0" dirty="0" smtClean="0"/>
          </a:p>
          <a:p>
            <a:r>
              <a:rPr lang="en-US" baseline="0" dirty="0" smtClean="0"/>
              <a:t>The video </a:t>
            </a:r>
            <a:r>
              <a:rPr lang="en-US" baseline="0" dirty="0" smtClean="0"/>
              <a:t>can be found here:</a:t>
            </a:r>
          </a:p>
          <a:p>
            <a:r>
              <a:rPr lang="en-US" dirty="0" smtClean="0"/>
              <a:t>https://www.youtube.com/watch?v=coKGz_qpJwg&amp;list=UUUUiYJ2AaT74Yvu-Oxl7Ckg</a:t>
            </a:r>
          </a:p>
          <a:p>
            <a:endParaRPr lang="en-US" dirty="0" smtClean="0"/>
          </a:p>
          <a:p>
            <a:r>
              <a:rPr lang="en-US" dirty="0" smtClean="0"/>
              <a:t>Or you can link to it from REEF’s Grouper Moon Page.</a:t>
            </a:r>
          </a:p>
          <a:p>
            <a:r>
              <a:rPr lang="en-US" dirty="0" smtClean="0"/>
              <a:t>http://www.reef.org/groupermoonproject</a:t>
            </a:r>
          </a:p>
          <a:p>
            <a:endParaRPr lang="en-US" dirty="0" smtClean="0"/>
          </a:p>
          <a:p>
            <a:r>
              <a:rPr lang="en-US" dirty="0" smtClean="0"/>
              <a:t>The</a:t>
            </a:r>
            <a:r>
              <a:rPr lang="en-US" baseline="0" dirty="0" smtClean="0"/>
              <a:t> noise you hear is the scuba diver breathing through their regulator. You can hear them inhale (the </a:t>
            </a:r>
            <a:r>
              <a:rPr lang="en-US" baseline="0" dirty="0" err="1" smtClean="0"/>
              <a:t>hshhhhshhhh</a:t>
            </a:r>
            <a:r>
              <a:rPr lang="en-US" baseline="0" dirty="0" smtClean="0"/>
              <a:t> noise) and exhale (the bubbles).</a:t>
            </a:r>
          </a:p>
          <a:p>
            <a:endParaRPr lang="en-US" baseline="0" dirty="0" smtClean="0"/>
          </a:p>
          <a:p>
            <a:r>
              <a:rPr lang="en-US" baseline="0" dirty="0" smtClean="0"/>
              <a:t>The video is 2.5 minutes long. You can show all or part of it (the students should get the general idea after a minute).</a:t>
            </a:r>
          </a:p>
          <a:p>
            <a:endParaRPr lang="en-US" baseline="0" dirty="0" smtClean="0"/>
          </a:p>
          <a:p>
            <a:r>
              <a:rPr lang="en-US" baseline="0" dirty="0" smtClean="0"/>
              <a:t>Discuss with the students how many fish they think there are here (estimates from the statistical model are about </a:t>
            </a:r>
            <a:r>
              <a:rPr lang="en-US" baseline="0" dirty="0" smtClean="0"/>
              <a:t>3800.  The statistical model used over 200 mark-recapture counts done by 4 individuals while scuba diving.  The estimate did not come from this video.). </a:t>
            </a:r>
            <a:endParaRPr lang="en-US" baseline="0" dirty="0" smtClean="0"/>
          </a:p>
          <a:p>
            <a:endParaRPr lang="en-US" baseline="0" dirty="0" smtClean="0"/>
          </a:p>
          <a:p>
            <a:r>
              <a:rPr lang="en-US" baseline="0" dirty="0" smtClean="0"/>
              <a:t>Discuss with the students how they would conduct an experiment or study to determine how many fish are there.</a:t>
            </a:r>
          </a:p>
          <a:p>
            <a:endParaRPr lang="en-US" baseline="0" dirty="0" smtClean="0"/>
          </a:p>
          <a:p>
            <a:r>
              <a:rPr lang="en-US" baseline="0" dirty="0" smtClean="0"/>
              <a:t>Discuss how mark-</a:t>
            </a:r>
            <a:r>
              <a:rPr lang="en-US" baseline="0" dirty="0" err="1" smtClean="0"/>
              <a:t>resight</a:t>
            </a:r>
            <a:r>
              <a:rPr lang="en-US" baseline="0" dirty="0" smtClean="0"/>
              <a:t> techniques could be used to estimate abundance of Nassau grouper.</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72324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Teaching Notes: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Since 2008, scientists working with the Grouper Moon Project have been estimating the abundance of Nassau grouper at the spawning aggregation in Little Cayman using mark-</a:t>
            </a:r>
            <a:r>
              <a:rPr lang="en-US" sz="1200" kern="1200" baseline="0" dirty="0" err="1" smtClean="0">
                <a:solidFill>
                  <a:schemeClr val="tx1"/>
                </a:solidFill>
                <a:effectLst/>
                <a:latin typeface="+mn-lt"/>
                <a:ea typeface="+mn-ea"/>
                <a:cs typeface="+mn-cs"/>
              </a:rPr>
              <a:t>resight</a:t>
            </a:r>
            <a:r>
              <a:rPr lang="en-US" sz="1200" kern="1200" baseline="0" dirty="0" smtClean="0">
                <a:solidFill>
                  <a:schemeClr val="tx1"/>
                </a:solidFill>
                <a:effectLst/>
                <a:latin typeface="+mn-lt"/>
                <a:ea typeface="+mn-ea"/>
                <a:cs typeface="+mn-cs"/>
              </a:rPr>
              <a:t> studies with tags. </a:t>
            </a:r>
            <a:endParaRPr lang="en-US" baseline="0" dirty="0" smtClean="0"/>
          </a:p>
          <a:p>
            <a:endParaRPr lang="en-US" baseline="0" dirty="0" smtClean="0"/>
          </a:p>
          <a:p>
            <a:r>
              <a:rPr lang="en-US" baseline="0" dirty="0" smtClean="0"/>
              <a:t>The tagging takes place in approximately 80 feet of water using scuba. </a:t>
            </a:r>
            <a:r>
              <a:rPr lang="en-US" baseline="0" dirty="0" smtClean="0"/>
              <a:t>Fish are tagged behind their dorsal fin on either their right or left side (the side is assumed to be random).  Divers </a:t>
            </a:r>
            <a:r>
              <a:rPr lang="en-US" baseline="0" dirty="0" smtClean="0"/>
              <a:t>tag the fish using a pole spear and a plastic tag (Billfish tag made by </a:t>
            </a:r>
            <a:r>
              <a:rPr lang="en-US" baseline="0" dirty="0" err="1" smtClean="0"/>
              <a:t>floy</a:t>
            </a:r>
            <a:r>
              <a:rPr lang="en-US" baseline="0" dirty="0" smtClean="0"/>
              <a:t> tags).  Divers then do surveys where they count 50 sides of fish and record how many tags they see. The data is then entered into a model to produce a population estimate and confidence interval.</a:t>
            </a:r>
          </a:p>
          <a:p>
            <a:endParaRPr lang="en-US" baseline="0" dirty="0" smtClean="0"/>
          </a:p>
          <a:p>
            <a:r>
              <a:rPr lang="en-US" baseline="0" dirty="0" smtClean="0"/>
              <a:t>Photographs:</a:t>
            </a:r>
          </a:p>
          <a:p>
            <a:pPr marL="228600" indent="-228600">
              <a:buAutoNum type="arabicParenR"/>
            </a:pPr>
            <a:r>
              <a:rPr lang="en-US" baseline="0" dirty="0" smtClean="0"/>
              <a:t>(Left) Taken by Joshua Stewart in 2013. Showing a scientist tagging Nassau grouper.   </a:t>
            </a:r>
            <a:r>
              <a:rPr lang="en-US" baseline="0" dirty="0" smtClean="0"/>
              <a:t>The diver is holding a pole which is used to do the tagging.  Nassau </a:t>
            </a:r>
            <a:r>
              <a:rPr lang="en-US" baseline="0" dirty="0" smtClean="0"/>
              <a:t>grouper are probably between 30-60cm long. </a:t>
            </a:r>
          </a:p>
          <a:p>
            <a:pPr marL="228600" indent="-228600">
              <a:buAutoNum type="arabicParenR"/>
            </a:pPr>
            <a:r>
              <a:rPr lang="en-US" baseline="0" dirty="0" smtClean="0"/>
              <a:t>(Right) Taken by Joshua Stewart in 2013.  Showing a scientist conducting tag counts of fish in the spawning aggregation</a:t>
            </a:r>
            <a:r>
              <a:rPr lang="en-US" baseline="0" dirty="0" smtClean="0"/>
              <a:t>.  The scientist is recording the data on a slate.</a:t>
            </a:r>
            <a:endParaRPr lang="en-US" baseline="0" dirty="0" smtClean="0"/>
          </a:p>
          <a:p>
            <a:endParaRPr lang="en-US" dirty="0" smtClean="0"/>
          </a:p>
          <a:p>
            <a:r>
              <a:rPr lang="en-US" dirty="0" smtClean="0"/>
              <a:t>Additional Information:</a:t>
            </a:r>
          </a:p>
          <a:p>
            <a:r>
              <a:rPr lang="en-US" dirty="0" smtClean="0"/>
              <a:t>http://www.reef.org/groupermoonproject</a:t>
            </a:r>
          </a:p>
          <a:p>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1487867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Teaching</a:t>
            </a:r>
            <a:r>
              <a:rPr lang="en-US" sz="1200" kern="1200" baseline="0" dirty="0" smtClean="0">
                <a:solidFill>
                  <a:schemeClr val="tx1"/>
                </a:solidFill>
                <a:effectLst/>
                <a:latin typeface="+mn-lt"/>
                <a:ea typeface="+mn-ea"/>
                <a:cs typeface="+mn-cs"/>
              </a:rPr>
              <a:t> Notes:</a:t>
            </a:r>
          </a:p>
          <a:p>
            <a:r>
              <a:rPr lang="en-US" sz="1200" kern="1200" dirty="0" smtClean="0">
                <a:solidFill>
                  <a:schemeClr val="tx1"/>
                </a:solidFill>
                <a:effectLst/>
                <a:latin typeface="+mn-lt"/>
                <a:ea typeface="+mn-ea"/>
                <a:cs typeface="+mn-cs"/>
              </a:rPr>
              <a:t>We</a:t>
            </a:r>
            <a:r>
              <a:rPr lang="en-US" sz="1200" kern="1200" baseline="0" dirty="0" smtClean="0">
                <a:solidFill>
                  <a:schemeClr val="tx1"/>
                </a:solidFill>
                <a:effectLst/>
                <a:latin typeface="+mn-lt"/>
                <a:ea typeface="+mn-ea"/>
                <a:cs typeface="+mn-cs"/>
              </a:rPr>
              <a:t> have now learned about the status of Nassau grouper. The students should be familiar with:</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Life history (max length, max age, max weight, age at reproduction, and age for egg, larvae, juvenile, and adult periods)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Spawning </a:t>
            </a:r>
            <a:r>
              <a:rPr lang="en-US" sz="1200" kern="1200" baseline="0" dirty="0" err="1" smtClean="0">
                <a:solidFill>
                  <a:schemeClr val="tx1"/>
                </a:solidFill>
                <a:effectLst/>
                <a:latin typeface="+mn-lt"/>
                <a:ea typeface="+mn-ea"/>
                <a:cs typeface="+mn-cs"/>
              </a:rPr>
              <a:t>aggegrations</a:t>
            </a:r>
            <a:endParaRPr lang="en-US" sz="120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Conservation status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Prey</a:t>
            </a:r>
          </a:p>
          <a:p>
            <a:pPr marL="171450" indent="-171450">
              <a:buFont typeface="Arial" panose="020B0604020202020204" pitchFamily="34" charset="0"/>
              <a:buChar char="•"/>
            </a:pPr>
            <a:r>
              <a:rPr lang="en-US" sz="1200" kern="1200" baseline="0" dirty="0" err="1" smtClean="0">
                <a:solidFill>
                  <a:schemeClr val="tx1"/>
                </a:solidFill>
                <a:effectLst/>
                <a:latin typeface="+mn-lt"/>
                <a:ea typeface="+mn-ea"/>
                <a:cs typeface="+mn-cs"/>
              </a:rPr>
              <a:t>Preadators</a:t>
            </a:r>
            <a:endParaRPr lang="en-US" sz="120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kern="1200" baseline="0" dirty="0" smtClean="0">
                <a:solidFill>
                  <a:schemeClr val="tx1"/>
                </a:solidFill>
                <a:effectLst/>
                <a:latin typeface="+mn-lt"/>
                <a:ea typeface="+mn-ea"/>
                <a:cs typeface="+mn-cs"/>
              </a:rPr>
              <a:t>Students have also been introduced with some of the work being done by scientists in the Cayman Islands</a:t>
            </a:r>
            <a:r>
              <a:rPr lang="en-US" sz="1200" kern="1200" baseline="0" dirty="0" smtClean="0">
                <a:solidFill>
                  <a:schemeClr val="tx1"/>
                </a:solidFill>
                <a:effectLst/>
                <a:latin typeface="+mn-lt"/>
                <a:ea typeface="+mn-ea"/>
                <a:cs typeface="+mn-cs"/>
              </a:rPr>
              <a:t>.</a:t>
            </a:r>
          </a:p>
          <a:p>
            <a:pPr marL="0" indent="0">
              <a:buFont typeface="Arial" panose="020B0604020202020204" pitchFamily="34" charset="0"/>
              <a:buNone/>
            </a:pPr>
            <a:r>
              <a:rPr lang="en-US" sz="1200" kern="1200" baseline="0" dirty="0" smtClean="0">
                <a:solidFill>
                  <a:schemeClr val="tx1"/>
                </a:solidFill>
                <a:effectLst/>
                <a:latin typeface="+mn-lt"/>
                <a:ea typeface="+mn-ea"/>
                <a:cs typeface="+mn-cs"/>
              </a:rPr>
              <a:t>It is easy to overfish a spawning aggregation.  This can lead to the decimation of the population.</a:t>
            </a:r>
          </a:p>
          <a:p>
            <a:pPr marL="0" indent="0">
              <a:buFont typeface="Arial" panose="020B0604020202020204" pitchFamily="34" charset="0"/>
              <a:buNone/>
            </a:pPr>
            <a:r>
              <a:rPr lang="en-US" sz="1200" kern="1200" baseline="0" dirty="0" smtClean="0">
                <a:solidFill>
                  <a:schemeClr val="tx1"/>
                </a:solidFill>
                <a:effectLst/>
                <a:latin typeface="+mn-lt"/>
                <a:ea typeface="+mn-ea"/>
                <a:cs typeface="+mn-cs"/>
              </a:rPr>
              <a:t>Scientists and conservationists are working hard to study and protect the Nassau grouper.</a:t>
            </a:r>
          </a:p>
          <a:p>
            <a:pPr marL="0" indent="0">
              <a:buFont typeface="Arial" panose="020B0604020202020204" pitchFamily="34" charset="0"/>
              <a:buNone/>
            </a:pPr>
            <a:endParaRPr lang="en-US" sz="1200" kern="1200" baseline="0" dirty="0" smtClean="0">
              <a:solidFill>
                <a:schemeClr val="tx1"/>
              </a:solidFill>
              <a:effectLst/>
              <a:latin typeface="+mn-lt"/>
              <a:ea typeface="+mn-ea"/>
              <a:cs typeface="+mn-cs"/>
            </a:endParaRPr>
          </a:p>
          <a:p>
            <a:pPr marL="0" indent="0">
              <a:buFont typeface="Arial" panose="020B0604020202020204" pitchFamily="34" charset="0"/>
              <a:buNone/>
            </a:pPr>
            <a:r>
              <a:rPr lang="en-US" sz="1200" kern="1200" baseline="0" dirty="0" smtClean="0">
                <a:solidFill>
                  <a:schemeClr val="tx1"/>
                </a:solidFill>
                <a:effectLst/>
                <a:latin typeface="+mn-lt"/>
                <a:ea typeface="+mn-ea"/>
                <a:cs typeface="+mn-cs"/>
              </a:rPr>
              <a:t>Now students should complete the ‘Design A Study for Nassau Grouper Handout’.</a:t>
            </a:r>
          </a:p>
          <a:p>
            <a:pPr marL="0" indent="0">
              <a:buFont typeface="Arial" panose="020B0604020202020204" pitchFamily="34" charset="0"/>
              <a:buNone/>
            </a:pP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5.WMF"/><Relationship Id="rId7" Type="http://schemas.openxmlformats.org/officeDocument/2006/relationships/image" Target="../media/image9.W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WMF"/><Relationship Id="rId11" Type="http://schemas.openxmlformats.org/officeDocument/2006/relationships/image" Target="../media/image13.WMF"/><Relationship Id="rId5" Type="http://schemas.openxmlformats.org/officeDocument/2006/relationships/image" Target="../media/image7.JPG"/><Relationship Id="rId10" Type="http://schemas.openxmlformats.org/officeDocument/2006/relationships/image" Target="../media/image12.WMF"/><Relationship Id="rId4" Type="http://schemas.openxmlformats.org/officeDocument/2006/relationships/image" Target="../media/image6.WMF"/><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6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Estimating Abundance of Nassau Grouper</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Nassau Grouper</a:t>
            </a:r>
            <a:br>
              <a:rPr lang="en-US" dirty="0" smtClean="0"/>
            </a:br>
            <a:r>
              <a:rPr lang="en-US" sz="2000" dirty="0" smtClean="0"/>
              <a:t>Scientific name: </a:t>
            </a:r>
            <a:r>
              <a:rPr lang="en-US" sz="2000" i="1" dirty="0" err="1"/>
              <a:t>Epinephelus</a:t>
            </a:r>
            <a:r>
              <a:rPr lang="en-US" sz="2000" i="1" dirty="0"/>
              <a:t> </a:t>
            </a:r>
            <a:r>
              <a:rPr lang="en-US" sz="2000" i="1" dirty="0" err="1"/>
              <a:t>striatus</a:t>
            </a:r>
            <a:endParaRPr lang="en-US" sz="2000"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3000375" y="901009"/>
            <a:ext cx="5867400" cy="3684382"/>
          </a:xfrm>
        </p:spPr>
      </p:pic>
      <p:sp>
        <p:nvSpPr>
          <p:cNvPr id="4" name="Text Placeholder 3"/>
          <p:cNvSpPr>
            <a:spLocks noGrp="1"/>
          </p:cNvSpPr>
          <p:nvPr>
            <p:ph type="body" sz="half" idx="2"/>
          </p:nvPr>
        </p:nvSpPr>
        <p:spPr/>
        <p:txBody>
          <a:bodyPr>
            <a:normAutofit/>
          </a:bodyPr>
          <a:lstStyle/>
          <a:p>
            <a:r>
              <a:rPr lang="en-US" sz="2000" dirty="0" smtClean="0"/>
              <a:t>This is a  Nassau Grouper</a:t>
            </a:r>
          </a:p>
          <a:p>
            <a:pPr marL="285750" indent="-285750">
              <a:buFont typeface="Arial" panose="020B0604020202020204" pitchFamily="34" charset="0"/>
              <a:buChar char="•"/>
            </a:pPr>
            <a:r>
              <a:rPr lang="en-US" dirty="0" smtClean="0"/>
              <a:t>Range: Caribbean , Western Atlantic, and some in the Gulf of Mexico</a:t>
            </a:r>
            <a:endParaRPr lang="en-US" dirty="0"/>
          </a:p>
          <a:p>
            <a:pPr marL="285750" indent="-285750">
              <a:buFont typeface="Arial" panose="020B0604020202020204" pitchFamily="34" charset="0"/>
              <a:buChar char="•"/>
            </a:pPr>
            <a:r>
              <a:rPr lang="en-US" dirty="0" smtClean="0"/>
              <a:t>Length: 122cm (max)</a:t>
            </a:r>
          </a:p>
          <a:p>
            <a:pPr marL="285750" indent="-285750">
              <a:buFont typeface="Arial" panose="020B0604020202020204" pitchFamily="34" charset="0"/>
              <a:buChar char="•"/>
            </a:pPr>
            <a:r>
              <a:rPr lang="en-US" dirty="0" smtClean="0"/>
              <a:t>Weight: 25 kg (max)</a:t>
            </a:r>
          </a:p>
          <a:p>
            <a:pPr marL="285750" indent="-285750">
              <a:buFont typeface="Wingdings" charset="2"/>
              <a:buChar char="§"/>
            </a:pPr>
            <a:r>
              <a:rPr lang="en-US" dirty="0" smtClean="0"/>
              <a:t>Maximum Age: 30 years</a:t>
            </a:r>
          </a:p>
          <a:p>
            <a:pPr marL="285750" indent="-285750">
              <a:buFont typeface="Wingdings" charset="2"/>
              <a:buChar char="§"/>
            </a:pPr>
            <a:r>
              <a:rPr lang="en-US" dirty="0" smtClean="0"/>
              <a:t>Age at sexual reproduction: 5-7 years old</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Tree>
    <p:extLst>
      <p:ext uri="{BB962C8B-B14F-4D97-AF65-F5344CB8AC3E}">
        <p14:creationId xmlns:p14="http://schemas.microsoft.com/office/powerpoint/2010/main" val="127803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t>Prey</a:t>
            </a:r>
            <a:endParaRPr lang="en-US" dirty="0"/>
          </a:p>
        </p:txBody>
      </p:sp>
      <p:sp>
        <p:nvSpPr>
          <p:cNvPr id="5" name="Text Placeholder 4"/>
          <p:cNvSpPr>
            <a:spLocks noGrp="1"/>
          </p:cNvSpPr>
          <p:nvPr>
            <p:ph type="body" sz="half" idx="3"/>
          </p:nvPr>
        </p:nvSpPr>
        <p:spPr/>
        <p:txBody>
          <a:bodyPr/>
          <a:lstStyle/>
          <a:p>
            <a:r>
              <a:rPr lang="en-US" dirty="0" smtClean="0"/>
              <a:t>Predators</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1" name="Content Placeholder 10"/>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7248450" y="2563793"/>
            <a:ext cx="1584655" cy="1816913"/>
          </a:xfrm>
        </p:spPr>
      </p:pic>
      <p:pic>
        <p:nvPicPr>
          <p:cNvPr id="10" name="Content Placeholder 9"/>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791330" y="2664384"/>
            <a:ext cx="1905000" cy="1218314"/>
          </a:xfrm>
        </p:spPr>
      </p:pic>
      <p:sp>
        <p:nvSpPr>
          <p:cNvPr id="2" name="Title 1"/>
          <p:cNvSpPr>
            <a:spLocks noGrp="1"/>
          </p:cNvSpPr>
          <p:nvPr>
            <p:ph type="title"/>
          </p:nvPr>
        </p:nvSpPr>
        <p:spPr/>
        <p:txBody>
          <a:bodyPr>
            <a:normAutofit/>
          </a:bodyPr>
          <a:lstStyle/>
          <a:p>
            <a:r>
              <a:rPr lang="en-US" dirty="0" smtClean="0"/>
              <a:t>Nassau Grouper</a:t>
            </a:r>
            <a:endParaRPr lang="en-US" sz="2000" dirty="0"/>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6430" y="4125955"/>
            <a:ext cx="1414236" cy="2121354"/>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6330" y="4976262"/>
            <a:ext cx="1823314" cy="895198"/>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00" y="2565632"/>
            <a:ext cx="1406969" cy="1218406"/>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8713" y="3667789"/>
            <a:ext cx="847365" cy="1271047"/>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67664" y="2497596"/>
            <a:ext cx="1783080" cy="862279"/>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7225" y="5099234"/>
            <a:ext cx="1813255" cy="872338"/>
          </a:xfrm>
          <a:prstGeom prst="rect">
            <a:avLst/>
          </a:prstGeom>
        </p:spPr>
      </p:pic>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08367" y="4519417"/>
            <a:ext cx="1822399" cy="1699870"/>
          </a:xfrm>
          <a:prstGeom prst="rect">
            <a:avLst/>
          </a:prstGeom>
        </p:spPr>
      </p:pic>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34958" y="3441069"/>
            <a:ext cx="1477670" cy="1369771"/>
          </a:xfrm>
          <a:prstGeom prst="rect">
            <a:avLst/>
          </a:prstGeom>
        </p:spPr>
      </p:pic>
    </p:spTree>
    <p:extLst>
      <p:ext uri="{BB962C8B-B14F-4D97-AF65-F5344CB8AC3E}">
        <p14:creationId xmlns:p14="http://schemas.microsoft.com/office/powerpoint/2010/main" val="3463429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quarter" idx="1"/>
          </p:nvPr>
        </p:nvSpPr>
        <p:spPr>
          <a:xfrm>
            <a:off x="301752" y="1527048"/>
            <a:ext cx="4232148" cy="4572000"/>
          </a:xfrm>
        </p:spPr>
        <p:txBody>
          <a:bodyPr/>
          <a:lstStyle/>
          <a:p>
            <a:r>
              <a:rPr lang="en-US" dirty="0" smtClean="0"/>
              <a:t>Eggs hatch 23-40 hours</a:t>
            </a:r>
          </a:p>
          <a:p>
            <a:r>
              <a:rPr lang="en-US" dirty="0" smtClean="0"/>
              <a:t>Transition larvae to juvenile stage at 6-7 weeks</a:t>
            </a:r>
          </a:p>
          <a:p>
            <a:r>
              <a:rPr lang="en-US" dirty="0" smtClean="0"/>
              <a:t>Sexually reproductive at 4-7 years</a:t>
            </a:r>
          </a:p>
          <a:p>
            <a:r>
              <a:rPr lang="en-US" dirty="0" smtClean="0"/>
              <a:t>Typical lifespan 16 years</a:t>
            </a:r>
          </a:p>
          <a:p>
            <a:r>
              <a:rPr lang="en-US" dirty="0" smtClean="0"/>
              <a:t>Maximum recorded age 29 years</a:t>
            </a:r>
            <a:endParaRPr lang="en-US" dirty="0"/>
          </a:p>
        </p:txBody>
      </p:sp>
      <p:sp>
        <p:nvSpPr>
          <p:cNvPr id="2" name="Title 1"/>
          <p:cNvSpPr>
            <a:spLocks noGrp="1"/>
          </p:cNvSpPr>
          <p:nvPr>
            <p:ph type="title"/>
          </p:nvPr>
        </p:nvSpPr>
        <p:spPr/>
        <p:txBody>
          <a:bodyPr>
            <a:normAutofit/>
          </a:bodyPr>
          <a:lstStyle/>
          <a:p>
            <a:r>
              <a:rPr lang="en-US" dirty="0" smtClean="0"/>
              <a:t>Nassau Grouper – Life Cycle</a:t>
            </a:r>
            <a:endParaRPr lang="en-US" sz="2000"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pic>
        <p:nvPicPr>
          <p:cNvPr id="10" name="Picture 9"/>
          <p:cNvPicPr>
            <a:picLocks noChangeAspect="1"/>
          </p:cNvPicPr>
          <p:nvPr/>
        </p:nvPicPr>
        <p:blipFill>
          <a:blip r:embed="rId3"/>
          <a:stretch>
            <a:fillRect/>
          </a:stretch>
        </p:blipFill>
        <p:spPr>
          <a:xfrm>
            <a:off x="4533900" y="2197437"/>
            <a:ext cx="4302252" cy="2849174"/>
          </a:xfrm>
          <a:prstGeom prst="rect">
            <a:avLst/>
          </a:prstGeom>
        </p:spPr>
      </p:pic>
    </p:spTree>
    <p:extLst>
      <p:ext uri="{BB962C8B-B14F-4D97-AF65-F5344CB8AC3E}">
        <p14:creationId xmlns:p14="http://schemas.microsoft.com/office/powerpoint/2010/main" val="3909191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53344" y="1679575"/>
            <a:ext cx="6400800" cy="4267200"/>
          </a:xfrm>
        </p:spPr>
      </p:pic>
      <p:sp>
        <p:nvSpPr>
          <p:cNvPr id="3" name="Title 2"/>
          <p:cNvSpPr>
            <a:spLocks noGrp="1"/>
          </p:cNvSpPr>
          <p:nvPr>
            <p:ph type="title"/>
          </p:nvPr>
        </p:nvSpPr>
        <p:spPr/>
        <p:txBody>
          <a:bodyPr/>
          <a:lstStyle/>
          <a:p>
            <a:r>
              <a:rPr lang="en-US" dirty="0" smtClean="0"/>
              <a:t>Nassau Grouper – Spawning Aggregation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33604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Nassau Grouper – Spawning Aggregation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2" name="Content Placeholder 1"/>
          <p:cNvSpPr>
            <a:spLocks noGrp="1"/>
          </p:cNvSpPr>
          <p:nvPr>
            <p:ph sz="quarter" idx="1"/>
          </p:nvPr>
        </p:nvSpPr>
        <p:spPr/>
        <p:txBody>
          <a:bodyPr/>
          <a:lstStyle/>
          <a:p>
            <a:pPr marL="0" indent="0">
              <a:buNone/>
            </a:pPr>
            <a:r>
              <a:rPr lang="en-US" dirty="0" smtClean="0"/>
              <a:t>Video: </a:t>
            </a:r>
          </a:p>
          <a:p>
            <a:pPr marL="0" indent="0">
              <a:buNone/>
            </a:pPr>
            <a:r>
              <a:rPr lang="en-US" dirty="0" smtClean="0"/>
              <a:t>Grouper Moon Project – Guess How Many Fish</a:t>
            </a:r>
          </a:p>
          <a:p>
            <a:pPr marL="0" indent="0">
              <a:buNone/>
            </a:pPr>
            <a:r>
              <a:rPr lang="en-US" dirty="0" smtClean="0"/>
              <a:t>February 2014 Spawning Aggregation </a:t>
            </a:r>
            <a:endParaRPr lang="en-US" dirty="0"/>
          </a:p>
          <a:p>
            <a:pPr marL="0" indent="0">
              <a:buNone/>
            </a:pPr>
            <a:r>
              <a:rPr lang="en-US" dirty="0"/>
              <a:t>https://www.youtube.com/watch?v=coKGz_qpJwg&amp;list=UUUUiYJ2AaT74Yvu-Oxl7Ckg</a:t>
            </a:r>
          </a:p>
        </p:txBody>
      </p:sp>
    </p:spTree>
    <p:extLst>
      <p:ext uri="{BB962C8B-B14F-4D97-AF65-F5344CB8AC3E}">
        <p14:creationId xmlns:p14="http://schemas.microsoft.com/office/powerpoint/2010/main" val="2360351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Nassau Grouper – Tagging Study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2" name="Content Placeholder 1"/>
          <p:cNvSpPr>
            <a:spLocks noGrp="1"/>
          </p:cNvSpPr>
          <p:nvPr>
            <p:ph sz="quarter" idx="1"/>
          </p:nvPr>
        </p:nvSpPr>
        <p:spPr/>
        <p:txBody>
          <a:bodyPr/>
          <a:lstStyle/>
          <a:p>
            <a:r>
              <a:rPr lang="en-US" dirty="0" smtClean="0"/>
              <a:t>Tagging done while scuba diving</a:t>
            </a:r>
          </a:p>
          <a:p>
            <a:r>
              <a:rPr lang="en-US" dirty="0" smtClean="0"/>
              <a:t>Tag with pole spear</a:t>
            </a:r>
          </a:p>
          <a:p>
            <a:r>
              <a:rPr lang="en-US" dirty="0" smtClean="0"/>
              <a:t>Tag using plastic tag, unique color every year</a:t>
            </a:r>
          </a:p>
          <a:p>
            <a:r>
              <a:rPr lang="en-US" dirty="0" smtClean="0"/>
              <a:t>Scuba divers conduct surveys and # tags seen in 50 sides of fish</a:t>
            </a:r>
          </a:p>
          <a:p>
            <a:r>
              <a:rPr lang="en-US" dirty="0" smtClean="0"/>
              <a:t>Repeat many, many times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597" y="3558878"/>
            <a:ext cx="4029075" cy="268605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2800" y="4422308"/>
            <a:ext cx="2952750" cy="1968500"/>
          </a:xfrm>
          <a:prstGeom prst="rect">
            <a:avLst/>
          </a:prstGeom>
        </p:spPr>
      </p:pic>
    </p:spTree>
    <p:extLst>
      <p:ext uri="{BB962C8B-B14F-4D97-AF65-F5344CB8AC3E}">
        <p14:creationId xmlns:p14="http://schemas.microsoft.com/office/powerpoint/2010/main" val="789559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1000"/>
            <a:lum/>
          </a:blip>
          <a:srcRect/>
          <a:stretch>
            <a:fillRect/>
          </a:stretch>
        </a:blip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
        <p:nvSpPr>
          <p:cNvPr id="6" name="Subtitle 5"/>
          <p:cNvSpPr>
            <a:spLocks noGrp="1"/>
          </p:cNvSpPr>
          <p:nvPr>
            <p:ph type="subTitle" idx="1"/>
          </p:nvPr>
        </p:nvSpPr>
        <p:spPr>
          <a:xfrm>
            <a:off x="685800" y="2724150"/>
            <a:ext cx="7772400" cy="3465576"/>
          </a:xfrm>
        </p:spPr>
        <p:txBody>
          <a:bodyPr/>
          <a:lstStyle/>
          <a:p>
            <a:pPr marL="0" indent="0">
              <a:buNone/>
            </a:pPr>
            <a:r>
              <a:rPr lang="en-US" sz="2800" dirty="0" smtClean="0"/>
              <a:t>Nassau grouper are endangered throughout much of their </a:t>
            </a:r>
            <a:r>
              <a:rPr lang="en-US" sz="2800" dirty="0" smtClean="0"/>
              <a:t>range.</a:t>
            </a:r>
          </a:p>
          <a:p>
            <a:pPr marL="0" indent="0">
              <a:buNone/>
            </a:pPr>
            <a:endParaRPr lang="en-US" sz="2800" dirty="0" smtClean="0"/>
          </a:p>
          <a:p>
            <a:pPr marL="0" indent="0">
              <a:buNone/>
            </a:pPr>
            <a:r>
              <a:rPr lang="en-US" sz="2800" dirty="0" smtClean="0"/>
              <a:t>Spawning aggregations can be easily overfished.</a:t>
            </a:r>
          </a:p>
          <a:p>
            <a:pPr marL="0" indent="0">
              <a:buNone/>
            </a:pPr>
            <a:endParaRPr lang="en-US" sz="2800" dirty="0"/>
          </a:p>
          <a:p>
            <a:pPr marL="0" indent="0">
              <a:buNone/>
            </a:pPr>
            <a:r>
              <a:rPr lang="en-US" sz="2800" dirty="0" smtClean="0"/>
              <a:t>Scientists and conservationists are working hard to study and protect the Nassau grouper.</a:t>
            </a:r>
          </a:p>
          <a:p>
            <a:pPr marL="0" indent="0">
              <a:buNone/>
            </a:pPr>
            <a:endParaRPr lang="en-US" sz="2800" dirty="0" smtClean="0"/>
          </a:p>
        </p:txBody>
      </p:sp>
    </p:spTree>
    <p:extLst>
      <p:ext uri="{BB962C8B-B14F-4D97-AF65-F5344CB8AC3E}">
        <p14:creationId xmlns:p14="http://schemas.microsoft.com/office/powerpoint/2010/main"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6783</TotalTime>
  <Words>2228</Words>
  <Application>Microsoft Office PowerPoint</Application>
  <PresentationFormat>On-screen Show (4:3)</PresentationFormat>
  <Paragraphs>254</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Georgia</vt:lpstr>
      <vt:lpstr>Wingdings</vt:lpstr>
      <vt:lpstr>Wingdings 2</vt:lpstr>
      <vt:lpstr>SCC</vt:lpstr>
      <vt:lpstr>Estimating Abundance of Nassau Grouper</vt:lpstr>
      <vt:lpstr>Nassau Grouper Scientific name: Epinephelus striatus</vt:lpstr>
      <vt:lpstr>Nassau Grouper</vt:lpstr>
      <vt:lpstr>Nassau Grouper – Life Cycle</vt:lpstr>
      <vt:lpstr>Nassau Grouper – Spawning Aggregation</vt:lpstr>
      <vt:lpstr>Nassau Grouper – Spawning Aggregation</vt:lpstr>
      <vt:lpstr>Nassau Grouper – Tagging Study</vt:lpstr>
      <vt:lpstr>Conclusions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Lynn Waterhouse</cp:lastModifiedBy>
  <cp:revision>98</cp:revision>
  <cp:lastPrinted>2011-07-11T02:33:14Z</cp:lastPrinted>
  <dcterms:created xsi:type="dcterms:W3CDTF">2011-06-23T20:06:11Z</dcterms:created>
  <dcterms:modified xsi:type="dcterms:W3CDTF">2014-11-23T03:18:54Z</dcterms:modified>
</cp:coreProperties>
</file>