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8"/>
  </p:notesMasterIdLst>
  <p:sldIdLst>
    <p:sldId id="279" r:id="rId2"/>
    <p:sldId id="280" r:id="rId3"/>
    <p:sldId id="285" r:id="rId4"/>
    <p:sldId id="281" r:id="rId5"/>
    <p:sldId id="282" r:id="rId6"/>
    <p:sldId id="283" r:id="rId7"/>
    <p:sldId id="284" r:id="rId8"/>
    <p:sldId id="286" r:id="rId9"/>
    <p:sldId id="287" r:id="rId10"/>
    <p:sldId id="292" r:id="rId11"/>
    <p:sldId id="293" r:id="rId12"/>
    <p:sldId id="295" r:id="rId13"/>
    <p:sldId id="291" r:id="rId14"/>
    <p:sldId id="288" r:id="rId15"/>
    <p:sldId id="290" r:id="rId16"/>
    <p:sldId id="25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82" autoAdjust="0"/>
    <p:restoredTop sz="60943" autoAdjust="0"/>
  </p:normalViewPr>
  <p:slideViewPr>
    <p:cSldViewPr snapToGrid="0" snapToObjects="1">
      <p:cViewPr varScale="1">
        <p:scale>
          <a:sx n="51" d="100"/>
          <a:sy n="51" d="100"/>
        </p:scale>
        <p:origin x="2011"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Created by: Lynn</a:t>
            </a:r>
            <a:r>
              <a:rPr lang="en-US" baseline="0" dirty="0" smtClean="0">
                <a:latin typeface="Calibri" charset="0"/>
              </a:rPr>
              <a:t> Waterhouse and </a:t>
            </a:r>
            <a:r>
              <a:rPr lang="en-US" dirty="0" smtClean="0">
                <a:latin typeface="Calibri" charset="0"/>
              </a:rPr>
              <a:t>Joanne</a:t>
            </a:r>
            <a:r>
              <a:rPr lang="en-US" baseline="0" dirty="0" smtClean="0">
                <a:latin typeface="Calibri" charset="0"/>
              </a:rPr>
              <a:t> “JJ” Johnson for Scripps Classroom Connection</a:t>
            </a:r>
          </a:p>
          <a:p>
            <a:pPr eaLnBrk="1" hangingPunct="1">
              <a:spcBef>
                <a:spcPct val="0"/>
              </a:spcBef>
            </a:pPr>
            <a:endParaRPr lang="en-US" baseline="0" dirty="0" smtClean="0">
              <a:latin typeface="Calibri" charset="0"/>
            </a:endParaRPr>
          </a:p>
          <a:p>
            <a:pPr eaLnBrk="1" hangingPunct="1">
              <a:spcBef>
                <a:spcPct val="0"/>
              </a:spcBef>
            </a:pPr>
            <a:r>
              <a:rPr lang="en-US" dirty="0" smtClean="0">
                <a:latin typeface="Calibri" charset="0"/>
              </a:rPr>
              <a:t>Photo credit: Lynn Waterhouse.</a:t>
            </a:r>
            <a:r>
              <a:rPr lang="en-US" baseline="0" dirty="0" smtClean="0">
                <a:latin typeface="Calibri" charset="0"/>
              </a:rPr>
              <a:t> Crested Butte, Colorado.</a:t>
            </a:r>
          </a:p>
          <a:p>
            <a:pPr eaLnBrk="1" hangingPunct="1">
              <a:spcBef>
                <a:spcPct val="0"/>
              </a:spcBef>
            </a:pPr>
            <a:endParaRPr lang="en-US" dirty="0" smtClean="0">
              <a:latin typeface="Calibri" charset="0"/>
            </a:endParaRPr>
          </a:p>
          <a:p>
            <a:pPr eaLnBrk="1" hangingPunct="1">
              <a:spcBef>
                <a:spcPct val="0"/>
              </a:spcBef>
              <a:buFontTx/>
              <a:buNone/>
            </a:pPr>
            <a:r>
              <a:rPr lang="en-US" b="1" dirty="0" smtClean="0">
                <a:latin typeface="Calibri" charset="0"/>
              </a:rPr>
              <a:t>WHY : </a:t>
            </a:r>
            <a:endParaRPr lang="en-US" b="1" dirty="0" smtClean="0">
              <a:latin typeface="Calibri" charset="0"/>
            </a:endParaRPr>
          </a:p>
          <a:p>
            <a:pPr eaLnBrk="1" hangingPunct="1">
              <a:spcBef>
                <a:spcPct val="0"/>
              </a:spcBef>
              <a:buFontTx/>
              <a:buNone/>
            </a:pPr>
            <a:r>
              <a:rPr lang="en-US" b="0" dirty="0" smtClean="0">
                <a:latin typeface="Calibri" charset="0"/>
              </a:rPr>
              <a:t>Scientists</a:t>
            </a:r>
            <a:r>
              <a:rPr lang="en-US" b="0" baseline="0" dirty="0" smtClean="0">
                <a:latin typeface="Calibri" charset="0"/>
              </a:rPr>
              <a:t> are realizing that in order to study one species you simply can’t just study that species, you must study the larger context in which it lives.  There is more and more emphasize on studying things at the ecosystem level in order to learn about particular species.  </a:t>
            </a:r>
          </a:p>
          <a:p>
            <a:pPr eaLnBrk="1" hangingPunct="1">
              <a:spcBef>
                <a:spcPct val="0"/>
              </a:spcBef>
              <a:buFontTx/>
              <a:buNone/>
            </a:pPr>
            <a:endParaRPr lang="en-US" b="0" baseline="0" dirty="0" smtClean="0">
              <a:latin typeface="Calibri" charset="0"/>
            </a:endParaRPr>
          </a:p>
          <a:p>
            <a:pPr eaLnBrk="1" hangingPunct="1">
              <a:spcBef>
                <a:spcPct val="0"/>
              </a:spcBef>
              <a:buFontTx/>
              <a:buNone/>
            </a:pPr>
            <a:r>
              <a:rPr lang="en-US" b="0" baseline="0" dirty="0" smtClean="0">
                <a:latin typeface="Calibri" charset="0"/>
              </a:rPr>
              <a:t>For instance if we want to learn about the lion in the savannah, we need to study the plants that grow there, the weather patterns, the other animals that live there, and perhaps even the geology of the place (including the </a:t>
            </a:r>
            <a:r>
              <a:rPr lang="en-US" b="0" baseline="0" dirty="0" err="1" smtClean="0">
                <a:latin typeface="Calibri" charset="0"/>
              </a:rPr>
              <a:t>paleobiology</a:t>
            </a:r>
            <a:r>
              <a:rPr lang="en-US" b="0" baseline="0" dirty="0" smtClean="0">
                <a:latin typeface="Calibri" charset="0"/>
              </a:rPr>
              <a:t>, to address what used to live there).  When studying a system it can be useful to diagram the system.  If a substance flows through the system it may be useful to diagram this flow.  Returning to the lion and the savannah example, we may want to study the flow of energy through the savannah food web or we may want to look at the water cycle in the savannah.  These diagrams enable scientists to visualize better what is happening in a system.  </a:t>
            </a:r>
          </a:p>
          <a:p>
            <a:pPr eaLnBrk="1" hangingPunct="1">
              <a:spcBef>
                <a:spcPct val="0"/>
              </a:spcBef>
              <a:buFontTx/>
              <a:buNone/>
            </a:pPr>
            <a:endParaRPr lang="en-US" b="0" baseline="0" dirty="0" smtClean="0">
              <a:latin typeface="Calibri" charset="0"/>
            </a:endParaRPr>
          </a:p>
          <a:p>
            <a:pPr eaLnBrk="1" hangingPunct="1">
              <a:spcBef>
                <a:spcPct val="0"/>
              </a:spcBef>
              <a:buFontTx/>
              <a:buNone/>
            </a:pPr>
            <a:r>
              <a:rPr lang="en-US" b="0" baseline="0" dirty="0" smtClean="0">
                <a:latin typeface="Calibri" charset="0"/>
              </a:rPr>
              <a:t>Climate scientists often create flow diagrams for the carbon dioxide cycle on earth.  This enables climate scientists to visualize where the carbon is stored, produced, exported to, and any overall change in the balance of carbon on earth.</a:t>
            </a:r>
          </a:p>
          <a:p>
            <a:pPr eaLnBrk="1" hangingPunct="1">
              <a:spcBef>
                <a:spcPct val="0"/>
              </a:spcBef>
              <a:buFontTx/>
              <a:buNone/>
            </a:pPr>
            <a:endParaRPr lang="en-US" b="0" baseline="0" dirty="0" smtClean="0">
              <a:latin typeface="Calibri" charset="0"/>
            </a:endParaRPr>
          </a:p>
          <a:p>
            <a:pPr eaLnBrk="1" hangingPunct="1">
              <a:spcBef>
                <a:spcPct val="0"/>
              </a:spcBef>
              <a:buFontTx/>
              <a:buNone/>
            </a:pPr>
            <a:r>
              <a:rPr lang="en-US" b="0" baseline="0" dirty="0" smtClean="0">
                <a:latin typeface="Calibri" charset="0"/>
              </a:rPr>
              <a:t>We will also be covering exponents in this PowerPoint.  It is important to understand exponents in order to read scientific notation.  Scientific notation is often used is cycle and flow diagrams.</a:t>
            </a:r>
            <a:endParaRPr lang="en-US" b="0"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To ensure</a:t>
            </a:r>
            <a:r>
              <a:rPr lang="en-US" baseline="0" dirty="0" smtClean="0">
                <a:latin typeface="Calibri" charset="0"/>
              </a:rPr>
              <a:t> students are able to complete flow diagrams and balance cycles for the AP Biology Exam. Also to ensure that students understand exponents.</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dirty="0" smtClean="0">
                <a:latin typeface="Calibri" charset="0"/>
              </a:rPr>
              <a:t>SUMMARY:</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Many biological</a:t>
            </a:r>
            <a:r>
              <a:rPr lang="en-US" baseline="0" dirty="0" smtClean="0">
                <a:latin typeface="Calibri" charset="0"/>
              </a:rPr>
              <a:t> cycles are closed loops and as such, one can keep track of materials as they flow through these closed systems.  In a closed system one can use accounting to determine the amount at each step in the cycle by making use of the other parts. </a:t>
            </a:r>
            <a:r>
              <a:rPr lang="en-US" baseline="0" dirty="0" smtClean="0">
                <a:latin typeface="Calibri" charset="0"/>
              </a:rPr>
              <a:t> Similarly in an substance flow chart, we can use the amount of substance at any step combined with the retention rate between steps to determine the amount of substance at every step.  This </a:t>
            </a:r>
            <a:r>
              <a:rPr lang="en-US" baseline="0" dirty="0" smtClean="0">
                <a:latin typeface="Calibri" charset="0"/>
              </a:rPr>
              <a:t>skill is required for the AP Biology exam.  This lesson also reviews exponents, a skill also required by the AP Biology exam.</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dirty="0" smtClean="0">
                <a:latin typeface="Calibri" charset="0"/>
              </a:rPr>
              <a:t>PICTURE/GRAPHICS CREDITS: </a:t>
            </a:r>
          </a:p>
          <a:p>
            <a:pPr eaLnBrk="1" hangingPunct="1">
              <a:spcBef>
                <a:spcPct val="0"/>
              </a:spcBef>
              <a:buFontTx/>
              <a:buNone/>
            </a:pPr>
            <a:r>
              <a:rPr lang="en-US" dirty="0" smtClean="0">
                <a:latin typeface="Calibri" charset="0"/>
              </a:rPr>
              <a:t>Photo</a:t>
            </a:r>
            <a:r>
              <a:rPr lang="en-US" baseline="0" dirty="0" smtClean="0">
                <a:latin typeface="Calibri" charset="0"/>
              </a:rPr>
              <a:t> credits are given on the individual slides.</a:t>
            </a: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dirty="0" smtClean="0">
                <a:latin typeface="Calibri" charset="0"/>
              </a:rPr>
              <a:t>WEBSITES/RESOURCES USED IN THIS PRESENTATION: </a:t>
            </a:r>
            <a:r>
              <a:rPr lang="en-US" b="1" baseline="0" dirty="0" smtClean="0">
                <a:latin typeface="Calibri" charset="0"/>
              </a:rPr>
              <a:t> </a:t>
            </a:r>
          </a:p>
          <a:p>
            <a:pPr eaLnBrk="1" hangingPunct="1">
              <a:spcBef>
                <a:spcPct val="0"/>
              </a:spcBef>
              <a:buFontTx/>
              <a:buNone/>
            </a:pPr>
            <a:r>
              <a:rPr lang="en-US" dirty="0" smtClean="0">
                <a:latin typeface="Calibri" charset="0"/>
              </a:rPr>
              <a:t>URLs are provided on the individual slides.</a:t>
            </a:r>
          </a:p>
          <a:p>
            <a:pPr lvl="1"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dirty="0" smtClean="0">
                <a:latin typeface="Calibri" charset="0"/>
              </a:rPr>
              <a:t>ADDITIONAL RESOURCES: </a:t>
            </a:r>
          </a:p>
          <a:p>
            <a:pPr eaLnBrk="1" hangingPunct="1">
              <a:spcBef>
                <a:spcPct val="0"/>
              </a:spcBef>
              <a:buFontTx/>
              <a:buNone/>
            </a:pPr>
            <a:r>
              <a:rPr lang="en-US" b="0" dirty="0" smtClean="0">
                <a:latin typeface="Calibri" charset="0"/>
              </a:rPr>
              <a:t>A</a:t>
            </a:r>
            <a:r>
              <a:rPr lang="en-US" b="0" baseline="0" dirty="0" smtClean="0">
                <a:latin typeface="Calibri" charset="0"/>
              </a:rPr>
              <a:t> variety of teachers are making their own AP Biology websites, it may be worth checking for new materials provided by other instructors.</a:t>
            </a:r>
            <a:endParaRPr lang="en-US" b="0"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dirty="0" smtClean="0">
                <a:latin typeface="Calibri" charset="0"/>
              </a:rPr>
              <a:t>CONTEXTF OR USE: </a:t>
            </a:r>
          </a:p>
          <a:p>
            <a:pPr eaLnBrk="1" hangingPunct="1">
              <a:spcBef>
                <a:spcPct val="0"/>
              </a:spcBef>
              <a:buFontTx/>
              <a:buNone/>
            </a:pPr>
            <a:r>
              <a:rPr lang="en-US" dirty="0" smtClean="0">
                <a:latin typeface="Calibri" charset="0"/>
              </a:rPr>
              <a:t>Designed for use in an AP Biology classroom or Advanced Biology classroom. Could be</a:t>
            </a:r>
            <a:r>
              <a:rPr lang="en-US" baseline="0" dirty="0" smtClean="0">
                <a:latin typeface="Calibri" charset="0"/>
              </a:rPr>
              <a:t> taught to 9</a:t>
            </a:r>
            <a:r>
              <a:rPr lang="en-US" baseline="30000" dirty="0" smtClean="0">
                <a:latin typeface="Calibri" charset="0"/>
              </a:rPr>
              <a:t>th</a:t>
            </a:r>
            <a:r>
              <a:rPr lang="en-US" baseline="0" dirty="0" smtClean="0">
                <a:latin typeface="Calibri" charset="0"/>
              </a:rPr>
              <a:t>, 10</a:t>
            </a:r>
            <a:r>
              <a:rPr lang="en-US" baseline="30000" dirty="0" smtClean="0">
                <a:latin typeface="Calibri" charset="0"/>
              </a:rPr>
              <a:t>th</a:t>
            </a:r>
            <a:r>
              <a:rPr lang="en-US" baseline="0" dirty="0" smtClean="0">
                <a:latin typeface="Calibri" charset="0"/>
              </a:rPr>
              <a:t>, 11</a:t>
            </a:r>
            <a:r>
              <a:rPr lang="en-US" baseline="30000" dirty="0" smtClean="0">
                <a:latin typeface="Calibri" charset="0"/>
              </a:rPr>
              <a:t>th</a:t>
            </a:r>
            <a:r>
              <a:rPr lang="en-US" baseline="0" dirty="0" smtClean="0">
                <a:latin typeface="Calibri" charset="0"/>
              </a:rPr>
              <a:t>, or 12</a:t>
            </a:r>
            <a:r>
              <a:rPr lang="en-US" baseline="30000" dirty="0" smtClean="0">
                <a:latin typeface="Calibri" charset="0"/>
              </a:rPr>
              <a:t>th</a:t>
            </a:r>
            <a:r>
              <a:rPr lang="en-US" baseline="0" dirty="0" smtClean="0">
                <a:latin typeface="Calibri" charset="0"/>
              </a:rPr>
              <a:t> graders. This is a stand alone lesson, but would fit in nicely following instruction on photosynthesis, respiration, ecosystem services, or any biological phenomena where cycles were discussed.  This lesson assumes the students have been previously taught exponents.</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dirty="0" smtClean="0">
                <a:latin typeface="Calibri" charset="0"/>
              </a:rPr>
              <a:t>POTENTIAL</a:t>
            </a:r>
            <a:r>
              <a:rPr lang="en-US" b="1" baseline="0" dirty="0" smtClean="0">
                <a:latin typeface="Calibri" charset="0"/>
              </a:rPr>
              <a:t> ISSUES</a:t>
            </a:r>
            <a:r>
              <a:rPr lang="en-US" b="1" dirty="0" smtClean="0">
                <a:latin typeface="Calibri" charset="0"/>
              </a:rPr>
              <a:t>:  </a:t>
            </a:r>
            <a:endParaRPr lang="en-US" dirty="0" smtClean="0">
              <a:latin typeface="Calibri" charset="0"/>
            </a:endParaRPr>
          </a:p>
          <a:p>
            <a:pPr marL="171450" indent="-171450" eaLnBrk="1" hangingPunct="1">
              <a:spcBef>
                <a:spcPct val="0"/>
              </a:spcBef>
              <a:buFont typeface="Arial" panose="020B0604020202020204" pitchFamily="34" charset="0"/>
              <a:buChar char="•"/>
            </a:pPr>
            <a:r>
              <a:rPr lang="en-US" dirty="0" smtClean="0">
                <a:latin typeface="Calibri" charset="0"/>
              </a:rPr>
              <a:t>Students may not remember how to do exponents.</a:t>
            </a:r>
          </a:p>
          <a:p>
            <a:pPr marL="171450" indent="-171450" eaLnBrk="1" hangingPunct="1">
              <a:spcBef>
                <a:spcPct val="0"/>
              </a:spcBef>
              <a:buFont typeface="Arial" panose="020B0604020202020204" pitchFamily="34" charset="0"/>
              <a:buChar char="•"/>
            </a:pPr>
            <a:r>
              <a:rPr lang="en-US" dirty="0" smtClean="0">
                <a:latin typeface="Calibri" charset="0"/>
              </a:rPr>
              <a:t>Students may not know how to do the AP Biology grid in form. It was added</a:t>
            </a:r>
            <a:r>
              <a:rPr lang="en-US" baseline="0" dirty="0" smtClean="0">
                <a:latin typeface="Calibri" charset="0"/>
              </a:rPr>
              <a:t> to the AP Biology exam in 2012-2013 school year and students have struggled to master it.</a:t>
            </a:r>
          </a:p>
          <a:p>
            <a:pPr eaLnBrk="1" hangingPunct="1">
              <a:spcBef>
                <a:spcPct val="0"/>
              </a:spcBef>
              <a:buFontTx/>
              <a:buNone/>
            </a:pPr>
            <a:endParaRPr lang="en-US" dirty="0" smtClean="0">
              <a:latin typeface="Calibri" charset="0"/>
            </a:endParaRPr>
          </a:p>
          <a:p>
            <a:pPr eaLnBrk="1" hangingPunct="1">
              <a:spcBef>
                <a:spcPct val="0"/>
              </a:spcBef>
              <a:buFontTx/>
              <a:buNone/>
            </a:pPr>
            <a:r>
              <a:rPr lang="en-US" b="1" dirty="0" smtClean="0">
                <a:latin typeface="Calibri" charset="0"/>
              </a:rPr>
              <a:t>EVALUATION TIPS: </a:t>
            </a:r>
            <a:endParaRPr lang="en-US" dirty="0" smtClean="0">
              <a:latin typeface="Calibri" charset="0"/>
            </a:endParaRPr>
          </a:p>
          <a:p>
            <a:pPr eaLnBrk="1" hangingPunct="1">
              <a:spcBef>
                <a:spcPct val="0"/>
              </a:spcBef>
              <a:buFontTx/>
              <a:buNone/>
            </a:pPr>
            <a:r>
              <a:rPr lang="en-US" dirty="0" smtClean="0">
                <a:latin typeface="Calibri" charset="0"/>
              </a:rPr>
              <a:t>Handouts are provided. These can be used throughout the school year to evaluate students mastery of the concept.  These</a:t>
            </a:r>
            <a:r>
              <a:rPr lang="en-US" baseline="0" dirty="0" smtClean="0">
                <a:latin typeface="Calibri" charset="0"/>
              </a:rPr>
              <a:t> handouts could also be modified or adapted to specific topics being taught.</a:t>
            </a:r>
          </a:p>
          <a:p>
            <a:pPr eaLnBrk="1" hangingPunct="1">
              <a:spcBef>
                <a:spcPct val="0"/>
              </a:spcBef>
              <a:buFontTx/>
              <a:buNone/>
            </a:pPr>
            <a:r>
              <a:rPr lang="en-US" baseline="0" dirty="0" smtClean="0">
                <a:latin typeface="Calibri" charset="0"/>
              </a:rPr>
              <a:t>Encourage the students to make their own flow diagrams. You could assign groups to certain topics and have them come up with an example. </a:t>
            </a:r>
          </a:p>
          <a:p>
            <a:pPr eaLnBrk="1" hangingPunct="1">
              <a:spcBef>
                <a:spcPct val="0"/>
              </a:spcBef>
              <a:buFontTx/>
              <a:buNone/>
            </a:pPr>
            <a:endParaRPr lang="en-US" dirty="0" smtClean="0">
              <a:latin typeface="Calibri" charset="0"/>
            </a:endParaRPr>
          </a:p>
          <a:p>
            <a:pPr eaLnBrk="1" hangingPunct="1">
              <a:spcBef>
                <a:spcPct val="0"/>
              </a:spcBef>
              <a:buFontTx/>
              <a:buNone/>
            </a:pPr>
            <a:r>
              <a:rPr lang="en-US" b="1" dirty="0" smtClean="0">
                <a:latin typeface="Calibri" charset="0"/>
              </a:rPr>
              <a:t>TEACHING NOTES:</a:t>
            </a:r>
          </a:p>
          <a:p>
            <a:pPr eaLnBrk="1" hangingPunct="1">
              <a:spcBef>
                <a:spcPct val="0"/>
              </a:spcBef>
              <a:buFontTx/>
              <a:buNone/>
            </a:pPr>
            <a:r>
              <a:rPr lang="en-US" dirty="0" smtClean="0">
                <a:latin typeface="Calibri" charset="0"/>
              </a:rPr>
              <a:t>Take the time</a:t>
            </a:r>
            <a:r>
              <a:rPr lang="en-US" baseline="0" dirty="0" smtClean="0">
                <a:latin typeface="Calibri" charset="0"/>
              </a:rPr>
              <a:t> to ensure that all students understand exponents. A surprising number do not appear to remember ever being taught exponents, and it is worth taking the time to ensure students understand.  Seek help of a mathematics instructor if additional help is required.</a:t>
            </a:r>
            <a:endParaRPr lang="en-US" dirty="0" smtClean="0">
              <a:latin typeface="Calibri" charset="0"/>
            </a:endParaRPr>
          </a:p>
          <a:p>
            <a:pPr marL="0" indent="0">
              <a:buFont typeface="+mj-lt"/>
              <a:buNone/>
            </a:pP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2846891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r>
              <a:rPr lang="en-US" b="0" dirty="0" smtClean="0"/>
              <a:t>This slide is meant</a:t>
            </a:r>
            <a:r>
              <a:rPr lang="en-US" b="0" baseline="0" dirty="0" smtClean="0"/>
              <a:t> to evaluate the students knowledge of exponents. If students imply that they know the answers to all of these, then spend less time on the following </a:t>
            </a:r>
            <a:r>
              <a:rPr lang="en-US" b="0" baseline="0" dirty="0" smtClean="0"/>
              <a:t>slides, you can skip ahead to slide 8 for more practice or slide 10 to begin the section on cycles and flows.</a:t>
            </a:r>
          </a:p>
          <a:p>
            <a:endParaRPr lang="en-US" b="0" baseline="0" dirty="0" smtClean="0"/>
          </a:p>
          <a:p>
            <a:r>
              <a:rPr lang="en-US" b="0" baseline="0" dirty="0" smtClean="0"/>
              <a:t>It is important to understand exponents so you can read scientific notation.  Scientific notation is often used in cycle and flow diagrams because they deal with very large quantities.</a:t>
            </a:r>
            <a:endParaRPr lang="en-US" b="0" baseline="0" dirty="0" smtClean="0"/>
          </a:p>
          <a:p>
            <a:endParaRPr lang="en-US" b="0" baseline="0" dirty="0" smtClean="0"/>
          </a:p>
          <a:p>
            <a:r>
              <a:rPr lang="en-US" b="0" baseline="0" dirty="0" smtClean="0"/>
              <a:t>Take time to ask students the answers to each of them.</a:t>
            </a:r>
          </a:p>
          <a:p>
            <a:endParaRPr lang="en-US" b="0" baseline="0" dirty="0" smtClean="0"/>
          </a:p>
          <a:p>
            <a:r>
              <a:rPr lang="en-US" b="0" baseline="0" dirty="0" smtClean="0"/>
              <a:t>10^-3 = 0.001 one-one thousandth</a:t>
            </a:r>
          </a:p>
          <a:p>
            <a:r>
              <a:rPr lang="en-US" b="0" baseline="0" dirty="0" smtClean="0"/>
              <a:t>10^-2 = 0.01 one-one hundredth</a:t>
            </a:r>
          </a:p>
          <a:p>
            <a:r>
              <a:rPr lang="en-US" b="0" baseline="0" dirty="0" smtClean="0"/>
              <a:t>10^-1 = 0.1 one-tenth</a:t>
            </a:r>
          </a:p>
          <a:p>
            <a:r>
              <a:rPr lang="en-US" b="0" baseline="0" dirty="0" smtClean="0"/>
              <a:t>10^0 = 1 one</a:t>
            </a:r>
          </a:p>
          <a:p>
            <a:r>
              <a:rPr lang="en-US" b="0" baseline="0" dirty="0" smtClean="0"/>
              <a:t>10^1 = 10 ten</a:t>
            </a:r>
          </a:p>
          <a:p>
            <a:r>
              <a:rPr lang="en-US" b="0" baseline="0" dirty="0" smtClean="0"/>
              <a:t>10^2 = 100 one hundred or ten squared</a:t>
            </a:r>
          </a:p>
          <a:p>
            <a:r>
              <a:rPr lang="en-US" b="0" baseline="0" dirty="0" smtClean="0"/>
              <a:t>10^3 = 1000 one thousand or ten cubed</a:t>
            </a: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97160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10^1 is the point of no change</a:t>
            </a:r>
          </a:p>
          <a:p>
            <a:endParaRPr lang="en-US" b="0" dirty="0" smtClean="0"/>
          </a:p>
          <a:p>
            <a:r>
              <a:rPr lang="en-US" b="0" dirty="0" smtClean="0"/>
              <a:t>General</a:t>
            </a:r>
            <a:r>
              <a:rPr lang="en-US" b="0" baseline="0" dirty="0" smtClean="0"/>
              <a:t> rule is that if we have</a:t>
            </a:r>
          </a:p>
          <a:p>
            <a:r>
              <a:rPr lang="en-US" b="0" baseline="0" dirty="0" smtClean="0"/>
              <a:t>10^n (ten raised to the power n) we move the decimal place (n-1) spaces to the right</a:t>
            </a:r>
          </a:p>
          <a:p>
            <a:r>
              <a:rPr lang="en-US" b="0" baseline="0" dirty="0" smtClean="0"/>
              <a:t>If (n-1) is a negative number that means we move the decimal place to the left</a:t>
            </a:r>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1742987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Points</a:t>
            </a:r>
            <a:endParaRPr lang="en-US" b="0" dirty="0" smtClean="0"/>
          </a:p>
          <a:p>
            <a:r>
              <a:rPr lang="en-US" b="0" dirty="0" smtClean="0"/>
              <a:t>More</a:t>
            </a:r>
            <a:r>
              <a:rPr lang="en-US" b="0" baseline="0" dirty="0" smtClean="0"/>
              <a:t> detail on how we do 10^1</a:t>
            </a:r>
          </a:p>
          <a:p>
            <a:r>
              <a:rPr lang="en-US" b="0" baseline="0" dirty="0" smtClean="0"/>
              <a:t>10 to the power 1</a:t>
            </a:r>
          </a:p>
          <a:p>
            <a:r>
              <a:rPr lang="en-US" b="0" baseline="0" dirty="0" smtClean="0"/>
              <a:t>There is no change in the decimal point. </a:t>
            </a:r>
            <a:endParaRPr lang="en-US" b="0" baseline="0" dirty="0" smtClean="0"/>
          </a:p>
          <a:p>
            <a:endParaRPr lang="en-US" b="0" baseline="0" dirty="0" smtClean="0"/>
          </a:p>
          <a:p>
            <a:r>
              <a:rPr lang="en-US" b="0" baseline="0" dirty="0" smtClean="0"/>
              <a:t>We move the decimal places </a:t>
            </a:r>
            <a:endParaRPr lang="en-US" b="0" baseline="0" dirty="0" smtClean="0"/>
          </a:p>
          <a:p>
            <a:r>
              <a:rPr lang="en-US" b="0" baseline="0" dirty="0" smtClean="0"/>
              <a:t>10^1 = 1</a:t>
            </a: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2628886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Point</a:t>
            </a:r>
            <a:endParaRPr lang="en-US" b="0" baseline="0" dirty="0" smtClean="0"/>
          </a:p>
          <a:p>
            <a:r>
              <a:rPr lang="en-US" b="0" baseline="0" dirty="0" smtClean="0"/>
              <a:t>More detail on how we do 10^3</a:t>
            </a:r>
          </a:p>
          <a:p>
            <a:r>
              <a:rPr lang="en-US" b="0" baseline="0" dirty="0" smtClean="0"/>
              <a:t>10 cubed</a:t>
            </a:r>
          </a:p>
          <a:p>
            <a:r>
              <a:rPr lang="en-US" b="0" baseline="0" dirty="0" smtClean="0"/>
              <a:t>We move the decimal place </a:t>
            </a:r>
            <a:r>
              <a:rPr lang="en-US" b="0" baseline="0" dirty="0" smtClean="0"/>
              <a:t>3-1 = 2 </a:t>
            </a:r>
            <a:r>
              <a:rPr lang="en-US" b="0" baseline="0" dirty="0" smtClean="0"/>
              <a:t>places to the right</a:t>
            </a:r>
          </a:p>
          <a:p>
            <a:r>
              <a:rPr lang="en-US" b="0" baseline="0" dirty="0" smtClean="0"/>
              <a:t>10^3 = 1,000</a:t>
            </a:r>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690602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Point</a:t>
            </a:r>
            <a:endParaRPr lang="en-US" b="0" baseline="0" dirty="0" smtClean="0"/>
          </a:p>
          <a:p>
            <a:r>
              <a:rPr lang="en-US" b="0" baseline="0" dirty="0" smtClean="0"/>
              <a:t>10^0 </a:t>
            </a:r>
          </a:p>
          <a:p>
            <a:r>
              <a:rPr lang="en-US" b="0" baseline="0" dirty="0" smtClean="0"/>
              <a:t>We move the decimal place </a:t>
            </a:r>
            <a:r>
              <a:rPr lang="en-US" b="0" baseline="0" dirty="0" smtClean="0"/>
              <a:t>0-1= -1 places to the right, and since this is negative we move it one to the left.</a:t>
            </a:r>
            <a:endParaRPr lang="en-US" b="0" baseline="0" dirty="0" smtClean="0"/>
          </a:p>
          <a:p>
            <a:r>
              <a:rPr lang="en-US" b="0" dirty="0" smtClean="0"/>
              <a:t>10^0</a:t>
            </a:r>
            <a:r>
              <a:rPr lang="en-US" b="0" baseline="0" dirty="0" smtClean="0"/>
              <a:t> = 1</a:t>
            </a:r>
          </a:p>
          <a:p>
            <a:endParaRPr lang="en-US" b="0" baseline="0" dirty="0" smtClean="0"/>
          </a:p>
          <a:p>
            <a:r>
              <a:rPr lang="en-US" b="0" baseline="0" dirty="0" smtClean="0"/>
              <a:t>*note any number to the 0</a:t>
            </a:r>
            <a:r>
              <a:rPr lang="en-US" b="0" baseline="30000" dirty="0" smtClean="0"/>
              <a:t>th</a:t>
            </a:r>
            <a:r>
              <a:rPr lang="en-US" b="0" baseline="0" dirty="0" smtClean="0"/>
              <a:t> power is going to be 1</a:t>
            </a:r>
            <a:endParaRPr lang="en-US" b="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475616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10^-2</a:t>
            </a:r>
          </a:p>
          <a:p>
            <a:r>
              <a:rPr lang="en-US" b="0" dirty="0" smtClean="0"/>
              <a:t>We move the decimal point </a:t>
            </a:r>
            <a:r>
              <a:rPr lang="en-US" b="0" dirty="0" smtClean="0"/>
              <a:t>-2-1</a:t>
            </a:r>
            <a:r>
              <a:rPr lang="en-US" b="0" baseline="0" dirty="0" smtClean="0"/>
              <a:t>=-3 places to the right, which is the same as 3 places to the left.</a:t>
            </a:r>
            <a:endParaRPr lang="en-US" b="0" baseline="0" dirty="0" smtClean="0"/>
          </a:p>
          <a:p>
            <a:r>
              <a:rPr lang="en-US" b="0" baseline="0" dirty="0" smtClean="0"/>
              <a:t>10^-2 = 0.01 or one-one hundredth</a:t>
            </a: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1153123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Here are some examples of scientific</a:t>
            </a:r>
            <a:r>
              <a:rPr lang="en-US" b="0" baseline="0" dirty="0" smtClean="0"/>
              <a:t> notation.  For the first 5 translate them out of scientific notation.  </a:t>
            </a:r>
            <a:r>
              <a:rPr lang="en-US" b="0" dirty="0" smtClean="0"/>
              <a:t>For the final two, give the correct scientific notation</a:t>
            </a:r>
            <a:r>
              <a:rPr lang="en-US" b="0" baseline="0" dirty="0" smtClean="0"/>
              <a:t> for the given number.</a:t>
            </a:r>
            <a:endParaRPr lang="en-US" b="0" dirty="0" smtClean="0"/>
          </a:p>
          <a:p>
            <a:endParaRPr lang="en-US" b="0" dirty="0" smtClean="0"/>
          </a:p>
          <a:p>
            <a:r>
              <a:rPr lang="en-US" b="0" dirty="0" smtClean="0"/>
              <a:t>Ask the students</a:t>
            </a:r>
            <a:r>
              <a:rPr lang="en-US" b="0" baseline="0" dirty="0" smtClean="0"/>
              <a:t> to give the answers.</a:t>
            </a:r>
          </a:p>
          <a:p>
            <a:endParaRPr lang="en-US" b="0" dirty="0" smtClean="0"/>
          </a:p>
          <a:p>
            <a:r>
              <a:rPr lang="en-US" b="0" dirty="0" smtClean="0"/>
              <a:t>The answers on the following slide.</a:t>
            </a:r>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4213344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Answer slide for practicing exponents</a:t>
            </a:r>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1908035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a:t>
            </a:r>
            <a:r>
              <a:rPr lang="en-US" b="1" dirty="0" smtClean="0"/>
              <a:t>Point</a:t>
            </a:r>
            <a:r>
              <a:rPr lang="en-US" b="0" dirty="0" smtClean="0"/>
              <a:t>:</a:t>
            </a:r>
          </a:p>
          <a:p>
            <a:r>
              <a:rPr lang="en-US" b="0" dirty="0" smtClean="0"/>
              <a:t>A</a:t>
            </a:r>
            <a:r>
              <a:rPr lang="en-US" b="0" baseline="0" dirty="0" smtClean="0"/>
              <a:t> c</a:t>
            </a:r>
            <a:r>
              <a:rPr lang="en-US" b="0" dirty="0" smtClean="0"/>
              <a:t>ycle </a:t>
            </a:r>
            <a:r>
              <a:rPr lang="en-US" b="0" dirty="0" smtClean="0"/>
              <a:t>can be thought of as a loop. </a:t>
            </a:r>
            <a:r>
              <a:rPr lang="en-US" b="0" dirty="0" smtClean="0"/>
              <a:t>There is</a:t>
            </a:r>
            <a:r>
              <a:rPr lang="en-US" b="0" baseline="0" dirty="0" smtClean="0"/>
              <a:t> a total amount of substance in the cycle. In </a:t>
            </a:r>
            <a:r>
              <a:rPr lang="en-US" b="0" baseline="0" dirty="0" smtClean="0"/>
              <a:t>general we assume that there is no loss out of the system and no gains into the system.  A system that fits these requirements is in “Steady State”.</a:t>
            </a:r>
          </a:p>
          <a:p>
            <a:endParaRPr lang="en-US" b="0" baseline="0" dirty="0" smtClean="0"/>
          </a:p>
          <a:p>
            <a:r>
              <a:rPr lang="en-US" b="0" baseline="0" dirty="0" smtClean="0"/>
              <a:t>Example: freshwater flowing through an aquifer (no human impact)</a:t>
            </a:r>
          </a:p>
          <a:p>
            <a:endParaRPr lang="en-US" b="0" baseline="0" dirty="0" smtClean="0"/>
          </a:p>
          <a:p>
            <a:r>
              <a:rPr lang="en-US" b="0" baseline="0" dirty="0" smtClean="0"/>
              <a:t>Ask students for other examples.</a:t>
            </a:r>
          </a:p>
          <a:p>
            <a:endParaRPr lang="en-US" b="0" baseline="0" dirty="0" smtClean="0"/>
          </a:p>
          <a:p>
            <a:r>
              <a:rPr lang="en-US" sz="1200" b="1" kern="1200" baseline="0" dirty="0" smtClean="0">
                <a:solidFill>
                  <a:schemeClr val="tx1"/>
                </a:solidFill>
                <a:effectLst/>
                <a:latin typeface="+mn-lt"/>
                <a:ea typeface="+mn-ea"/>
                <a:cs typeface="+mn-cs"/>
              </a:rPr>
              <a:t>Photo Credit</a:t>
            </a:r>
            <a:r>
              <a:rPr lang="en-US" sz="1200" b="0" kern="1200" baseline="0" dirty="0" smtClean="0">
                <a:solidFill>
                  <a:schemeClr val="tx1"/>
                </a:solidFill>
                <a:effectLst/>
                <a:latin typeface="+mn-lt"/>
                <a:ea typeface="+mn-ea"/>
                <a:cs typeface="+mn-cs"/>
              </a:rPr>
              <a:t>:</a:t>
            </a:r>
          </a:p>
          <a:p>
            <a:r>
              <a:rPr lang="en-US" sz="1200" b="0" kern="1200" baseline="0" dirty="0" smtClean="0">
                <a:solidFill>
                  <a:schemeClr val="tx1"/>
                </a:solidFill>
                <a:effectLst/>
                <a:latin typeface="+mn-lt"/>
                <a:ea typeface="+mn-ea"/>
                <a:cs typeface="+mn-cs"/>
              </a:rPr>
              <a:t>Dan </a:t>
            </a:r>
            <a:r>
              <a:rPr lang="en-US" sz="1200" b="0" kern="1200" baseline="0" dirty="0" err="1" smtClean="0">
                <a:solidFill>
                  <a:schemeClr val="tx1"/>
                </a:solidFill>
                <a:effectLst/>
                <a:latin typeface="+mn-lt"/>
                <a:ea typeface="+mn-ea"/>
                <a:cs typeface="+mn-cs"/>
              </a:rPr>
              <a:t>Popa</a:t>
            </a:r>
            <a:r>
              <a:rPr lang="en-US" sz="1200" b="0" kern="1200" baseline="0" dirty="0" smtClean="0">
                <a:solidFill>
                  <a:schemeClr val="tx1"/>
                </a:solidFill>
                <a:effectLst/>
                <a:latin typeface="+mn-lt"/>
                <a:ea typeface="+mn-ea"/>
                <a:cs typeface="+mn-cs"/>
              </a:rPr>
              <a:t>, Crested Butte, Colorado.</a:t>
            </a:r>
            <a:endParaRPr lang="en-US" sz="1200" b="1" kern="1200" dirty="0" smtClean="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3571627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Here we have an example </a:t>
            </a:r>
            <a:r>
              <a:rPr lang="en-US" b="0" baseline="0" dirty="0" smtClean="0"/>
              <a:t>diagram.  We are showing the annual amount of water in each terrestrial or atmospheric state.   The arrows indicate the path the water takes in the system.  We are giving the total amount of water (kg) that passes through each state (remaining in atmosphere, precipitate, snow, melt, and evaporation) in an entire year.  Some of the water remains in the atmosphere for the entire year.</a:t>
            </a:r>
          </a:p>
          <a:p>
            <a:endParaRPr lang="en-US" b="0" baseline="0" dirty="0" smtClean="0"/>
          </a:p>
          <a:p>
            <a:r>
              <a:rPr lang="en-US" b="0" baseline="0" dirty="0" smtClean="0"/>
              <a:t>There is a total of 9.8 x 10^21 kg of water in the system.  Of that 3.6x10^21 kg remains in the atmosphere.  The remainder is precipitated out.  Some of that precipitation becomes snow, which later melts, and then evaporates.  The total amount of evaporate comes from the precipitate that is not snow and then the melt.  The evaporation then goes back into the atmosphere.</a:t>
            </a:r>
          </a:p>
          <a:p>
            <a:endParaRPr lang="en-US" b="0" dirty="0" smtClean="0"/>
          </a:p>
          <a:p>
            <a:r>
              <a:rPr lang="en-US" b="0" dirty="0" smtClean="0"/>
              <a:t>Ask</a:t>
            </a:r>
            <a:r>
              <a:rPr lang="en-US" b="0" baseline="0" dirty="0" smtClean="0"/>
              <a:t> students if this is at steady state? Answer: </a:t>
            </a:r>
            <a:r>
              <a:rPr lang="en-US" b="0" baseline="0" dirty="0" smtClean="0"/>
              <a:t>Yes</a:t>
            </a:r>
          </a:p>
          <a:p>
            <a:endParaRPr lang="en-US" b="0" baseline="0" dirty="0" smtClean="0"/>
          </a:p>
          <a:p>
            <a:r>
              <a:rPr lang="en-US" b="0" baseline="0" dirty="0" smtClean="0"/>
              <a:t>Why? Answer: Nothing is exiting or entering the </a:t>
            </a:r>
            <a:r>
              <a:rPr lang="en-US" b="0" baseline="0" dirty="0" smtClean="0"/>
              <a:t>system</a:t>
            </a:r>
          </a:p>
          <a:p>
            <a:endParaRPr lang="en-US" b="0" baseline="0" dirty="0" smtClean="0"/>
          </a:p>
          <a:p>
            <a:r>
              <a:rPr lang="en-US" b="0" baseline="0" dirty="0" smtClean="0"/>
              <a:t>Scientists are able to measure the total amount of water that passes through each state by measured the fluxes in a given amount of time and then extrapolating out into a year.  How would you go about measuring the various fluxes?  Examples (snow gauge, rain gauge).</a:t>
            </a:r>
          </a:p>
          <a:p>
            <a:endParaRPr lang="en-US" b="0" baseline="0" dirty="0" smtClean="0"/>
          </a:p>
          <a:p>
            <a:r>
              <a:rPr lang="en-US" b="0" baseline="0" dirty="0" smtClean="0"/>
              <a:t>Ask the students to point out something wrong about this diagram.</a:t>
            </a:r>
          </a:p>
          <a:p>
            <a:pPr marL="228600" indent="-228600">
              <a:buAutoNum type="arabicParenR"/>
            </a:pPr>
            <a:r>
              <a:rPr lang="en-US" b="0" baseline="0" dirty="0" smtClean="0"/>
              <a:t>There is no absorption by soils.</a:t>
            </a:r>
          </a:p>
          <a:p>
            <a:pPr marL="228600" indent="-228600">
              <a:buAutoNum type="arabicParenR"/>
            </a:pPr>
            <a:r>
              <a:rPr lang="en-US" b="0" baseline="0" dirty="0" smtClean="0"/>
              <a:t>There is no consumption by humans.</a:t>
            </a:r>
          </a:p>
          <a:p>
            <a:pPr marL="228600" indent="-228600">
              <a:buAutoNum type="arabicParenR"/>
            </a:pPr>
            <a:r>
              <a:rPr lang="en-US" b="0" baseline="0" dirty="0" smtClean="0"/>
              <a:t>There are no glaciers or ice caps.</a:t>
            </a:r>
          </a:p>
          <a:p>
            <a:pPr marL="0" indent="0">
              <a:buNone/>
            </a:pPr>
            <a:endParaRPr lang="en-US" b="0" baseline="0" dirty="0" smtClean="0"/>
          </a:p>
          <a:p>
            <a:pPr marL="0" indent="0">
              <a:buNone/>
            </a:pPr>
            <a:r>
              <a:rPr lang="en-US" b="0" baseline="0" dirty="0" smtClean="0"/>
              <a:t>Diagrams are simplified views of the world.  In this case the diagram is meant to just show the amount of water that passes through each state.</a:t>
            </a:r>
            <a:endParaRPr lang="en-US" b="0" baseline="0" dirty="0" smtClean="0"/>
          </a:p>
          <a:p>
            <a:endParaRPr lang="en-US" b="0" baseline="0" dirty="0" smtClean="0"/>
          </a:p>
          <a:p>
            <a:r>
              <a:rPr lang="en-US" b="0" baseline="0" dirty="0" smtClean="0"/>
              <a:t>Ask students to calculate the missing values. (answer next slide)</a:t>
            </a: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1328684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Answers for flow diagram.</a:t>
            </a:r>
          </a:p>
          <a:p>
            <a:endParaRPr lang="en-US" b="0" baseline="0" dirty="0" smtClean="0"/>
          </a:p>
          <a:p>
            <a:r>
              <a:rPr lang="en-US" b="0" baseline="0" dirty="0" smtClean="0"/>
              <a:t>Precipitation:</a:t>
            </a:r>
          </a:p>
          <a:p>
            <a:r>
              <a:rPr lang="en-US" b="0" baseline="0" dirty="0" smtClean="0"/>
              <a:t>Freshwater in system – remains in atmosphere</a:t>
            </a:r>
          </a:p>
          <a:p>
            <a:r>
              <a:rPr lang="en-US" b="0" baseline="0" dirty="0" smtClean="0"/>
              <a:t>9.8 x 10^21 – 3.6 x 10^21</a:t>
            </a:r>
          </a:p>
          <a:p>
            <a:endParaRPr lang="en-US" b="0" baseline="0" dirty="0" smtClean="0"/>
          </a:p>
          <a:p>
            <a:r>
              <a:rPr lang="en-US" b="0" baseline="0" dirty="0" smtClean="0"/>
              <a:t>Snow:</a:t>
            </a:r>
          </a:p>
          <a:p>
            <a:r>
              <a:rPr lang="en-US" b="0" baseline="0" dirty="0" smtClean="0"/>
              <a:t>Snow is only input to melt so must be same value</a:t>
            </a:r>
          </a:p>
          <a:p>
            <a:r>
              <a:rPr lang="en-US" b="0" baseline="0" dirty="0" smtClean="0"/>
              <a:t>10.8 x 10^20</a:t>
            </a:r>
          </a:p>
          <a:p>
            <a:endParaRPr lang="en-US" b="0" baseline="0" dirty="0" smtClean="0"/>
          </a:p>
          <a:p>
            <a:r>
              <a:rPr lang="en-US" b="0" baseline="0" dirty="0" smtClean="0"/>
              <a:t>Evaporation: </a:t>
            </a:r>
          </a:p>
          <a:p>
            <a:r>
              <a:rPr lang="en-US" b="0" baseline="0" dirty="0" smtClean="0"/>
              <a:t>Balances precipitation, so much have same value.</a:t>
            </a:r>
          </a:p>
          <a:p>
            <a:r>
              <a:rPr lang="en-US" b="0" baseline="0" dirty="0" smtClean="0"/>
              <a:t>6.2 x 10^21</a:t>
            </a: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2819291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Flow diagrams are</a:t>
            </a:r>
            <a:r>
              <a:rPr lang="en-US" b="0" baseline="0" dirty="0" smtClean="0"/>
              <a:t> another type of diagram you should be familiar </a:t>
            </a:r>
            <a:r>
              <a:rPr lang="en-US" b="0" baseline="0" dirty="0" smtClean="0"/>
              <a:t>with.  In a flow diagram we follow the transfer of substance from one state to another.  In a flow diagram you need to either know the amount of substance at one state per chain and the retention rates in order to calculate the amount of substance at every state. Chain refers to branches that the substance can flow to.  If the substance starts in state A and then it can go to B or C and from B it goes to D and from C it goes to E, we have two chains.  A</a:t>
            </a:r>
            <a:r>
              <a:rPr lang="en-US" b="0" baseline="0" dirty="0" smtClean="0">
                <a:sym typeface="Wingdings" panose="05000000000000000000" pitchFamily="2" charset="2"/>
              </a:rPr>
              <a:t>BD and ACE.  By knowing the amount of substance at one state per chain and then the retention we can calculate the amount of substance at every forward state and every previous (backwards) state.  </a:t>
            </a:r>
            <a:r>
              <a:rPr lang="en-US" b="0" baseline="0" dirty="0" smtClean="0"/>
              <a:t>As the substance </a:t>
            </a:r>
            <a:r>
              <a:rPr lang="en-US" b="0" baseline="0" dirty="0" smtClean="0"/>
              <a:t>transfers from level to level </a:t>
            </a:r>
            <a:r>
              <a:rPr lang="en-US" b="0" baseline="0" dirty="0" smtClean="0"/>
              <a:t>there is a retention (or consumption or decrease), this is usually given as a percentage.  </a:t>
            </a:r>
          </a:p>
          <a:p>
            <a:endParaRPr lang="en-US" b="0" baseline="0" dirty="0" smtClean="0"/>
          </a:p>
          <a:p>
            <a:r>
              <a:rPr lang="en-US" b="0" baseline="0" dirty="0" smtClean="0"/>
              <a:t>If you have already discussed energy transfer between trophic levels, students should be familiar with this concept.  If not, introduce it now.  We are imagining a linear trophic web.  If we imagine the lowest trophic level in a food group it starts with a certain amount of energy, and then the next trophic level up (the 2</a:t>
            </a:r>
            <a:r>
              <a:rPr lang="en-US" b="0" baseline="30000" dirty="0" smtClean="0"/>
              <a:t>nd</a:t>
            </a:r>
            <a:r>
              <a:rPr lang="en-US" b="0" baseline="0" dirty="0" smtClean="0"/>
              <a:t> trophic level) retains a certain % of this energy.  The 3</a:t>
            </a:r>
            <a:r>
              <a:rPr lang="en-US" b="0" baseline="30000" dirty="0" smtClean="0"/>
              <a:t>rd</a:t>
            </a:r>
            <a:r>
              <a:rPr lang="en-US" b="0" baseline="0" dirty="0" smtClean="0"/>
              <a:t> trophic level, which consumes the 2</a:t>
            </a:r>
            <a:r>
              <a:rPr lang="en-US" b="0" baseline="30000" dirty="0" smtClean="0"/>
              <a:t>nd</a:t>
            </a:r>
            <a:r>
              <a:rPr lang="en-US" b="0" baseline="0" dirty="0" smtClean="0"/>
              <a:t> trophic level, will retain a certain % of energy that the 2</a:t>
            </a:r>
            <a:r>
              <a:rPr lang="en-US" b="0" baseline="30000" dirty="0" smtClean="0"/>
              <a:t>nd</a:t>
            </a:r>
            <a:r>
              <a:rPr lang="en-US" b="0" baseline="0" dirty="0" smtClean="0"/>
              <a:t> trophic level contained, and so on.</a:t>
            </a:r>
          </a:p>
          <a:p>
            <a:endParaRPr lang="en-US" b="0" baseline="0" dirty="0" smtClean="0"/>
          </a:p>
          <a:p>
            <a:r>
              <a:rPr lang="en-US" b="0" baseline="0" dirty="0" smtClean="0"/>
              <a:t>Ask students if they have other examples?</a:t>
            </a:r>
          </a:p>
          <a:p>
            <a:r>
              <a:rPr lang="en-US" b="0" baseline="0" dirty="0" smtClean="0"/>
              <a:t>Examples:</a:t>
            </a:r>
          </a:p>
          <a:p>
            <a:r>
              <a:rPr lang="en-US" b="0" baseline="0" dirty="0" smtClean="0"/>
              <a:t>-Amount of water remaining in a pipe as it travels from the water plant through a town. It is lost to leaks in the pipe, business consumption, and residential consumption.</a:t>
            </a:r>
          </a:p>
          <a:p>
            <a:r>
              <a:rPr lang="en-US" b="0" baseline="0" dirty="0" smtClean="0"/>
              <a:t>-Amount of energy in a cable.  A certain amount leaves the power plant.  There may be a faction lost over a certain amount of distance.  There will also be energy consumed by anything plugged into this specific cable.  Thus only a certain amount can reach the end of the cable.</a:t>
            </a:r>
            <a:endParaRPr lang="en-US" b="0" baseline="0" dirty="0" smtClean="0"/>
          </a:p>
          <a:p>
            <a:endParaRPr lang="en-US" b="0" baseline="0" dirty="0" smtClean="0"/>
          </a:p>
          <a:p>
            <a:r>
              <a:rPr lang="en-US" sz="1200" b="1" kern="1200" baseline="0" dirty="0" smtClean="0">
                <a:solidFill>
                  <a:schemeClr val="tx1"/>
                </a:solidFill>
                <a:effectLst/>
                <a:latin typeface="+mn-lt"/>
                <a:ea typeface="+mn-ea"/>
                <a:cs typeface="+mn-cs"/>
              </a:rPr>
              <a:t>Photo Credit</a:t>
            </a:r>
            <a:r>
              <a:rPr lang="en-US" sz="1200" b="0" kern="1200" baseline="0" dirty="0" smtClean="0">
                <a:solidFill>
                  <a:schemeClr val="tx1"/>
                </a:solidFill>
                <a:effectLst/>
                <a:latin typeface="+mn-lt"/>
                <a:ea typeface="+mn-ea"/>
                <a:cs typeface="+mn-cs"/>
              </a:rPr>
              <a:t>:</a:t>
            </a:r>
          </a:p>
          <a:p>
            <a:r>
              <a:rPr lang="en-US" sz="1200" b="0" kern="1200" baseline="0" dirty="0" smtClean="0">
                <a:solidFill>
                  <a:schemeClr val="tx1"/>
                </a:solidFill>
                <a:effectLst/>
                <a:latin typeface="+mn-lt"/>
                <a:ea typeface="+mn-ea"/>
                <a:cs typeface="+mn-cs"/>
              </a:rPr>
              <a:t>Dan </a:t>
            </a:r>
            <a:r>
              <a:rPr lang="en-US" sz="1200" b="0" kern="1200" baseline="0" dirty="0" err="1" smtClean="0">
                <a:solidFill>
                  <a:schemeClr val="tx1"/>
                </a:solidFill>
                <a:effectLst/>
                <a:latin typeface="+mn-lt"/>
                <a:ea typeface="+mn-ea"/>
                <a:cs typeface="+mn-cs"/>
              </a:rPr>
              <a:t>Popa</a:t>
            </a:r>
            <a:r>
              <a:rPr lang="en-US" sz="1200" b="0" kern="1200" baseline="0" dirty="0" smtClean="0">
                <a:solidFill>
                  <a:schemeClr val="tx1"/>
                </a:solidFill>
                <a:effectLst/>
                <a:latin typeface="+mn-lt"/>
                <a:ea typeface="+mn-ea"/>
                <a:cs typeface="+mn-cs"/>
              </a:rPr>
              <a:t>, Crested Butte, Colorado.</a:t>
            </a:r>
            <a:endParaRPr lang="en-US" sz="1200" b="1" kern="1200" dirty="0" smtClean="0">
              <a:solidFill>
                <a:schemeClr val="tx1"/>
              </a:solidFill>
              <a:effectLst/>
              <a:latin typeface="+mn-lt"/>
              <a:ea typeface="+mn-ea"/>
              <a:cs typeface="+mn-cs"/>
            </a:endParaRPr>
          </a:p>
          <a:p>
            <a:endParaRPr lang="en-US" b="1"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173983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a:t>
            </a:r>
            <a:r>
              <a:rPr lang="en-US" b="1" baseline="0" dirty="0" smtClean="0"/>
              <a:t> Slide</a:t>
            </a:r>
          </a:p>
          <a:p>
            <a:r>
              <a:rPr lang="en-US" b="0" baseline="0" dirty="0" smtClean="0"/>
              <a:t>Here we have an example of energy transfer through </a:t>
            </a:r>
            <a:r>
              <a:rPr lang="en-US" b="0" baseline="0" dirty="0" smtClean="0"/>
              <a:t>a </a:t>
            </a:r>
            <a:r>
              <a:rPr lang="en-US" b="0" baseline="0" dirty="0" smtClean="0"/>
              <a:t>trophic </a:t>
            </a:r>
            <a:r>
              <a:rPr lang="en-US" b="0" baseline="0" dirty="0" smtClean="0"/>
              <a:t>diagram for an aquatic habitat.  The arrows show which way energy flows through the system.  The arrow from plankton to zooplankton means that zooplankton consume plankton and get some of their energy.  When an organism consumes something, their body is only capable of metabolizing and storing a certain percent of the energy within what they consumed.  Also, some of the energy from what they eat may be lost from messy feeding.  The arrows are coded by color to tell you how much of the energy is transferred.</a:t>
            </a:r>
          </a:p>
          <a:p>
            <a:endParaRPr lang="en-US" b="0" baseline="0" dirty="0" smtClean="0"/>
          </a:p>
          <a:p>
            <a:r>
              <a:rPr lang="en-US" b="0" baseline="0" dirty="0" smtClean="0"/>
              <a:t>Detritus is dead organic matter.  A </a:t>
            </a:r>
            <a:r>
              <a:rPr lang="en-US" b="0" baseline="0" dirty="0" err="1" smtClean="0"/>
              <a:t>Detritivore</a:t>
            </a:r>
            <a:r>
              <a:rPr lang="en-US" b="0" baseline="0" dirty="0" smtClean="0"/>
              <a:t> consumes detritus (something that consumes dead organic matter).  Sinks refers to dead organic matter than sinks to the bottom in this aquatic system.</a:t>
            </a:r>
          </a:p>
          <a:p>
            <a:endParaRPr lang="en-US" b="0" baseline="0" dirty="0" smtClean="0"/>
          </a:p>
          <a:p>
            <a:r>
              <a:rPr lang="en-US" b="0" baseline="0" dirty="0" smtClean="0"/>
              <a:t>This diagram tell us that plankton are composed of 1.9 x 10 ^16 grams of Carbon in this system.  Scientists can find out how much carbon something is by comparing wet weights, dry weights, and dry ash weights (ash means the carbon has been burned up).</a:t>
            </a:r>
          </a:p>
          <a:p>
            <a:endParaRPr lang="en-US" b="0" baseline="0" dirty="0" smtClean="0"/>
          </a:p>
          <a:p>
            <a:endParaRPr lang="en-US" b="0" baseline="0" dirty="0" smtClean="0"/>
          </a:p>
          <a:p>
            <a:r>
              <a:rPr lang="en-US" b="0" baseline="0" dirty="0" smtClean="0"/>
              <a:t>Ask students what energy is measured by?  Answer: grams Carbon</a:t>
            </a:r>
          </a:p>
          <a:p>
            <a:r>
              <a:rPr lang="en-US" b="0" baseline="0" dirty="0" smtClean="0"/>
              <a:t>Ask students if this diagram has 100% transfer from one flow level to the next?</a:t>
            </a:r>
          </a:p>
          <a:p>
            <a:r>
              <a:rPr lang="en-US" b="0" baseline="0" dirty="0" smtClean="0"/>
              <a:t>	Answer: No. The brown arrows are a 10% transfer. Red arrows are 100%.</a:t>
            </a:r>
          </a:p>
          <a:p>
            <a:endParaRPr lang="en-US" b="0" baseline="0" dirty="0" smtClean="0"/>
          </a:p>
          <a:p>
            <a:r>
              <a:rPr lang="en-US" b="0" baseline="0" dirty="0" smtClean="0"/>
              <a:t>Now ask students to calculate the missing values. The next slide has the answers.</a:t>
            </a:r>
          </a:p>
          <a:p>
            <a:endParaRPr lang="en-US" b="0" dirty="0" smtClean="0"/>
          </a:p>
          <a:p>
            <a:r>
              <a:rPr lang="en-US" b="1" baseline="0" dirty="0" smtClean="0"/>
              <a:t>Vocabulary</a:t>
            </a:r>
            <a:endParaRPr lang="en-US" b="0" baseline="0" dirty="0" smtClean="0"/>
          </a:p>
          <a:p>
            <a:r>
              <a:rPr lang="en-US" b="0" i="1" baseline="0" dirty="0" err="1" smtClean="0"/>
              <a:t>Detritovore</a:t>
            </a:r>
            <a:r>
              <a:rPr lang="en-US" b="0" i="0" baseline="0" dirty="0" smtClean="0"/>
              <a:t>: organisms that eats dead matter</a:t>
            </a:r>
          </a:p>
          <a:p>
            <a:r>
              <a:rPr lang="en-US" b="0" i="1" baseline="0" dirty="0" smtClean="0"/>
              <a:t>Detritus</a:t>
            </a:r>
            <a:r>
              <a:rPr lang="en-US" b="0" i="0" baseline="0" dirty="0" smtClean="0"/>
              <a:t>: matter composed of parts of dead organisms</a:t>
            </a:r>
          </a:p>
          <a:p>
            <a:r>
              <a:rPr lang="en-US" b="0" i="1" baseline="0" dirty="0" smtClean="0"/>
              <a:t>Trophic levels</a:t>
            </a:r>
            <a:r>
              <a:rPr lang="en-US" b="0" i="0" baseline="0" dirty="0" smtClean="0"/>
              <a:t>: level in the food chain at which an organism is located. Autotrophs are the base in most food chains.</a:t>
            </a:r>
            <a:endParaRPr lang="en-US" b="1" i="1" dirty="0" smtClean="0"/>
          </a:p>
          <a:p>
            <a:endParaRPr lang="en-US" b="0" dirty="0" smtClean="0"/>
          </a:p>
          <a:p>
            <a:endParaRPr lang="en-US" b="0" dirty="0" smtClean="0"/>
          </a:p>
          <a:p>
            <a:r>
              <a:rPr lang="en-US" b="1" dirty="0" smtClean="0"/>
              <a:t>Image</a:t>
            </a:r>
            <a:r>
              <a:rPr lang="en-US" b="1" baseline="0" dirty="0" smtClean="0"/>
              <a:t> Sources</a:t>
            </a:r>
            <a:r>
              <a:rPr lang="en-US" b="0" baseline="0" dirty="0" smtClean="0"/>
              <a:t>:</a:t>
            </a:r>
          </a:p>
          <a:p>
            <a:r>
              <a:rPr lang="en-US" b="0" dirty="0" smtClean="0"/>
              <a:t>1.  (Top right) Image of Phytoplankton.  Ocean Oasis. Activity 10. Teacher’s Guide. San</a:t>
            </a:r>
            <a:r>
              <a:rPr lang="en-US" b="0" baseline="0" dirty="0" smtClean="0"/>
              <a:t> Diego Natural History Museum.  </a:t>
            </a:r>
            <a:r>
              <a:rPr lang="en-US" b="0" dirty="0" smtClean="0"/>
              <a:t>http://www.oceanoasis.org/teachersguide/activity10.html</a:t>
            </a:r>
            <a:endParaRPr lang="en-US" b="0" dirty="0"/>
          </a:p>
        </p:txBody>
      </p:sp>
      <p:sp>
        <p:nvSpPr>
          <p:cNvPr id="4" name="Slide Number Placeholder 3"/>
          <p:cNvSpPr>
            <a:spLocks noGrp="1"/>
          </p:cNvSpPr>
          <p:nvPr>
            <p:ph type="sldNum" sz="quarter" idx="10"/>
          </p:nvPr>
        </p:nvSpPr>
        <p:spPr/>
        <p:txBody>
          <a:bodyPr/>
          <a:lstStyle/>
          <a:p>
            <a:fld id="{01E1B31B-D8E3-448C-89CA-85B11B153231}" type="slidenum">
              <a:rPr lang="en-US" smtClean="0"/>
              <a:t>14</a:t>
            </a:fld>
            <a:endParaRPr lang="en-US"/>
          </a:p>
        </p:txBody>
      </p:sp>
    </p:spTree>
    <p:extLst>
      <p:ext uri="{BB962C8B-B14F-4D97-AF65-F5344CB8AC3E}">
        <p14:creationId xmlns:p14="http://schemas.microsoft.com/office/powerpoint/2010/main" val="2973384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Main Point</a:t>
            </a:r>
            <a:endParaRPr lang="en-US" b="0" dirty="0" smtClean="0"/>
          </a:p>
          <a:p>
            <a:r>
              <a:rPr lang="en-US" b="0" dirty="0" smtClean="0"/>
              <a:t>To review the answers from the previous slide.</a:t>
            </a:r>
          </a:p>
          <a:p>
            <a:endParaRPr lang="en-US" b="0" dirty="0" smtClean="0"/>
          </a:p>
          <a:p>
            <a:r>
              <a:rPr lang="en-US" b="0" dirty="0" smtClean="0"/>
              <a:t>To</a:t>
            </a:r>
            <a:r>
              <a:rPr lang="en-US" b="0" baseline="0" dirty="0" smtClean="0"/>
              <a:t> calculate g C going to Fish (from Zooplankton and Fish Larvae).</a:t>
            </a:r>
          </a:p>
          <a:p>
            <a:r>
              <a:rPr lang="en-US" b="0" baseline="0" dirty="0" smtClean="0"/>
              <a:t>Start with 1.9 x 10^16 g C – 0.2 x 10^15 g C = 1.88 x 10^16 g C, which is what goes to Zooplankton and Fish Larvae</a:t>
            </a:r>
          </a:p>
          <a:p>
            <a:r>
              <a:rPr lang="en-US" b="0" baseline="0" dirty="0" smtClean="0"/>
              <a:t>But then only 10% of that goes to Fish, so 10% x 1.88 x 10^16 g C = 1.88 x 10^15</a:t>
            </a:r>
          </a:p>
          <a:p>
            <a:endParaRPr lang="en-US" b="0" baseline="0" dirty="0" smtClean="0"/>
          </a:p>
          <a:p>
            <a:r>
              <a:rPr lang="en-US" b="0" baseline="0" dirty="0" smtClean="0"/>
              <a:t>To calculate what sinks:</a:t>
            </a:r>
          </a:p>
          <a:p>
            <a:r>
              <a:rPr lang="en-US" b="0" baseline="0" dirty="0" smtClean="0"/>
              <a:t>0.2 x 10^15 g C in detritus – 0.1 x 10^14 g C </a:t>
            </a:r>
            <a:r>
              <a:rPr lang="en-US" b="0" baseline="0" dirty="0" err="1" smtClean="0"/>
              <a:t>Detritovore</a:t>
            </a:r>
            <a:r>
              <a:rPr lang="en-US" b="0" baseline="0" dirty="0" smtClean="0"/>
              <a:t> = 0.19 x 10^15 g C sinks</a:t>
            </a:r>
          </a:p>
          <a:p>
            <a:endParaRPr lang="en-US" b="0" baseline="0" dirty="0" smtClean="0"/>
          </a:p>
          <a:p>
            <a:r>
              <a:rPr lang="en-US" b="0" baseline="0" dirty="0" smtClean="0"/>
              <a:t>To calculate what goes to top predators:</a:t>
            </a:r>
          </a:p>
          <a:p>
            <a:r>
              <a:rPr lang="en-US" b="0" baseline="0" dirty="0" smtClean="0"/>
              <a:t>1.88 x 10^15 g C x 10% trophic transfer = 1.88 x 10^14 g C</a:t>
            </a:r>
          </a:p>
          <a:p>
            <a:endParaRPr lang="en-US" b="0" baseline="0" dirty="0" smtClean="0"/>
          </a:p>
          <a:p>
            <a:r>
              <a:rPr lang="en-US" b="1" baseline="0" dirty="0" smtClean="0"/>
              <a:t>Vocabulary</a:t>
            </a:r>
            <a:endParaRPr lang="en-US" b="0" baseline="0" dirty="0" smtClean="0"/>
          </a:p>
          <a:p>
            <a:r>
              <a:rPr lang="en-US" b="0" i="1" baseline="0" dirty="0" err="1" smtClean="0"/>
              <a:t>Detritovore</a:t>
            </a:r>
            <a:r>
              <a:rPr lang="en-US" b="0" i="0" baseline="0" dirty="0" smtClean="0"/>
              <a:t>: organisms that eats dead matter</a:t>
            </a:r>
          </a:p>
          <a:p>
            <a:r>
              <a:rPr lang="en-US" b="0" i="1" baseline="0" dirty="0" smtClean="0"/>
              <a:t>Detritus</a:t>
            </a:r>
            <a:r>
              <a:rPr lang="en-US" b="0" i="0" baseline="0" dirty="0" smtClean="0"/>
              <a:t>: matter composed of parts of dead organisms</a:t>
            </a:r>
          </a:p>
          <a:p>
            <a:r>
              <a:rPr lang="en-US" b="0" i="1" baseline="0" dirty="0" smtClean="0"/>
              <a:t>Trophic levels</a:t>
            </a:r>
            <a:r>
              <a:rPr lang="en-US" b="0" i="0" baseline="0" dirty="0" smtClean="0"/>
              <a:t>: level in the food chain at which an organism is located. Autotrophs are the base in most food chains.</a:t>
            </a:r>
            <a:endParaRPr lang="en-US" b="1" i="1" dirty="0" smtClean="0"/>
          </a:p>
          <a:p>
            <a:endParaRPr lang="en-US" b="1" dirty="0" smtClean="0"/>
          </a:p>
          <a:p>
            <a:r>
              <a:rPr lang="en-US" b="1" dirty="0" smtClean="0"/>
              <a:t>Image</a:t>
            </a:r>
            <a:r>
              <a:rPr lang="en-US" b="1" baseline="0" dirty="0" smtClean="0"/>
              <a:t> Sources</a:t>
            </a:r>
            <a:r>
              <a:rPr lang="en-US" b="0" baseline="0" dirty="0" smtClean="0"/>
              <a:t>:</a:t>
            </a:r>
          </a:p>
          <a:p>
            <a:r>
              <a:rPr lang="en-US" b="0" dirty="0" smtClean="0"/>
              <a:t>1.  (Top right) Image of Phytoplankton.  Ocean Oasis. Activity 10. Teacher’s Guide. San</a:t>
            </a:r>
            <a:r>
              <a:rPr lang="en-US" b="0" baseline="0" dirty="0" smtClean="0"/>
              <a:t> Diego Natural History Museum.  </a:t>
            </a:r>
            <a:r>
              <a:rPr lang="en-US" b="0" dirty="0" smtClean="0"/>
              <a:t>http://www.oceanoasis.org/teachersguide/activity10.html</a:t>
            </a:r>
            <a:endParaRPr lang="en-US" b="0" dirty="0"/>
          </a:p>
        </p:txBody>
      </p:sp>
      <p:sp>
        <p:nvSpPr>
          <p:cNvPr id="4" name="Slide Number Placeholder 3"/>
          <p:cNvSpPr>
            <a:spLocks noGrp="1"/>
          </p:cNvSpPr>
          <p:nvPr>
            <p:ph type="sldNum" sz="quarter" idx="10"/>
          </p:nvPr>
        </p:nvSpPr>
        <p:spPr/>
        <p:txBody>
          <a:bodyPr/>
          <a:lstStyle/>
          <a:p>
            <a:fld id="{01E1B31B-D8E3-448C-89CA-85B11B153231}" type="slidenum">
              <a:rPr lang="en-US" smtClean="0"/>
              <a:t>15</a:t>
            </a:fld>
            <a:endParaRPr lang="en-US"/>
          </a:p>
        </p:txBody>
      </p:sp>
    </p:spTree>
    <p:extLst>
      <p:ext uri="{BB962C8B-B14F-4D97-AF65-F5344CB8AC3E}">
        <p14:creationId xmlns:p14="http://schemas.microsoft.com/office/powerpoint/2010/main" val="2827696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Main Point</a:t>
            </a:r>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After</a:t>
            </a:r>
            <a:r>
              <a:rPr lang="en-US" sz="1200" b="0" kern="1200" baseline="0" dirty="0" smtClean="0">
                <a:solidFill>
                  <a:schemeClr val="tx1"/>
                </a:solidFill>
                <a:effectLst/>
                <a:latin typeface="+mn-lt"/>
                <a:ea typeface="+mn-ea"/>
                <a:cs typeface="+mn-cs"/>
              </a:rPr>
              <a:t> this lesson students should be familiar with </a:t>
            </a:r>
            <a:r>
              <a:rPr lang="en-US" sz="1200" b="0" kern="1200" baseline="0" dirty="0" smtClean="0">
                <a:solidFill>
                  <a:schemeClr val="tx1"/>
                </a:solidFill>
                <a:effectLst/>
                <a:latin typeface="+mn-lt"/>
                <a:ea typeface="+mn-ea"/>
                <a:cs typeface="+mn-cs"/>
              </a:rPr>
              <a:t>scientific notation, flow </a:t>
            </a:r>
            <a:r>
              <a:rPr lang="en-US" sz="1200" b="0" kern="1200" baseline="0" dirty="0" smtClean="0">
                <a:solidFill>
                  <a:schemeClr val="tx1"/>
                </a:solidFill>
                <a:effectLst/>
                <a:latin typeface="+mn-lt"/>
                <a:ea typeface="+mn-ea"/>
                <a:cs typeface="+mn-cs"/>
              </a:rPr>
              <a:t>diagrams and cycles. They should know how to balance these diagrams and find missing values.</a:t>
            </a:r>
          </a:p>
          <a:p>
            <a:endParaRPr lang="en-US" sz="1200" b="0"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In order to read scientific notation students should understand exponents.  </a:t>
            </a:r>
          </a:p>
          <a:p>
            <a:endParaRPr lang="en-US" sz="1200" b="0"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To solve for the various states in a cycle we have to know the total amount of substance in the cycle. Then, using the amount in other states we can solve for any missing states.</a:t>
            </a:r>
          </a:p>
          <a:p>
            <a:endParaRPr lang="en-US" sz="1200" b="0" kern="1200" baseline="0" dirty="0" smtClean="0">
              <a:solidFill>
                <a:schemeClr val="tx1"/>
              </a:solidFill>
              <a:effectLst/>
              <a:latin typeface="+mn-lt"/>
              <a:ea typeface="+mn-ea"/>
              <a:cs typeface="+mn-cs"/>
            </a:endParaRPr>
          </a:p>
          <a:p>
            <a:r>
              <a:rPr lang="en-US" sz="1200" b="0" kern="1200" baseline="0" dirty="0" smtClean="0">
                <a:solidFill>
                  <a:schemeClr val="tx1"/>
                </a:solidFill>
                <a:effectLst/>
                <a:latin typeface="+mn-lt"/>
                <a:ea typeface="+mn-ea"/>
                <a:cs typeface="+mn-cs"/>
              </a:rPr>
              <a:t>To solve for the various states in a flow chart, we must know the amount of substance for one state per chain as well as the retention values between every pair of states.</a:t>
            </a:r>
          </a:p>
          <a:p>
            <a:endParaRPr lang="en-US" sz="1200" b="0" kern="1200" baseline="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Photo Credit</a:t>
            </a:r>
            <a:r>
              <a:rPr lang="en-US" sz="1200" b="0" kern="1200" baseline="0" dirty="0" smtClean="0">
                <a:solidFill>
                  <a:schemeClr val="tx1"/>
                </a:solidFill>
                <a:effectLst/>
                <a:latin typeface="+mn-lt"/>
                <a:ea typeface="+mn-ea"/>
                <a:cs typeface="+mn-cs"/>
              </a:rPr>
              <a:t>:</a:t>
            </a:r>
          </a:p>
          <a:p>
            <a:r>
              <a:rPr lang="en-US" sz="1200" b="0" kern="1200" baseline="0" dirty="0" smtClean="0">
                <a:solidFill>
                  <a:schemeClr val="tx1"/>
                </a:solidFill>
                <a:effectLst/>
                <a:latin typeface="+mn-lt"/>
                <a:ea typeface="+mn-ea"/>
                <a:cs typeface="+mn-cs"/>
              </a:rPr>
              <a:t>Dan </a:t>
            </a:r>
            <a:r>
              <a:rPr lang="en-US" sz="1200" b="0" kern="1200" baseline="0" dirty="0" err="1" smtClean="0">
                <a:solidFill>
                  <a:schemeClr val="tx1"/>
                </a:solidFill>
                <a:effectLst/>
                <a:latin typeface="+mn-lt"/>
                <a:ea typeface="+mn-ea"/>
                <a:cs typeface="+mn-cs"/>
              </a:rPr>
              <a:t>Popa</a:t>
            </a:r>
            <a:r>
              <a:rPr lang="en-US" sz="1200" b="0" kern="1200" baseline="0" dirty="0" smtClean="0">
                <a:solidFill>
                  <a:schemeClr val="tx1"/>
                </a:solidFill>
                <a:effectLst/>
                <a:latin typeface="+mn-lt"/>
                <a:ea typeface="+mn-ea"/>
                <a:cs typeface="+mn-cs"/>
              </a:rPr>
              <a:t>, Crested Butte, Colorado.</a:t>
            </a:r>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9ACAE-6E90-2C46-9793-C01E04D77769}" type="datetimeFigureOut">
              <a:rPr lang="en-US" smtClean="0"/>
              <a:t>11/22/2014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C800BC-DC43-F845-B734-C7C0357B0DE5}" type="slidenum">
              <a:rPr lang="en-US" smtClean="0"/>
              <a:t>‹#›</a:t>
            </a:fld>
            <a:endParaRPr lang="en-US"/>
          </a:p>
        </p:txBody>
      </p:sp>
    </p:spTree>
    <p:extLst>
      <p:ext uri="{BB962C8B-B14F-4D97-AF65-F5344CB8AC3E}">
        <p14:creationId xmlns:p14="http://schemas.microsoft.com/office/powerpoint/2010/main" val="9361627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W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WMF"/></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Balancing Cycles and Flow Diagrams</a:t>
            </a:r>
            <a:endParaRPr lang="en-US" dirty="0"/>
          </a:p>
        </p:txBody>
      </p:sp>
      <p:sp>
        <p:nvSpPr>
          <p:cNvPr id="4"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5"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extLst>
      <p:ext uri="{BB962C8B-B14F-4D97-AF65-F5344CB8AC3E}">
        <p14:creationId xmlns:p14="http://schemas.microsoft.com/office/powerpoint/2010/main" val="4238479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Review of Exponents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10</a:t>
            </a:r>
            <a:r>
              <a:rPr lang="en-US" baseline="30000" dirty="0" smtClean="0"/>
              <a:t>-3</a:t>
            </a:r>
            <a:r>
              <a:rPr lang="en-US" dirty="0" smtClean="0"/>
              <a:t> = ????</a:t>
            </a:r>
          </a:p>
          <a:p>
            <a:pPr marL="0" indent="0">
              <a:buNone/>
            </a:pPr>
            <a:r>
              <a:rPr lang="en-US" dirty="0" smtClean="0"/>
              <a:t>10</a:t>
            </a:r>
            <a:r>
              <a:rPr lang="en-US" baseline="30000" dirty="0" smtClean="0"/>
              <a:t>-2</a:t>
            </a:r>
            <a:r>
              <a:rPr lang="en-US" dirty="0" smtClean="0"/>
              <a:t> = ????</a:t>
            </a:r>
          </a:p>
          <a:p>
            <a:pPr marL="0" indent="0">
              <a:buNone/>
            </a:pPr>
            <a:r>
              <a:rPr lang="en-US" dirty="0" smtClean="0"/>
              <a:t>10</a:t>
            </a:r>
            <a:r>
              <a:rPr lang="en-US" baseline="30000" dirty="0" smtClean="0"/>
              <a:t>-1</a:t>
            </a:r>
            <a:r>
              <a:rPr lang="en-US" dirty="0" smtClean="0"/>
              <a:t> = ????</a:t>
            </a:r>
          </a:p>
          <a:p>
            <a:pPr marL="0" indent="0">
              <a:buNone/>
            </a:pPr>
            <a:r>
              <a:rPr lang="en-US" dirty="0" smtClean="0"/>
              <a:t>10</a:t>
            </a:r>
            <a:r>
              <a:rPr lang="en-US" baseline="30000" dirty="0" smtClean="0"/>
              <a:t>0</a:t>
            </a:r>
            <a:r>
              <a:rPr lang="en-US" dirty="0" smtClean="0"/>
              <a:t> = ????</a:t>
            </a:r>
          </a:p>
          <a:p>
            <a:pPr marL="0" indent="0">
              <a:buNone/>
            </a:pPr>
            <a:r>
              <a:rPr lang="en-US" dirty="0" smtClean="0"/>
              <a:t>10</a:t>
            </a:r>
            <a:r>
              <a:rPr lang="en-US" baseline="30000" dirty="0"/>
              <a:t>1</a:t>
            </a:r>
            <a:r>
              <a:rPr lang="en-US" dirty="0" smtClean="0"/>
              <a:t> = ????</a:t>
            </a:r>
          </a:p>
          <a:p>
            <a:pPr marL="0" indent="0">
              <a:buNone/>
            </a:pPr>
            <a:r>
              <a:rPr lang="en-US" dirty="0" smtClean="0"/>
              <a:t>10</a:t>
            </a:r>
            <a:r>
              <a:rPr lang="en-US" baseline="30000" dirty="0"/>
              <a:t>2</a:t>
            </a:r>
            <a:r>
              <a:rPr lang="en-US" dirty="0" smtClean="0"/>
              <a:t> = ????</a:t>
            </a:r>
          </a:p>
          <a:p>
            <a:pPr marL="0" indent="0">
              <a:buNone/>
            </a:pPr>
            <a:r>
              <a:rPr lang="en-US" dirty="0" smtClean="0"/>
              <a:t>10</a:t>
            </a:r>
            <a:r>
              <a:rPr lang="en-US" baseline="30000" dirty="0"/>
              <a:t>3</a:t>
            </a:r>
            <a:r>
              <a:rPr lang="en-US" dirty="0" smtClean="0"/>
              <a:t> = ????</a:t>
            </a:r>
          </a:p>
          <a:p>
            <a:pPr marL="0" indent="0">
              <a:buNone/>
            </a:pPr>
            <a:endParaRPr lang="en-US" dirty="0" smtClean="0"/>
          </a:p>
          <a:p>
            <a:pPr marL="0" indent="0">
              <a:buNone/>
            </a:pPr>
            <a:endParaRPr lang="en-US" dirty="0" smtClean="0"/>
          </a:p>
          <a:p>
            <a:pPr marL="0" indent="0">
              <a:buNone/>
            </a:pPr>
            <a:endParaRPr lang="en-US" dirty="0"/>
          </a:p>
        </p:txBody>
      </p:sp>
      <p:sp>
        <p:nvSpPr>
          <p:cNvPr id="4"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5" name="Footer Placeholder 5"/>
          <p:cNvSpPr>
            <a:spLocks noGrp="1"/>
          </p:cNvSpPr>
          <p:nvPr>
            <p:ph type="ftr" sz="quarter" idx="11"/>
          </p:nvPr>
        </p:nvSpPr>
        <p:spPr>
          <a:xfrm>
            <a:off x="-312617" y="6367984"/>
            <a:ext cx="3584448" cy="365760"/>
          </a:xfrm>
        </p:spPr>
        <p:txBody>
          <a:bodyPr/>
          <a:lstStyle/>
          <a:p>
            <a:r>
              <a:rPr lang="en-US" dirty="0" smtClean="0"/>
              <a:t>http://earthref.org/SCC</a:t>
            </a:r>
          </a:p>
        </p:txBody>
      </p:sp>
    </p:spTree>
    <p:extLst>
      <p:ext uri="{BB962C8B-B14F-4D97-AF65-F5344CB8AC3E}">
        <p14:creationId xmlns:p14="http://schemas.microsoft.com/office/powerpoint/2010/main" val="510077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33400" y="2133600"/>
            <a:ext cx="10439400" cy="3175258"/>
            <a:chOff x="-533400" y="2133600"/>
            <a:chExt cx="10439400" cy="3175258"/>
          </a:xfrm>
        </p:grpSpPr>
        <p:pic>
          <p:nvPicPr>
            <p:cNvPr id="3076" name="Picture 4" descr="http://img.sparknotes.com/figures/5/50ca5e784bb7e4242910d5b8a571d103/number_lin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133600"/>
              <a:ext cx="10439400" cy="317525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2400" y="3962400"/>
              <a:ext cx="89916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Title 1"/>
          <p:cNvSpPr>
            <a:spLocks noGrp="1"/>
          </p:cNvSpPr>
          <p:nvPr>
            <p:ph type="title"/>
          </p:nvPr>
        </p:nvSpPr>
        <p:spPr/>
        <p:txBody>
          <a:bodyPr/>
          <a:lstStyle/>
          <a:p>
            <a:r>
              <a:rPr lang="en-US" dirty="0" smtClean="0"/>
              <a:t>Quick Review of Exponents</a:t>
            </a:r>
            <a:endParaRPr lang="en-US" dirty="0"/>
          </a:p>
        </p:txBody>
      </p:sp>
      <p:sp>
        <p:nvSpPr>
          <p:cNvPr id="4" name="Rectangle 3"/>
          <p:cNvSpPr/>
          <p:nvPr/>
        </p:nvSpPr>
        <p:spPr>
          <a:xfrm>
            <a:off x="4267200" y="2768025"/>
            <a:ext cx="696024" cy="461665"/>
          </a:xfrm>
          <a:prstGeom prst="rect">
            <a:avLst/>
          </a:prstGeom>
        </p:spPr>
        <p:txBody>
          <a:bodyPr wrap="none">
            <a:spAutoFit/>
          </a:bodyPr>
          <a:lstStyle/>
          <a:p>
            <a:r>
              <a:rPr lang="en-US" sz="2400" b="1" dirty="0" smtClean="0"/>
              <a:t>10</a:t>
            </a:r>
            <a:r>
              <a:rPr lang="en-US" sz="2400" b="1" baseline="30000" dirty="0" smtClean="0"/>
              <a:t>0</a:t>
            </a:r>
            <a:endParaRPr lang="en-US" sz="1400" b="1" dirty="0"/>
          </a:p>
        </p:txBody>
      </p:sp>
      <p:sp>
        <p:nvSpPr>
          <p:cNvPr id="7" name="Rectangle 6"/>
          <p:cNvSpPr/>
          <p:nvPr/>
        </p:nvSpPr>
        <p:spPr>
          <a:xfrm>
            <a:off x="5067545" y="2768025"/>
            <a:ext cx="652743" cy="461665"/>
          </a:xfrm>
          <a:prstGeom prst="rect">
            <a:avLst/>
          </a:prstGeom>
        </p:spPr>
        <p:txBody>
          <a:bodyPr wrap="none">
            <a:spAutoFit/>
          </a:bodyPr>
          <a:lstStyle/>
          <a:p>
            <a:r>
              <a:rPr lang="en-US" sz="2400" b="1" dirty="0" smtClean="0"/>
              <a:t>10</a:t>
            </a:r>
            <a:r>
              <a:rPr lang="en-US" sz="2400" b="1" baseline="30000" dirty="0"/>
              <a:t>1</a:t>
            </a:r>
            <a:endParaRPr lang="en-US" sz="1400" b="1" dirty="0"/>
          </a:p>
        </p:txBody>
      </p:sp>
      <p:sp>
        <p:nvSpPr>
          <p:cNvPr id="8" name="Rectangle 7"/>
          <p:cNvSpPr/>
          <p:nvPr/>
        </p:nvSpPr>
        <p:spPr>
          <a:xfrm>
            <a:off x="5853986" y="2768025"/>
            <a:ext cx="679994" cy="461665"/>
          </a:xfrm>
          <a:prstGeom prst="rect">
            <a:avLst/>
          </a:prstGeom>
        </p:spPr>
        <p:txBody>
          <a:bodyPr wrap="none">
            <a:spAutoFit/>
          </a:bodyPr>
          <a:lstStyle/>
          <a:p>
            <a:r>
              <a:rPr lang="en-US" sz="2400" b="1" dirty="0" smtClean="0"/>
              <a:t>10</a:t>
            </a:r>
            <a:r>
              <a:rPr lang="en-US" sz="2400" b="1" baseline="30000" dirty="0" smtClean="0"/>
              <a:t>2</a:t>
            </a:r>
            <a:endParaRPr lang="en-US" sz="1400" b="1" dirty="0"/>
          </a:p>
        </p:txBody>
      </p:sp>
      <p:sp>
        <p:nvSpPr>
          <p:cNvPr id="9" name="Rectangle 8"/>
          <p:cNvSpPr/>
          <p:nvPr/>
        </p:nvSpPr>
        <p:spPr>
          <a:xfrm>
            <a:off x="6650492" y="2768025"/>
            <a:ext cx="679994" cy="461665"/>
          </a:xfrm>
          <a:prstGeom prst="rect">
            <a:avLst/>
          </a:prstGeom>
        </p:spPr>
        <p:txBody>
          <a:bodyPr wrap="none">
            <a:spAutoFit/>
          </a:bodyPr>
          <a:lstStyle/>
          <a:p>
            <a:r>
              <a:rPr lang="en-US" sz="2400" b="1" dirty="0" smtClean="0"/>
              <a:t>10</a:t>
            </a:r>
            <a:r>
              <a:rPr lang="en-US" sz="2400" b="1" baseline="30000" dirty="0"/>
              <a:t>3</a:t>
            </a:r>
            <a:endParaRPr lang="en-US" sz="1400" b="1" dirty="0"/>
          </a:p>
        </p:txBody>
      </p:sp>
      <p:sp>
        <p:nvSpPr>
          <p:cNvPr id="10" name="Rectangle 9"/>
          <p:cNvSpPr/>
          <p:nvPr/>
        </p:nvSpPr>
        <p:spPr>
          <a:xfrm>
            <a:off x="3467376" y="2768025"/>
            <a:ext cx="731290" cy="461665"/>
          </a:xfrm>
          <a:prstGeom prst="rect">
            <a:avLst/>
          </a:prstGeom>
        </p:spPr>
        <p:txBody>
          <a:bodyPr wrap="none">
            <a:spAutoFit/>
          </a:bodyPr>
          <a:lstStyle/>
          <a:p>
            <a:r>
              <a:rPr lang="en-US" sz="2400" b="1" dirty="0" smtClean="0"/>
              <a:t>10</a:t>
            </a:r>
            <a:r>
              <a:rPr lang="en-US" sz="2400" b="1" baseline="30000" dirty="0" smtClean="0"/>
              <a:t>-1</a:t>
            </a:r>
            <a:endParaRPr lang="en-US" sz="1400" b="1" dirty="0"/>
          </a:p>
        </p:txBody>
      </p:sp>
      <p:sp>
        <p:nvSpPr>
          <p:cNvPr id="11" name="Rectangle 10"/>
          <p:cNvSpPr/>
          <p:nvPr/>
        </p:nvSpPr>
        <p:spPr>
          <a:xfrm>
            <a:off x="2649747" y="2768025"/>
            <a:ext cx="758541" cy="461665"/>
          </a:xfrm>
          <a:prstGeom prst="rect">
            <a:avLst/>
          </a:prstGeom>
        </p:spPr>
        <p:txBody>
          <a:bodyPr wrap="none">
            <a:spAutoFit/>
          </a:bodyPr>
          <a:lstStyle/>
          <a:p>
            <a:r>
              <a:rPr lang="en-US" sz="2400" b="1" dirty="0" smtClean="0"/>
              <a:t>10</a:t>
            </a:r>
            <a:r>
              <a:rPr lang="en-US" sz="2400" b="1" baseline="30000" dirty="0" smtClean="0"/>
              <a:t>-2</a:t>
            </a:r>
            <a:endParaRPr lang="en-US" sz="1400" b="1" dirty="0"/>
          </a:p>
        </p:txBody>
      </p:sp>
      <p:sp>
        <p:nvSpPr>
          <p:cNvPr id="12" name="Rectangle 11"/>
          <p:cNvSpPr/>
          <p:nvPr/>
        </p:nvSpPr>
        <p:spPr>
          <a:xfrm>
            <a:off x="1828800" y="2768025"/>
            <a:ext cx="758541" cy="461665"/>
          </a:xfrm>
          <a:prstGeom prst="rect">
            <a:avLst/>
          </a:prstGeom>
        </p:spPr>
        <p:txBody>
          <a:bodyPr wrap="none">
            <a:spAutoFit/>
          </a:bodyPr>
          <a:lstStyle/>
          <a:p>
            <a:r>
              <a:rPr lang="en-US" sz="2400" b="1" dirty="0" smtClean="0"/>
              <a:t>10</a:t>
            </a:r>
            <a:r>
              <a:rPr lang="en-US" sz="2400" b="1" baseline="30000" dirty="0" smtClean="0"/>
              <a:t>-3</a:t>
            </a:r>
            <a:endParaRPr lang="en-US" sz="1400" b="1" dirty="0"/>
          </a:p>
        </p:txBody>
      </p:sp>
      <p:sp>
        <p:nvSpPr>
          <p:cNvPr id="13" name="Rectangle 12"/>
          <p:cNvSpPr/>
          <p:nvPr/>
        </p:nvSpPr>
        <p:spPr>
          <a:xfrm>
            <a:off x="4421157" y="3810000"/>
            <a:ext cx="335348" cy="461665"/>
          </a:xfrm>
          <a:prstGeom prst="rect">
            <a:avLst/>
          </a:prstGeom>
        </p:spPr>
        <p:txBody>
          <a:bodyPr wrap="none">
            <a:spAutoFit/>
          </a:bodyPr>
          <a:lstStyle/>
          <a:p>
            <a:r>
              <a:rPr lang="en-US" sz="2400" b="1" dirty="0" smtClean="0"/>
              <a:t>1</a:t>
            </a:r>
            <a:endParaRPr lang="en-US" sz="2400" b="1" dirty="0"/>
          </a:p>
        </p:txBody>
      </p:sp>
      <p:sp>
        <p:nvSpPr>
          <p:cNvPr id="16" name="Rectangle 15"/>
          <p:cNvSpPr/>
          <p:nvPr/>
        </p:nvSpPr>
        <p:spPr>
          <a:xfrm>
            <a:off x="5245744" y="3810000"/>
            <a:ext cx="551754" cy="461665"/>
          </a:xfrm>
          <a:prstGeom prst="rect">
            <a:avLst/>
          </a:prstGeom>
        </p:spPr>
        <p:txBody>
          <a:bodyPr wrap="none">
            <a:spAutoFit/>
          </a:bodyPr>
          <a:lstStyle/>
          <a:p>
            <a:r>
              <a:rPr lang="en-US" sz="2400" b="1" dirty="0" smtClean="0"/>
              <a:t>10</a:t>
            </a:r>
            <a:endParaRPr lang="en-US" sz="2400" b="1" dirty="0"/>
          </a:p>
        </p:txBody>
      </p:sp>
      <p:sp>
        <p:nvSpPr>
          <p:cNvPr id="17" name="Rectangle 16"/>
          <p:cNvSpPr/>
          <p:nvPr/>
        </p:nvSpPr>
        <p:spPr>
          <a:xfrm>
            <a:off x="5931544" y="3810000"/>
            <a:ext cx="768159" cy="461665"/>
          </a:xfrm>
          <a:prstGeom prst="rect">
            <a:avLst/>
          </a:prstGeom>
        </p:spPr>
        <p:txBody>
          <a:bodyPr wrap="none">
            <a:spAutoFit/>
          </a:bodyPr>
          <a:lstStyle/>
          <a:p>
            <a:r>
              <a:rPr lang="en-US" sz="2400" b="1" dirty="0" smtClean="0"/>
              <a:t>100</a:t>
            </a:r>
            <a:endParaRPr lang="en-US" sz="2400" b="1" dirty="0"/>
          </a:p>
        </p:txBody>
      </p:sp>
      <p:sp>
        <p:nvSpPr>
          <p:cNvPr id="18" name="Rectangle 17"/>
          <p:cNvSpPr/>
          <p:nvPr/>
        </p:nvSpPr>
        <p:spPr>
          <a:xfrm>
            <a:off x="6705600" y="3810000"/>
            <a:ext cx="984565" cy="461665"/>
          </a:xfrm>
          <a:prstGeom prst="rect">
            <a:avLst/>
          </a:prstGeom>
        </p:spPr>
        <p:txBody>
          <a:bodyPr wrap="none">
            <a:spAutoFit/>
          </a:bodyPr>
          <a:lstStyle/>
          <a:p>
            <a:r>
              <a:rPr lang="en-US" sz="2400" b="1" dirty="0" smtClean="0"/>
              <a:t>1000</a:t>
            </a:r>
            <a:endParaRPr lang="en-US" sz="2400" b="1" dirty="0"/>
          </a:p>
        </p:txBody>
      </p:sp>
      <p:sp>
        <p:nvSpPr>
          <p:cNvPr id="19" name="Rectangle 18"/>
          <p:cNvSpPr/>
          <p:nvPr/>
        </p:nvSpPr>
        <p:spPr>
          <a:xfrm>
            <a:off x="3657600" y="3810000"/>
            <a:ext cx="652743" cy="461665"/>
          </a:xfrm>
          <a:prstGeom prst="rect">
            <a:avLst/>
          </a:prstGeom>
        </p:spPr>
        <p:txBody>
          <a:bodyPr wrap="none">
            <a:spAutoFit/>
          </a:bodyPr>
          <a:lstStyle/>
          <a:p>
            <a:r>
              <a:rPr lang="en-US" sz="2400" b="1" dirty="0" smtClean="0"/>
              <a:t>0.1</a:t>
            </a:r>
            <a:endParaRPr lang="en-US" sz="2400" b="1" dirty="0"/>
          </a:p>
        </p:txBody>
      </p:sp>
      <p:sp>
        <p:nvSpPr>
          <p:cNvPr id="20" name="Rectangle 19"/>
          <p:cNvSpPr/>
          <p:nvPr/>
        </p:nvSpPr>
        <p:spPr>
          <a:xfrm>
            <a:off x="2743200" y="3810000"/>
            <a:ext cx="869149" cy="461665"/>
          </a:xfrm>
          <a:prstGeom prst="rect">
            <a:avLst/>
          </a:prstGeom>
        </p:spPr>
        <p:txBody>
          <a:bodyPr wrap="none">
            <a:spAutoFit/>
          </a:bodyPr>
          <a:lstStyle/>
          <a:p>
            <a:r>
              <a:rPr lang="en-US" sz="2400" b="1" dirty="0" smtClean="0"/>
              <a:t>0.01</a:t>
            </a:r>
            <a:endParaRPr lang="en-US" sz="2400" b="1" dirty="0"/>
          </a:p>
        </p:txBody>
      </p:sp>
      <p:sp>
        <p:nvSpPr>
          <p:cNvPr id="21" name="Rectangle 20"/>
          <p:cNvSpPr/>
          <p:nvPr/>
        </p:nvSpPr>
        <p:spPr>
          <a:xfrm>
            <a:off x="1417584" y="3758231"/>
            <a:ext cx="1085554" cy="461665"/>
          </a:xfrm>
          <a:prstGeom prst="rect">
            <a:avLst/>
          </a:prstGeom>
        </p:spPr>
        <p:txBody>
          <a:bodyPr wrap="none">
            <a:spAutoFit/>
          </a:bodyPr>
          <a:lstStyle/>
          <a:p>
            <a:r>
              <a:rPr lang="en-US" sz="2400" b="1" dirty="0" smtClean="0"/>
              <a:t>0.001</a:t>
            </a:r>
            <a:endParaRPr lang="en-US" sz="2400" b="1" dirty="0"/>
          </a:p>
        </p:txBody>
      </p:sp>
      <p:sp>
        <p:nvSpPr>
          <p:cNvPr id="22" name="Right Arrow 21"/>
          <p:cNvSpPr/>
          <p:nvPr/>
        </p:nvSpPr>
        <p:spPr>
          <a:xfrm rot="5400000">
            <a:off x="4819685" y="4509075"/>
            <a:ext cx="1245239"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3966318" y="5575813"/>
            <a:ext cx="2752677" cy="646331"/>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en-US" sz="3600" b="1" dirty="0" smtClean="0"/>
              <a:t>No Change</a:t>
            </a:r>
            <a:endParaRPr lang="en-US" sz="3600" b="1" dirty="0"/>
          </a:p>
        </p:txBody>
      </p:sp>
      <p:sp>
        <p:nvSpPr>
          <p:cNvPr id="26" name="TextBox 25"/>
          <p:cNvSpPr txBox="1"/>
          <p:nvPr/>
        </p:nvSpPr>
        <p:spPr>
          <a:xfrm>
            <a:off x="6271184" y="4258568"/>
            <a:ext cx="2561920" cy="1077218"/>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US" sz="3200" b="1" dirty="0" smtClean="0"/>
              <a:t>Decimal to </a:t>
            </a:r>
          </a:p>
          <a:p>
            <a:r>
              <a:rPr lang="en-US" sz="3200" b="1" dirty="0" smtClean="0"/>
              <a:t>the right</a:t>
            </a:r>
            <a:endParaRPr lang="en-US" sz="3200" b="1" dirty="0"/>
          </a:p>
        </p:txBody>
      </p:sp>
      <p:sp>
        <p:nvSpPr>
          <p:cNvPr id="27" name="TextBox 26"/>
          <p:cNvSpPr txBox="1"/>
          <p:nvPr/>
        </p:nvSpPr>
        <p:spPr>
          <a:xfrm>
            <a:off x="2067301" y="4241094"/>
            <a:ext cx="2561920" cy="1077218"/>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US" sz="3200" b="1" dirty="0" smtClean="0"/>
              <a:t>Decimal to </a:t>
            </a:r>
          </a:p>
          <a:p>
            <a:r>
              <a:rPr lang="en-US" sz="3200" b="1" dirty="0" smtClean="0"/>
              <a:t>the left</a:t>
            </a:r>
            <a:endParaRPr lang="en-US" sz="3200" b="1" dirty="0"/>
          </a:p>
        </p:txBody>
      </p:sp>
      <p:sp>
        <p:nvSpPr>
          <p:cNvPr id="24"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25"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
        <p:nvSpPr>
          <p:cNvPr id="29" name="TextBox 28"/>
          <p:cNvSpPr txBox="1"/>
          <p:nvPr/>
        </p:nvSpPr>
        <p:spPr>
          <a:xfrm>
            <a:off x="591518" y="1698827"/>
            <a:ext cx="7922362" cy="954107"/>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n-US" sz="2800" b="1" dirty="0" smtClean="0"/>
              <a:t>General Rule: 10^n moves n-1 to the right </a:t>
            </a:r>
          </a:p>
          <a:p>
            <a:r>
              <a:rPr lang="en-US" sz="2800" b="1" dirty="0" smtClean="0"/>
              <a:t>(negative means go left)</a:t>
            </a:r>
            <a:endParaRPr lang="en-US" sz="2800" b="1" dirty="0"/>
          </a:p>
        </p:txBody>
      </p:sp>
    </p:spTree>
    <p:extLst>
      <p:ext uri="{BB962C8B-B14F-4D97-AF65-F5344CB8AC3E}">
        <p14:creationId xmlns:p14="http://schemas.microsoft.com/office/powerpoint/2010/main" val="4290742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1752600"/>
            <a:ext cx="4191000" cy="3447098"/>
          </a:xfrm>
          <a:prstGeom prst="rect">
            <a:avLst/>
          </a:prstGeom>
          <a:noFill/>
        </p:spPr>
        <p:txBody>
          <a:bodyPr wrap="square" rtlCol="0">
            <a:spAutoFit/>
          </a:bodyPr>
          <a:lstStyle/>
          <a:p>
            <a:r>
              <a:rPr lang="en-US" sz="5400" dirty="0" smtClean="0"/>
              <a:t>10</a:t>
            </a:r>
            <a:r>
              <a:rPr lang="en-US" sz="5400" baseline="30000" dirty="0"/>
              <a:t>1</a:t>
            </a:r>
            <a:endParaRPr lang="en-US" sz="5400" dirty="0" smtClean="0"/>
          </a:p>
          <a:p>
            <a:r>
              <a:rPr lang="en-US" sz="6600" dirty="0" smtClean="0"/>
              <a:t>10.000</a:t>
            </a:r>
            <a:r>
              <a:rPr lang="en-US" sz="6600" baseline="30000" dirty="0"/>
              <a:t>1</a:t>
            </a:r>
            <a:endParaRPr lang="en-US" sz="6600" baseline="30000" dirty="0" smtClean="0"/>
          </a:p>
          <a:p>
            <a:endParaRPr lang="en-US" sz="6600" baseline="30000" dirty="0"/>
          </a:p>
          <a:p>
            <a:r>
              <a:rPr lang="en-US" sz="5400" dirty="0" smtClean="0"/>
              <a:t>10</a:t>
            </a:r>
            <a:endParaRPr lang="en-US" sz="5400" dirty="0"/>
          </a:p>
        </p:txBody>
      </p:sp>
      <p:sp>
        <p:nvSpPr>
          <p:cNvPr id="2" name="Title 1"/>
          <p:cNvSpPr>
            <a:spLocks noGrp="1"/>
          </p:cNvSpPr>
          <p:nvPr>
            <p:ph type="title"/>
          </p:nvPr>
        </p:nvSpPr>
        <p:spPr/>
        <p:txBody>
          <a:bodyPr/>
          <a:lstStyle/>
          <a:p>
            <a:r>
              <a:rPr lang="en-US" dirty="0" smtClean="0"/>
              <a:t>Quick Review of Exponents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10</a:t>
            </a:r>
            <a:r>
              <a:rPr lang="en-US" baseline="30000" dirty="0" smtClean="0"/>
              <a:t>-3</a:t>
            </a:r>
            <a:r>
              <a:rPr lang="en-US" dirty="0" smtClean="0"/>
              <a:t> = 0.001</a:t>
            </a:r>
          </a:p>
          <a:p>
            <a:pPr marL="0" indent="0">
              <a:buNone/>
            </a:pPr>
            <a:r>
              <a:rPr lang="en-US" dirty="0" smtClean="0"/>
              <a:t>10</a:t>
            </a:r>
            <a:r>
              <a:rPr lang="en-US" baseline="30000" dirty="0" smtClean="0"/>
              <a:t>-2</a:t>
            </a:r>
            <a:r>
              <a:rPr lang="en-US" dirty="0" smtClean="0"/>
              <a:t> = 0.01</a:t>
            </a:r>
          </a:p>
          <a:p>
            <a:pPr marL="0" indent="0">
              <a:buNone/>
            </a:pPr>
            <a:r>
              <a:rPr lang="en-US" dirty="0" smtClean="0"/>
              <a:t>10</a:t>
            </a:r>
            <a:r>
              <a:rPr lang="en-US" baseline="30000" dirty="0" smtClean="0"/>
              <a:t>-1</a:t>
            </a:r>
            <a:r>
              <a:rPr lang="en-US" dirty="0" smtClean="0"/>
              <a:t> = 0.1</a:t>
            </a:r>
          </a:p>
          <a:p>
            <a:pPr marL="0" indent="0">
              <a:buNone/>
            </a:pPr>
            <a:r>
              <a:rPr lang="en-US" dirty="0" smtClean="0"/>
              <a:t>10</a:t>
            </a:r>
            <a:r>
              <a:rPr lang="en-US" baseline="30000" dirty="0" smtClean="0"/>
              <a:t>0</a:t>
            </a:r>
            <a:r>
              <a:rPr lang="en-US" dirty="0" smtClean="0"/>
              <a:t> = 1</a:t>
            </a:r>
          </a:p>
          <a:p>
            <a:pPr marL="0" indent="0">
              <a:buNone/>
            </a:pPr>
            <a:r>
              <a:rPr lang="en-US" dirty="0" smtClean="0"/>
              <a:t>10</a:t>
            </a:r>
            <a:r>
              <a:rPr lang="en-US" baseline="30000" dirty="0"/>
              <a:t>1</a:t>
            </a:r>
            <a:r>
              <a:rPr lang="en-US" dirty="0" smtClean="0"/>
              <a:t> = 10</a:t>
            </a:r>
          </a:p>
          <a:p>
            <a:pPr marL="0" indent="0">
              <a:buNone/>
            </a:pPr>
            <a:r>
              <a:rPr lang="en-US" dirty="0" smtClean="0"/>
              <a:t>10</a:t>
            </a:r>
            <a:r>
              <a:rPr lang="en-US" baseline="30000" dirty="0"/>
              <a:t>2</a:t>
            </a:r>
            <a:r>
              <a:rPr lang="en-US" dirty="0" smtClean="0"/>
              <a:t> = 100</a:t>
            </a:r>
          </a:p>
          <a:p>
            <a:pPr marL="0" indent="0">
              <a:buNone/>
            </a:pPr>
            <a:r>
              <a:rPr lang="en-US" dirty="0" smtClean="0"/>
              <a:t>10</a:t>
            </a:r>
            <a:r>
              <a:rPr lang="en-US" baseline="30000" dirty="0"/>
              <a:t>3</a:t>
            </a:r>
            <a:r>
              <a:rPr lang="en-US" dirty="0" smtClean="0"/>
              <a:t> = 1,000</a:t>
            </a:r>
          </a:p>
          <a:p>
            <a:pPr marL="0" indent="0">
              <a:buNone/>
            </a:pPr>
            <a:endParaRPr lang="en-US" dirty="0" smtClean="0"/>
          </a:p>
          <a:p>
            <a:pPr marL="0" indent="0">
              <a:buNone/>
            </a:pPr>
            <a:endParaRPr lang="en-US" dirty="0" smtClean="0"/>
          </a:p>
          <a:p>
            <a:pPr marL="0" indent="0">
              <a:buNone/>
            </a:pPr>
            <a:endParaRPr lang="en-US" dirty="0"/>
          </a:p>
        </p:txBody>
      </p:sp>
      <p:cxnSp>
        <p:nvCxnSpPr>
          <p:cNvPr id="5" name="Straight Arrow Connector 4"/>
          <p:cNvCxnSpPr/>
          <p:nvPr/>
        </p:nvCxnSpPr>
        <p:spPr>
          <a:xfrm flipV="1">
            <a:off x="1723869" y="2362201"/>
            <a:ext cx="2695731" cy="1430310"/>
          </a:xfrm>
          <a:prstGeom prst="straightConnector1">
            <a:avLst/>
          </a:prstGeom>
          <a:ln w="127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Curved Up Arrow 23"/>
          <p:cNvSpPr/>
          <p:nvPr/>
        </p:nvSpPr>
        <p:spPr>
          <a:xfrm>
            <a:off x="5224732" y="3388743"/>
            <a:ext cx="304800" cy="838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TextBox 30"/>
          <p:cNvSpPr txBox="1"/>
          <p:nvPr/>
        </p:nvSpPr>
        <p:spPr>
          <a:xfrm>
            <a:off x="5437092" y="3657600"/>
            <a:ext cx="3919268" cy="1754326"/>
          </a:xfrm>
          <a:prstGeom prst="rect">
            <a:avLst/>
          </a:prstGeom>
          <a:noFill/>
        </p:spPr>
        <p:txBody>
          <a:bodyPr wrap="square" rtlCol="0">
            <a:spAutoFit/>
          </a:bodyPr>
          <a:lstStyle/>
          <a:p>
            <a:r>
              <a:rPr lang="en-US" sz="3600" b="1" dirty="0" smtClean="0">
                <a:solidFill>
                  <a:schemeClr val="accent2"/>
                </a:solidFill>
                <a:latin typeface="Arial Black" panose="020B0A04020102020204" pitchFamily="34" charset="0"/>
                <a:ea typeface="Cambria Math" panose="02040503050406030204" pitchFamily="18" charset="0"/>
              </a:rPr>
              <a:t>No </a:t>
            </a:r>
            <a:r>
              <a:rPr lang="en-US" sz="3600" b="1" dirty="0" smtClean="0">
                <a:solidFill>
                  <a:schemeClr val="accent2"/>
                </a:solidFill>
                <a:latin typeface="Arial Black" panose="020B0A04020102020204" pitchFamily="34" charset="0"/>
                <a:ea typeface="Cambria Math" panose="02040503050406030204" pitchFamily="18" charset="0"/>
              </a:rPr>
              <a:t>change </a:t>
            </a:r>
            <a:r>
              <a:rPr lang="en-US" sz="3600" b="1" dirty="0" smtClean="0">
                <a:solidFill>
                  <a:schemeClr val="accent2"/>
                </a:solidFill>
                <a:latin typeface="Arial Black" panose="020B0A04020102020204" pitchFamily="34" charset="0"/>
                <a:ea typeface="Cambria Math" panose="02040503050406030204" pitchFamily="18" charset="0"/>
              </a:rPr>
              <a:t>in </a:t>
            </a:r>
            <a:r>
              <a:rPr lang="en-US" sz="3600" b="1" dirty="0" smtClean="0">
                <a:solidFill>
                  <a:schemeClr val="accent2"/>
                </a:solidFill>
                <a:latin typeface="Arial Black" panose="020B0A04020102020204" pitchFamily="34" charset="0"/>
                <a:ea typeface="Cambria Math" panose="02040503050406030204" pitchFamily="18" charset="0"/>
              </a:rPr>
              <a:t>decimal </a:t>
            </a:r>
            <a:r>
              <a:rPr lang="en-US" sz="3600" b="1" dirty="0">
                <a:solidFill>
                  <a:schemeClr val="accent2"/>
                </a:solidFill>
                <a:latin typeface="Arial Black" panose="020B0A04020102020204" pitchFamily="34" charset="0"/>
                <a:ea typeface="Cambria Math" panose="02040503050406030204" pitchFamily="18" charset="0"/>
              </a:rPr>
              <a:t>p</a:t>
            </a:r>
            <a:r>
              <a:rPr lang="en-US" sz="3600" b="1" dirty="0" smtClean="0">
                <a:solidFill>
                  <a:schemeClr val="accent2"/>
                </a:solidFill>
                <a:latin typeface="Arial Black" panose="020B0A04020102020204" pitchFamily="34" charset="0"/>
                <a:ea typeface="Cambria Math" panose="02040503050406030204" pitchFamily="18" charset="0"/>
              </a:rPr>
              <a:t>lacement</a:t>
            </a:r>
            <a:endParaRPr lang="en-US" sz="3600" b="1" dirty="0">
              <a:solidFill>
                <a:schemeClr val="accent2"/>
              </a:solidFill>
              <a:latin typeface="Arial Black" panose="020B0A04020102020204" pitchFamily="34" charset="0"/>
              <a:ea typeface="Cambria Math" panose="02040503050406030204" pitchFamily="18" charset="0"/>
            </a:endParaRPr>
          </a:p>
        </p:txBody>
      </p:sp>
      <p:sp>
        <p:nvSpPr>
          <p:cNvPr id="11"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12" name="Footer Placeholder 5"/>
          <p:cNvSpPr>
            <a:spLocks noGrp="1"/>
          </p:cNvSpPr>
          <p:nvPr>
            <p:ph type="ftr" sz="quarter" idx="11"/>
          </p:nvPr>
        </p:nvSpPr>
        <p:spPr>
          <a:xfrm>
            <a:off x="-412621" y="6367984"/>
            <a:ext cx="3584448" cy="365760"/>
          </a:xfrm>
        </p:spPr>
        <p:txBody>
          <a:bodyPr/>
          <a:lstStyle/>
          <a:p>
            <a:r>
              <a:rPr lang="en-US" dirty="0" smtClean="0"/>
              <a:t>http://earthref.org/SCC</a:t>
            </a:r>
          </a:p>
        </p:txBody>
      </p:sp>
    </p:spTree>
    <p:extLst>
      <p:ext uri="{BB962C8B-B14F-4D97-AF65-F5344CB8AC3E}">
        <p14:creationId xmlns:p14="http://schemas.microsoft.com/office/powerpoint/2010/main" val="3697146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urved Up Arrow 24"/>
          <p:cNvSpPr/>
          <p:nvPr/>
        </p:nvSpPr>
        <p:spPr>
          <a:xfrm>
            <a:off x="5812047" y="3388743"/>
            <a:ext cx="609600" cy="838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Curved Up Arrow 25"/>
          <p:cNvSpPr/>
          <p:nvPr/>
        </p:nvSpPr>
        <p:spPr>
          <a:xfrm>
            <a:off x="5410200" y="3388743"/>
            <a:ext cx="609600" cy="838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267200" y="1752600"/>
            <a:ext cx="4191000" cy="3447098"/>
          </a:xfrm>
          <a:prstGeom prst="rect">
            <a:avLst/>
          </a:prstGeom>
          <a:noFill/>
        </p:spPr>
        <p:txBody>
          <a:bodyPr wrap="square" rtlCol="0">
            <a:spAutoFit/>
          </a:bodyPr>
          <a:lstStyle/>
          <a:p>
            <a:r>
              <a:rPr lang="en-US" sz="5400" dirty="0" smtClean="0"/>
              <a:t>10</a:t>
            </a:r>
            <a:r>
              <a:rPr lang="en-US" sz="5400" baseline="30000" dirty="0" smtClean="0"/>
              <a:t>3</a:t>
            </a:r>
            <a:endParaRPr lang="en-US" sz="5400" dirty="0" smtClean="0"/>
          </a:p>
          <a:p>
            <a:r>
              <a:rPr lang="en-US" sz="6600" dirty="0" smtClean="0"/>
              <a:t>10.000</a:t>
            </a:r>
            <a:r>
              <a:rPr lang="en-US" sz="6600" baseline="30000" dirty="0" smtClean="0"/>
              <a:t>3</a:t>
            </a:r>
          </a:p>
          <a:p>
            <a:endParaRPr lang="en-US" sz="6600" baseline="30000" dirty="0"/>
          </a:p>
          <a:p>
            <a:r>
              <a:rPr lang="en-US" sz="5400" dirty="0" smtClean="0"/>
              <a:t>1,000</a:t>
            </a:r>
            <a:endParaRPr lang="en-US" sz="5400" dirty="0"/>
          </a:p>
        </p:txBody>
      </p:sp>
      <p:sp>
        <p:nvSpPr>
          <p:cNvPr id="2" name="Title 1"/>
          <p:cNvSpPr>
            <a:spLocks noGrp="1"/>
          </p:cNvSpPr>
          <p:nvPr>
            <p:ph type="title"/>
          </p:nvPr>
        </p:nvSpPr>
        <p:spPr/>
        <p:txBody>
          <a:bodyPr/>
          <a:lstStyle/>
          <a:p>
            <a:r>
              <a:rPr lang="en-US" dirty="0" smtClean="0"/>
              <a:t>Quick Review of Exponents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10</a:t>
            </a:r>
            <a:r>
              <a:rPr lang="en-US" baseline="30000" dirty="0" smtClean="0"/>
              <a:t>-3</a:t>
            </a:r>
            <a:r>
              <a:rPr lang="en-US" dirty="0" smtClean="0"/>
              <a:t> = 0.001</a:t>
            </a:r>
          </a:p>
          <a:p>
            <a:pPr marL="0" indent="0">
              <a:buNone/>
            </a:pPr>
            <a:r>
              <a:rPr lang="en-US" dirty="0" smtClean="0"/>
              <a:t>10</a:t>
            </a:r>
            <a:r>
              <a:rPr lang="en-US" baseline="30000" dirty="0" smtClean="0"/>
              <a:t>-2</a:t>
            </a:r>
            <a:r>
              <a:rPr lang="en-US" dirty="0" smtClean="0"/>
              <a:t> = 0.01</a:t>
            </a:r>
          </a:p>
          <a:p>
            <a:pPr marL="0" indent="0">
              <a:buNone/>
            </a:pPr>
            <a:r>
              <a:rPr lang="en-US" dirty="0" smtClean="0"/>
              <a:t>10</a:t>
            </a:r>
            <a:r>
              <a:rPr lang="en-US" baseline="30000" dirty="0" smtClean="0"/>
              <a:t>-1</a:t>
            </a:r>
            <a:r>
              <a:rPr lang="en-US" dirty="0" smtClean="0"/>
              <a:t> = 0.1</a:t>
            </a:r>
          </a:p>
          <a:p>
            <a:pPr marL="0" indent="0">
              <a:buNone/>
            </a:pPr>
            <a:r>
              <a:rPr lang="en-US" dirty="0" smtClean="0"/>
              <a:t>10</a:t>
            </a:r>
            <a:r>
              <a:rPr lang="en-US" baseline="30000" dirty="0" smtClean="0"/>
              <a:t>0</a:t>
            </a:r>
            <a:r>
              <a:rPr lang="en-US" dirty="0" smtClean="0"/>
              <a:t> = 1</a:t>
            </a:r>
          </a:p>
          <a:p>
            <a:pPr marL="0" indent="0">
              <a:buNone/>
            </a:pPr>
            <a:r>
              <a:rPr lang="en-US" dirty="0" smtClean="0"/>
              <a:t>10</a:t>
            </a:r>
            <a:r>
              <a:rPr lang="en-US" baseline="30000" dirty="0"/>
              <a:t>1</a:t>
            </a:r>
            <a:r>
              <a:rPr lang="en-US" dirty="0" smtClean="0"/>
              <a:t> = 10</a:t>
            </a:r>
          </a:p>
          <a:p>
            <a:pPr marL="0" indent="0">
              <a:buNone/>
            </a:pPr>
            <a:r>
              <a:rPr lang="en-US" dirty="0" smtClean="0"/>
              <a:t>10</a:t>
            </a:r>
            <a:r>
              <a:rPr lang="en-US" baseline="30000" dirty="0"/>
              <a:t>2</a:t>
            </a:r>
            <a:r>
              <a:rPr lang="en-US" dirty="0" smtClean="0"/>
              <a:t> = 100</a:t>
            </a:r>
          </a:p>
          <a:p>
            <a:pPr marL="0" indent="0">
              <a:buNone/>
            </a:pPr>
            <a:r>
              <a:rPr lang="en-US" dirty="0" smtClean="0"/>
              <a:t>10</a:t>
            </a:r>
            <a:r>
              <a:rPr lang="en-US" baseline="30000" dirty="0"/>
              <a:t>3</a:t>
            </a:r>
            <a:r>
              <a:rPr lang="en-US" dirty="0" smtClean="0"/>
              <a:t> = 1,000</a:t>
            </a:r>
          </a:p>
          <a:p>
            <a:pPr marL="0" indent="0">
              <a:buNone/>
            </a:pPr>
            <a:endParaRPr lang="en-US" dirty="0" smtClean="0"/>
          </a:p>
          <a:p>
            <a:pPr marL="0" indent="0">
              <a:buNone/>
            </a:pPr>
            <a:endParaRPr lang="en-US" dirty="0" smtClean="0"/>
          </a:p>
          <a:p>
            <a:pPr marL="0" indent="0">
              <a:buNone/>
            </a:pPr>
            <a:endParaRPr lang="en-US" dirty="0"/>
          </a:p>
        </p:txBody>
      </p:sp>
      <p:cxnSp>
        <p:nvCxnSpPr>
          <p:cNvPr id="5" name="Straight Arrow Connector 4"/>
          <p:cNvCxnSpPr/>
          <p:nvPr/>
        </p:nvCxnSpPr>
        <p:spPr>
          <a:xfrm flipV="1">
            <a:off x="2233534" y="2362200"/>
            <a:ext cx="2186066" cy="2359702"/>
          </a:xfrm>
          <a:prstGeom prst="straightConnector1">
            <a:avLst/>
          </a:prstGeom>
          <a:ln w="127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323882" y="3641698"/>
            <a:ext cx="2481790" cy="2554545"/>
          </a:xfrm>
          <a:prstGeom prst="rect">
            <a:avLst/>
          </a:prstGeom>
          <a:noFill/>
        </p:spPr>
        <p:txBody>
          <a:bodyPr wrap="square" rtlCol="0">
            <a:spAutoFit/>
          </a:bodyPr>
          <a:lstStyle/>
          <a:p>
            <a:r>
              <a:rPr lang="en-US" sz="4000" b="1" dirty="0" smtClean="0">
                <a:solidFill>
                  <a:schemeClr val="accent2"/>
                </a:solidFill>
                <a:latin typeface="Arial Black" panose="020B0A04020102020204" pitchFamily="34" charset="0"/>
                <a:ea typeface="Cambria Math" panose="02040503050406030204" pitchFamily="18" charset="0"/>
              </a:rPr>
              <a:t>Decimal moves 2 to the right</a:t>
            </a:r>
            <a:endParaRPr lang="en-US" sz="4000" b="1" dirty="0">
              <a:solidFill>
                <a:schemeClr val="accent2"/>
              </a:solidFill>
              <a:latin typeface="Arial Black" panose="020B0A04020102020204" pitchFamily="34" charset="0"/>
              <a:ea typeface="Cambria Math" panose="02040503050406030204" pitchFamily="18" charset="0"/>
            </a:endParaRPr>
          </a:p>
        </p:txBody>
      </p:sp>
      <p:sp>
        <p:nvSpPr>
          <p:cNvPr id="10"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11" name="Footer Placeholder 5"/>
          <p:cNvSpPr>
            <a:spLocks noGrp="1"/>
          </p:cNvSpPr>
          <p:nvPr>
            <p:ph type="ftr" sz="quarter" idx="11"/>
          </p:nvPr>
        </p:nvSpPr>
        <p:spPr>
          <a:xfrm>
            <a:off x="244600" y="6367984"/>
            <a:ext cx="3584448" cy="365760"/>
          </a:xfrm>
        </p:spPr>
        <p:txBody>
          <a:bodyPr/>
          <a:lstStyle/>
          <a:p>
            <a:pPr algn="l"/>
            <a:r>
              <a:rPr lang="en-US" dirty="0" smtClean="0"/>
              <a:t>http://earthref.org/SCC</a:t>
            </a:r>
          </a:p>
        </p:txBody>
      </p:sp>
    </p:spTree>
    <p:extLst>
      <p:ext uri="{BB962C8B-B14F-4D97-AF65-F5344CB8AC3E}">
        <p14:creationId xmlns:p14="http://schemas.microsoft.com/office/powerpoint/2010/main" val="827686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267200" y="1752600"/>
            <a:ext cx="4191000" cy="3447098"/>
          </a:xfrm>
          <a:prstGeom prst="rect">
            <a:avLst/>
          </a:prstGeom>
          <a:noFill/>
        </p:spPr>
        <p:txBody>
          <a:bodyPr wrap="square" rtlCol="0">
            <a:spAutoFit/>
          </a:bodyPr>
          <a:lstStyle/>
          <a:p>
            <a:r>
              <a:rPr lang="en-US" sz="5400" dirty="0" smtClean="0"/>
              <a:t>10</a:t>
            </a:r>
            <a:r>
              <a:rPr lang="en-US" sz="5400" baseline="30000" dirty="0"/>
              <a:t>0</a:t>
            </a:r>
            <a:endParaRPr lang="en-US" sz="5400" dirty="0" smtClean="0"/>
          </a:p>
          <a:p>
            <a:r>
              <a:rPr lang="en-US" sz="6600" dirty="0" smtClean="0"/>
              <a:t>10.0</a:t>
            </a:r>
            <a:r>
              <a:rPr lang="en-US" sz="6600" baseline="30000" dirty="0"/>
              <a:t>0</a:t>
            </a:r>
            <a:endParaRPr lang="en-US" sz="6600" baseline="30000" dirty="0" smtClean="0"/>
          </a:p>
          <a:p>
            <a:endParaRPr lang="en-US" sz="6600" baseline="30000" dirty="0"/>
          </a:p>
          <a:p>
            <a:r>
              <a:rPr lang="en-US" sz="5400" dirty="0" smtClean="0"/>
              <a:t>1</a:t>
            </a:r>
            <a:endParaRPr lang="en-US" sz="5400" dirty="0"/>
          </a:p>
        </p:txBody>
      </p:sp>
      <p:sp>
        <p:nvSpPr>
          <p:cNvPr id="2" name="Title 1"/>
          <p:cNvSpPr>
            <a:spLocks noGrp="1"/>
          </p:cNvSpPr>
          <p:nvPr>
            <p:ph type="title"/>
          </p:nvPr>
        </p:nvSpPr>
        <p:spPr/>
        <p:txBody>
          <a:bodyPr/>
          <a:lstStyle/>
          <a:p>
            <a:r>
              <a:rPr lang="en-US" dirty="0" smtClean="0"/>
              <a:t>Quick Review of Exponents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10</a:t>
            </a:r>
            <a:r>
              <a:rPr lang="en-US" baseline="30000" dirty="0" smtClean="0"/>
              <a:t>-3</a:t>
            </a:r>
            <a:r>
              <a:rPr lang="en-US" dirty="0" smtClean="0"/>
              <a:t> = 0.001</a:t>
            </a:r>
          </a:p>
          <a:p>
            <a:pPr marL="0" indent="0">
              <a:buNone/>
            </a:pPr>
            <a:r>
              <a:rPr lang="en-US" dirty="0" smtClean="0"/>
              <a:t>10</a:t>
            </a:r>
            <a:r>
              <a:rPr lang="en-US" baseline="30000" dirty="0" smtClean="0"/>
              <a:t>-2</a:t>
            </a:r>
            <a:r>
              <a:rPr lang="en-US" dirty="0" smtClean="0"/>
              <a:t> = 0.01</a:t>
            </a:r>
          </a:p>
          <a:p>
            <a:pPr marL="0" indent="0">
              <a:buNone/>
            </a:pPr>
            <a:r>
              <a:rPr lang="en-US" dirty="0" smtClean="0"/>
              <a:t>10</a:t>
            </a:r>
            <a:r>
              <a:rPr lang="en-US" baseline="30000" dirty="0" smtClean="0"/>
              <a:t>-1</a:t>
            </a:r>
            <a:r>
              <a:rPr lang="en-US" dirty="0" smtClean="0"/>
              <a:t> = 0.1</a:t>
            </a:r>
          </a:p>
          <a:p>
            <a:pPr marL="0" indent="0">
              <a:buNone/>
            </a:pPr>
            <a:r>
              <a:rPr lang="en-US" dirty="0" smtClean="0"/>
              <a:t>10</a:t>
            </a:r>
            <a:r>
              <a:rPr lang="en-US" baseline="30000" dirty="0" smtClean="0"/>
              <a:t>0</a:t>
            </a:r>
            <a:r>
              <a:rPr lang="en-US" dirty="0" smtClean="0"/>
              <a:t> = 1</a:t>
            </a:r>
          </a:p>
          <a:p>
            <a:pPr marL="0" indent="0">
              <a:buNone/>
            </a:pPr>
            <a:r>
              <a:rPr lang="en-US" dirty="0" smtClean="0"/>
              <a:t>10</a:t>
            </a:r>
            <a:r>
              <a:rPr lang="en-US" baseline="30000" dirty="0"/>
              <a:t>1</a:t>
            </a:r>
            <a:r>
              <a:rPr lang="en-US" dirty="0" smtClean="0"/>
              <a:t> = 10</a:t>
            </a:r>
          </a:p>
          <a:p>
            <a:pPr marL="0" indent="0">
              <a:buNone/>
            </a:pPr>
            <a:r>
              <a:rPr lang="en-US" dirty="0" smtClean="0"/>
              <a:t>10</a:t>
            </a:r>
            <a:r>
              <a:rPr lang="en-US" baseline="30000" dirty="0"/>
              <a:t>2</a:t>
            </a:r>
            <a:r>
              <a:rPr lang="en-US" dirty="0" smtClean="0"/>
              <a:t> = 100</a:t>
            </a:r>
          </a:p>
          <a:p>
            <a:pPr marL="0" indent="0">
              <a:buNone/>
            </a:pPr>
            <a:r>
              <a:rPr lang="en-US" dirty="0" smtClean="0"/>
              <a:t>10</a:t>
            </a:r>
            <a:r>
              <a:rPr lang="en-US" baseline="30000" dirty="0"/>
              <a:t>3</a:t>
            </a:r>
            <a:r>
              <a:rPr lang="en-US" dirty="0" smtClean="0"/>
              <a:t> = 1,000</a:t>
            </a:r>
          </a:p>
          <a:p>
            <a:pPr marL="0" indent="0">
              <a:buNone/>
            </a:pPr>
            <a:endParaRPr lang="en-US" dirty="0" smtClean="0"/>
          </a:p>
          <a:p>
            <a:pPr marL="0" indent="0">
              <a:buNone/>
            </a:pPr>
            <a:endParaRPr lang="en-US" dirty="0" smtClean="0"/>
          </a:p>
          <a:p>
            <a:pPr marL="0" indent="0">
              <a:buNone/>
            </a:pPr>
            <a:endParaRPr lang="en-US" dirty="0"/>
          </a:p>
        </p:txBody>
      </p:sp>
      <p:cxnSp>
        <p:nvCxnSpPr>
          <p:cNvPr id="5" name="Straight Arrow Connector 4"/>
          <p:cNvCxnSpPr/>
          <p:nvPr/>
        </p:nvCxnSpPr>
        <p:spPr>
          <a:xfrm flipV="1">
            <a:off x="1528997" y="2362200"/>
            <a:ext cx="2890603" cy="905656"/>
          </a:xfrm>
          <a:prstGeom prst="straightConnector1">
            <a:avLst/>
          </a:prstGeom>
          <a:ln w="127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377132" y="3657600"/>
            <a:ext cx="3919268" cy="1938992"/>
          </a:xfrm>
          <a:prstGeom prst="rect">
            <a:avLst/>
          </a:prstGeom>
          <a:noFill/>
        </p:spPr>
        <p:txBody>
          <a:bodyPr wrap="square" rtlCol="0">
            <a:spAutoFit/>
          </a:bodyPr>
          <a:lstStyle/>
          <a:p>
            <a:r>
              <a:rPr lang="en-US" sz="4000" b="1" dirty="0" smtClean="0">
                <a:solidFill>
                  <a:schemeClr val="accent2"/>
                </a:solidFill>
                <a:latin typeface="Arial Black" panose="020B0A04020102020204" pitchFamily="34" charset="0"/>
                <a:ea typeface="Cambria Math" panose="02040503050406030204" pitchFamily="18" charset="0"/>
              </a:rPr>
              <a:t>Decimal moves 1 to the left</a:t>
            </a:r>
            <a:endParaRPr lang="en-US" sz="4000" b="1" dirty="0">
              <a:solidFill>
                <a:schemeClr val="accent2"/>
              </a:solidFill>
              <a:latin typeface="Arial Black" panose="020B0A04020102020204" pitchFamily="34" charset="0"/>
              <a:ea typeface="Cambria Math" panose="02040503050406030204" pitchFamily="18" charset="0"/>
            </a:endParaRPr>
          </a:p>
        </p:txBody>
      </p:sp>
      <p:sp>
        <p:nvSpPr>
          <p:cNvPr id="9" name="Curved Up Arrow 8"/>
          <p:cNvSpPr/>
          <p:nvPr/>
        </p:nvSpPr>
        <p:spPr>
          <a:xfrm flipH="1">
            <a:off x="4724400" y="3394494"/>
            <a:ext cx="588753" cy="838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11" name="Footer Placeholder 5"/>
          <p:cNvSpPr>
            <a:spLocks noGrp="1"/>
          </p:cNvSpPr>
          <p:nvPr>
            <p:ph type="ftr" sz="quarter" idx="11"/>
          </p:nvPr>
        </p:nvSpPr>
        <p:spPr>
          <a:xfrm>
            <a:off x="230312" y="6353696"/>
            <a:ext cx="3584448" cy="365760"/>
          </a:xfrm>
        </p:spPr>
        <p:txBody>
          <a:bodyPr/>
          <a:lstStyle/>
          <a:p>
            <a:pPr algn="l"/>
            <a:r>
              <a:rPr lang="en-US" dirty="0" smtClean="0"/>
              <a:t>http://earthref.org/SCC</a:t>
            </a:r>
          </a:p>
        </p:txBody>
      </p:sp>
    </p:spTree>
    <p:extLst>
      <p:ext uri="{BB962C8B-B14F-4D97-AF65-F5344CB8AC3E}">
        <p14:creationId xmlns:p14="http://schemas.microsoft.com/office/powerpoint/2010/main" val="659853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rved Up Arrow 11"/>
          <p:cNvSpPr/>
          <p:nvPr/>
        </p:nvSpPr>
        <p:spPr>
          <a:xfrm flipH="1">
            <a:off x="3983247" y="3429000"/>
            <a:ext cx="588753" cy="838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267200" y="1752600"/>
            <a:ext cx="4191000" cy="3447098"/>
          </a:xfrm>
          <a:prstGeom prst="rect">
            <a:avLst/>
          </a:prstGeom>
          <a:noFill/>
        </p:spPr>
        <p:txBody>
          <a:bodyPr wrap="square" rtlCol="0">
            <a:spAutoFit/>
          </a:bodyPr>
          <a:lstStyle/>
          <a:p>
            <a:r>
              <a:rPr lang="en-US" sz="5400" dirty="0" smtClean="0"/>
              <a:t>10</a:t>
            </a:r>
            <a:r>
              <a:rPr lang="en-US" sz="5400" baseline="30000" dirty="0" smtClean="0"/>
              <a:t>-2</a:t>
            </a:r>
            <a:endParaRPr lang="en-US" sz="5400" dirty="0" smtClean="0"/>
          </a:p>
          <a:p>
            <a:r>
              <a:rPr lang="en-US" sz="6600" dirty="0" smtClean="0"/>
              <a:t>10.0</a:t>
            </a:r>
            <a:r>
              <a:rPr lang="en-US" sz="6600" baseline="30000" dirty="0" smtClean="0"/>
              <a:t>-2</a:t>
            </a:r>
          </a:p>
          <a:p>
            <a:endParaRPr lang="en-US" sz="6600" baseline="30000" dirty="0"/>
          </a:p>
          <a:p>
            <a:r>
              <a:rPr lang="en-US" sz="5400" dirty="0" smtClean="0"/>
              <a:t>0.01</a:t>
            </a:r>
            <a:endParaRPr lang="en-US" sz="5400" dirty="0"/>
          </a:p>
        </p:txBody>
      </p:sp>
      <p:sp>
        <p:nvSpPr>
          <p:cNvPr id="25" name="Curved Up Arrow 24"/>
          <p:cNvSpPr/>
          <p:nvPr/>
        </p:nvSpPr>
        <p:spPr>
          <a:xfrm flipH="1">
            <a:off x="4307455" y="3407347"/>
            <a:ext cx="588753" cy="838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p:txBody>
          <a:bodyPr/>
          <a:lstStyle/>
          <a:p>
            <a:r>
              <a:rPr lang="en-US" dirty="0" smtClean="0"/>
              <a:t>Quick Review of Exponents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10</a:t>
            </a:r>
            <a:r>
              <a:rPr lang="en-US" baseline="30000" dirty="0" smtClean="0"/>
              <a:t>-3</a:t>
            </a:r>
            <a:r>
              <a:rPr lang="en-US" dirty="0" smtClean="0"/>
              <a:t> = 0.001</a:t>
            </a:r>
          </a:p>
          <a:p>
            <a:pPr marL="0" indent="0">
              <a:buNone/>
            </a:pPr>
            <a:r>
              <a:rPr lang="en-US" dirty="0" smtClean="0"/>
              <a:t>10</a:t>
            </a:r>
            <a:r>
              <a:rPr lang="en-US" baseline="30000" dirty="0" smtClean="0"/>
              <a:t>-2</a:t>
            </a:r>
            <a:r>
              <a:rPr lang="en-US" dirty="0" smtClean="0"/>
              <a:t> = 0.01</a:t>
            </a:r>
          </a:p>
          <a:p>
            <a:pPr marL="0" indent="0">
              <a:buNone/>
            </a:pPr>
            <a:r>
              <a:rPr lang="en-US" dirty="0" smtClean="0"/>
              <a:t>10</a:t>
            </a:r>
            <a:r>
              <a:rPr lang="en-US" baseline="30000" dirty="0" smtClean="0"/>
              <a:t>-1</a:t>
            </a:r>
            <a:r>
              <a:rPr lang="en-US" dirty="0" smtClean="0"/>
              <a:t> = 0.1</a:t>
            </a:r>
          </a:p>
          <a:p>
            <a:pPr marL="0" indent="0">
              <a:buNone/>
            </a:pPr>
            <a:r>
              <a:rPr lang="en-US" dirty="0" smtClean="0"/>
              <a:t>10</a:t>
            </a:r>
            <a:r>
              <a:rPr lang="en-US" baseline="30000" dirty="0" smtClean="0"/>
              <a:t>0</a:t>
            </a:r>
            <a:r>
              <a:rPr lang="en-US" dirty="0" smtClean="0"/>
              <a:t> = 1</a:t>
            </a:r>
          </a:p>
          <a:p>
            <a:pPr marL="0" indent="0">
              <a:buNone/>
            </a:pPr>
            <a:r>
              <a:rPr lang="en-US" dirty="0" smtClean="0"/>
              <a:t>10</a:t>
            </a:r>
            <a:r>
              <a:rPr lang="en-US" baseline="30000" dirty="0"/>
              <a:t>1</a:t>
            </a:r>
            <a:r>
              <a:rPr lang="en-US" dirty="0" smtClean="0"/>
              <a:t> = 10</a:t>
            </a:r>
          </a:p>
          <a:p>
            <a:pPr marL="0" indent="0">
              <a:buNone/>
            </a:pPr>
            <a:r>
              <a:rPr lang="en-US" dirty="0" smtClean="0"/>
              <a:t>10</a:t>
            </a:r>
            <a:r>
              <a:rPr lang="en-US" baseline="30000" dirty="0"/>
              <a:t>2</a:t>
            </a:r>
            <a:r>
              <a:rPr lang="en-US" dirty="0" smtClean="0"/>
              <a:t> = 100</a:t>
            </a:r>
          </a:p>
          <a:p>
            <a:pPr marL="0" indent="0">
              <a:buNone/>
            </a:pPr>
            <a:r>
              <a:rPr lang="en-US" dirty="0" smtClean="0"/>
              <a:t>10</a:t>
            </a:r>
            <a:r>
              <a:rPr lang="en-US" baseline="30000" dirty="0"/>
              <a:t>3</a:t>
            </a:r>
            <a:r>
              <a:rPr lang="en-US" dirty="0" smtClean="0"/>
              <a:t> = 1,000</a:t>
            </a:r>
          </a:p>
          <a:p>
            <a:pPr marL="0" indent="0">
              <a:buNone/>
            </a:pPr>
            <a:endParaRPr lang="en-US" dirty="0" smtClean="0"/>
          </a:p>
          <a:p>
            <a:pPr marL="0" indent="0">
              <a:buNone/>
            </a:pPr>
            <a:endParaRPr lang="en-US" dirty="0" smtClean="0"/>
          </a:p>
          <a:p>
            <a:pPr marL="0" indent="0">
              <a:buNone/>
            </a:pPr>
            <a:endParaRPr lang="en-US" dirty="0"/>
          </a:p>
        </p:txBody>
      </p:sp>
      <p:cxnSp>
        <p:nvCxnSpPr>
          <p:cNvPr id="5" name="Straight Arrow Connector 4"/>
          <p:cNvCxnSpPr/>
          <p:nvPr/>
        </p:nvCxnSpPr>
        <p:spPr>
          <a:xfrm flipV="1">
            <a:off x="2068643" y="2209800"/>
            <a:ext cx="2350957" cy="128666"/>
          </a:xfrm>
          <a:prstGeom prst="straightConnector1">
            <a:avLst/>
          </a:prstGeom>
          <a:ln w="127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583447" y="3433880"/>
            <a:ext cx="3331953" cy="1938992"/>
          </a:xfrm>
          <a:prstGeom prst="rect">
            <a:avLst/>
          </a:prstGeom>
          <a:noFill/>
        </p:spPr>
        <p:txBody>
          <a:bodyPr wrap="square" rtlCol="0">
            <a:spAutoFit/>
          </a:bodyPr>
          <a:lstStyle/>
          <a:p>
            <a:r>
              <a:rPr lang="en-US" sz="4000" b="1" dirty="0" smtClean="0">
                <a:solidFill>
                  <a:schemeClr val="accent2"/>
                </a:solidFill>
                <a:latin typeface="Arial Black" panose="020B0A04020102020204" pitchFamily="34" charset="0"/>
                <a:ea typeface="Cambria Math" panose="02040503050406030204" pitchFamily="18" charset="0"/>
              </a:rPr>
              <a:t>Decimal moves 3 to the left</a:t>
            </a:r>
            <a:endParaRPr lang="en-US" sz="4000" b="1" dirty="0">
              <a:solidFill>
                <a:schemeClr val="accent2"/>
              </a:solidFill>
              <a:latin typeface="Arial Black" panose="020B0A04020102020204" pitchFamily="34" charset="0"/>
              <a:ea typeface="Cambria Math" panose="02040503050406030204" pitchFamily="18" charset="0"/>
            </a:endParaRPr>
          </a:p>
        </p:txBody>
      </p:sp>
      <p:sp>
        <p:nvSpPr>
          <p:cNvPr id="13" name="Curved Up Arrow 12"/>
          <p:cNvSpPr/>
          <p:nvPr/>
        </p:nvSpPr>
        <p:spPr>
          <a:xfrm flipH="1">
            <a:off x="4724400" y="3394494"/>
            <a:ext cx="588753" cy="838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11" name="Footer Placeholder 5"/>
          <p:cNvSpPr>
            <a:spLocks noGrp="1"/>
          </p:cNvSpPr>
          <p:nvPr>
            <p:ph type="ftr" sz="quarter" idx="11"/>
          </p:nvPr>
        </p:nvSpPr>
        <p:spPr>
          <a:xfrm>
            <a:off x="244600" y="6367984"/>
            <a:ext cx="3584448" cy="365760"/>
          </a:xfrm>
        </p:spPr>
        <p:txBody>
          <a:bodyPr/>
          <a:lstStyle/>
          <a:p>
            <a:pPr algn="l"/>
            <a:r>
              <a:rPr lang="en-US" dirty="0" smtClean="0"/>
              <a:t>http://earthref.org/SCC</a:t>
            </a:r>
          </a:p>
        </p:txBody>
      </p:sp>
    </p:spTree>
    <p:extLst>
      <p:ext uri="{BB962C8B-B14F-4D97-AF65-F5344CB8AC3E}">
        <p14:creationId xmlns:p14="http://schemas.microsoft.com/office/powerpoint/2010/main" val="2981730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Exploration of Exponents</a:t>
            </a:r>
            <a:endParaRPr lang="en-US" dirty="0"/>
          </a:p>
        </p:txBody>
      </p:sp>
      <p:sp>
        <p:nvSpPr>
          <p:cNvPr id="4" name="Content Placeholder 2"/>
          <p:cNvSpPr>
            <a:spLocks noGrp="1"/>
          </p:cNvSpPr>
          <p:nvPr>
            <p:ph idx="1"/>
          </p:nvPr>
        </p:nvSpPr>
        <p:spPr/>
        <p:txBody>
          <a:bodyPr>
            <a:normAutofit/>
          </a:bodyPr>
          <a:lstStyle/>
          <a:p>
            <a:pPr marL="0" indent="0">
              <a:buNone/>
            </a:pPr>
            <a:r>
              <a:rPr lang="en-US" dirty="0" smtClean="0"/>
              <a:t>6 x 10</a:t>
            </a:r>
            <a:r>
              <a:rPr lang="en-US" baseline="30000" dirty="0" smtClean="0"/>
              <a:t>0</a:t>
            </a:r>
            <a:r>
              <a:rPr lang="en-US" dirty="0" smtClean="0"/>
              <a:t> 	= ????</a:t>
            </a:r>
          </a:p>
          <a:p>
            <a:pPr marL="0" indent="0">
              <a:buNone/>
            </a:pPr>
            <a:r>
              <a:rPr lang="en-US" dirty="0" smtClean="0"/>
              <a:t>6 x 10</a:t>
            </a:r>
            <a:r>
              <a:rPr lang="en-US" baseline="30000" dirty="0"/>
              <a:t>1</a:t>
            </a:r>
            <a:r>
              <a:rPr lang="en-US" dirty="0" smtClean="0"/>
              <a:t> 	= ????</a:t>
            </a:r>
          </a:p>
          <a:p>
            <a:pPr marL="0" indent="0">
              <a:buNone/>
            </a:pPr>
            <a:r>
              <a:rPr lang="en-US" dirty="0" smtClean="0"/>
              <a:t>6 x 10</a:t>
            </a:r>
            <a:r>
              <a:rPr lang="en-US" baseline="30000" dirty="0" smtClean="0"/>
              <a:t>2</a:t>
            </a:r>
            <a:r>
              <a:rPr lang="en-US" dirty="0" smtClean="0"/>
              <a:t> 	= ????</a:t>
            </a:r>
          </a:p>
          <a:p>
            <a:pPr marL="0" indent="0">
              <a:buNone/>
            </a:pPr>
            <a:r>
              <a:rPr lang="en-US" dirty="0" smtClean="0"/>
              <a:t>.6 x 10</a:t>
            </a:r>
            <a:r>
              <a:rPr lang="en-US" baseline="30000" dirty="0"/>
              <a:t>1</a:t>
            </a:r>
            <a:r>
              <a:rPr lang="en-US" dirty="0" smtClean="0"/>
              <a:t> 	= ????</a:t>
            </a:r>
          </a:p>
          <a:p>
            <a:pPr marL="0" indent="0">
              <a:buNone/>
            </a:pPr>
            <a:r>
              <a:rPr lang="en-US" dirty="0" smtClean="0"/>
              <a:t>.6 x 10</a:t>
            </a:r>
            <a:r>
              <a:rPr lang="en-US" baseline="30000" dirty="0" smtClean="0"/>
              <a:t>0</a:t>
            </a:r>
            <a:r>
              <a:rPr lang="en-US" dirty="0" smtClean="0"/>
              <a:t> 	= ????</a:t>
            </a:r>
          </a:p>
          <a:p>
            <a:pPr marL="0" indent="0">
              <a:buNone/>
            </a:pPr>
            <a:endParaRPr lang="en-US" dirty="0" smtClean="0"/>
          </a:p>
          <a:p>
            <a:pPr marL="0" indent="0">
              <a:buNone/>
            </a:pPr>
            <a:r>
              <a:rPr lang="en-US" dirty="0" smtClean="0"/>
              <a:t>??? </a:t>
            </a:r>
            <a:r>
              <a:rPr lang="en-US" dirty="0" smtClean="0"/>
              <a:t>x 10</a:t>
            </a:r>
            <a:r>
              <a:rPr lang="en-US" baseline="30000" dirty="0" smtClean="0"/>
              <a:t>1</a:t>
            </a:r>
            <a:r>
              <a:rPr lang="en-US" dirty="0" smtClean="0"/>
              <a:t> 	= .6</a:t>
            </a:r>
          </a:p>
          <a:p>
            <a:pPr marL="0" indent="0">
              <a:buNone/>
            </a:pPr>
            <a:r>
              <a:rPr lang="en-US" dirty="0" smtClean="0"/>
              <a:t>??? x 10</a:t>
            </a:r>
            <a:r>
              <a:rPr lang="en-US" baseline="30000" dirty="0" smtClean="0"/>
              <a:t>3</a:t>
            </a:r>
            <a:r>
              <a:rPr lang="en-US" dirty="0" smtClean="0"/>
              <a:t> 	=  60</a:t>
            </a:r>
          </a:p>
          <a:p>
            <a:pPr marL="0" indent="0">
              <a:buNone/>
            </a:pPr>
            <a:endParaRPr lang="en-US" dirty="0" smtClean="0"/>
          </a:p>
          <a:p>
            <a:pPr marL="0" indent="0">
              <a:buNone/>
            </a:pPr>
            <a:endParaRPr lang="en-US" dirty="0" smtClean="0"/>
          </a:p>
          <a:p>
            <a:pPr marL="0" indent="0">
              <a:buNone/>
            </a:pPr>
            <a:endParaRPr lang="en-US" dirty="0"/>
          </a:p>
        </p:txBody>
      </p:sp>
      <p:sp>
        <p:nvSpPr>
          <p:cNvPr id="5"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extLst>
      <p:ext uri="{BB962C8B-B14F-4D97-AF65-F5344CB8AC3E}">
        <p14:creationId xmlns:p14="http://schemas.microsoft.com/office/powerpoint/2010/main" val="517397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Exploration of Exponents</a:t>
            </a:r>
            <a:endParaRPr lang="en-US" dirty="0"/>
          </a:p>
        </p:txBody>
      </p:sp>
      <p:sp>
        <p:nvSpPr>
          <p:cNvPr id="4" name="Content Placeholder 2"/>
          <p:cNvSpPr>
            <a:spLocks noGrp="1"/>
          </p:cNvSpPr>
          <p:nvPr>
            <p:ph idx="1"/>
          </p:nvPr>
        </p:nvSpPr>
        <p:spPr/>
        <p:txBody>
          <a:bodyPr>
            <a:normAutofit/>
          </a:bodyPr>
          <a:lstStyle/>
          <a:p>
            <a:pPr marL="0" indent="0">
              <a:buNone/>
            </a:pPr>
            <a:r>
              <a:rPr lang="en-US" dirty="0" smtClean="0"/>
              <a:t>6 x 10</a:t>
            </a:r>
            <a:r>
              <a:rPr lang="en-US" baseline="30000" dirty="0" smtClean="0"/>
              <a:t>0</a:t>
            </a:r>
            <a:r>
              <a:rPr lang="en-US" dirty="0" smtClean="0"/>
              <a:t> 	= ????</a:t>
            </a:r>
          </a:p>
          <a:p>
            <a:pPr marL="0" indent="0">
              <a:buNone/>
            </a:pPr>
            <a:r>
              <a:rPr lang="en-US" dirty="0" smtClean="0"/>
              <a:t>6 x 10</a:t>
            </a:r>
            <a:r>
              <a:rPr lang="en-US" baseline="30000" dirty="0"/>
              <a:t>1</a:t>
            </a:r>
            <a:r>
              <a:rPr lang="en-US" dirty="0" smtClean="0"/>
              <a:t> 	= ????</a:t>
            </a:r>
          </a:p>
          <a:p>
            <a:pPr marL="0" indent="0">
              <a:buNone/>
            </a:pPr>
            <a:r>
              <a:rPr lang="en-US" dirty="0" smtClean="0"/>
              <a:t>6 x 10</a:t>
            </a:r>
            <a:r>
              <a:rPr lang="en-US" baseline="30000" dirty="0" smtClean="0"/>
              <a:t>2</a:t>
            </a:r>
            <a:r>
              <a:rPr lang="en-US" dirty="0" smtClean="0"/>
              <a:t> 	= ????</a:t>
            </a:r>
          </a:p>
          <a:p>
            <a:pPr marL="0" indent="0">
              <a:buNone/>
            </a:pPr>
            <a:r>
              <a:rPr lang="en-US" dirty="0" smtClean="0"/>
              <a:t>.6 x 10</a:t>
            </a:r>
            <a:r>
              <a:rPr lang="en-US" baseline="30000" dirty="0"/>
              <a:t>1</a:t>
            </a:r>
            <a:r>
              <a:rPr lang="en-US" dirty="0" smtClean="0"/>
              <a:t> 	= ????</a:t>
            </a:r>
          </a:p>
          <a:p>
            <a:pPr marL="0" indent="0">
              <a:buNone/>
            </a:pPr>
            <a:r>
              <a:rPr lang="en-US" dirty="0" smtClean="0"/>
              <a:t>.6 x 10</a:t>
            </a:r>
            <a:r>
              <a:rPr lang="en-US" baseline="30000" dirty="0" smtClean="0"/>
              <a:t>0</a:t>
            </a:r>
            <a:r>
              <a:rPr lang="en-US" dirty="0" smtClean="0"/>
              <a:t> 	= ????</a:t>
            </a:r>
          </a:p>
          <a:p>
            <a:pPr marL="0" indent="0">
              <a:buNone/>
            </a:pPr>
            <a:endParaRPr lang="en-US" dirty="0" smtClean="0"/>
          </a:p>
          <a:p>
            <a:pPr marL="0" indent="0">
              <a:buNone/>
            </a:pPr>
            <a:r>
              <a:rPr lang="en-US" dirty="0" smtClean="0"/>
              <a:t>??? </a:t>
            </a:r>
            <a:r>
              <a:rPr lang="en-US" dirty="0" smtClean="0"/>
              <a:t>x 10</a:t>
            </a:r>
            <a:r>
              <a:rPr lang="en-US" baseline="30000" dirty="0" smtClean="0"/>
              <a:t>1</a:t>
            </a:r>
            <a:r>
              <a:rPr lang="en-US" dirty="0" smtClean="0"/>
              <a:t> 	= 0.6</a:t>
            </a:r>
          </a:p>
          <a:p>
            <a:pPr marL="0" indent="0">
              <a:buNone/>
            </a:pPr>
            <a:r>
              <a:rPr lang="en-US" dirty="0" smtClean="0"/>
              <a:t>??? x 10</a:t>
            </a:r>
            <a:r>
              <a:rPr lang="en-US" baseline="30000" dirty="0" smtClean="0"/>
              <a:t>3</a:t>
            </a:r>
            <a:r>
              <a:rPr lang="en-US" dirty="0" smtClean="0"/>
              <a:t> 	=  60</a:t>
            </a:r>
          </a:p>
          <a:p>
            <a:pPr marL="0" indent="0">
              <a:buNone/>
            </a:pPr>
            <a:endParaRPr lang="en-US" dirty="0" smtClean="0"/>
          </a:p>
          <a:p>
            <a:pPr marL="0" indent="0">
              <a:buNone/>
            </a:pPr>
            <a:endParaRPr lang="en-US" dirty="0" smtClean="0"/>
          </a:p>
          <a:p>
            <a:pPr marL="0" indent="0">
              <a:buNone/>
            </a:pPr>
            <a:endParaRPr lang="en-US" dirty="0"/>
          </a:p>
        </p:txBody>
      </p:sp>
      <p:sp>
        <p:nvSpPr>
          <p:cNvPr id="3" name="TextBox 2"/>
          <p:cNvSpPr txBox="1"/>
          <p:nvPr/>
        </p:nvSpPr>
        <p:spPr>
          <a:xfrm>
            <a:off x="2490354" y="1579418"/>
            <a:ext cx="1066800" cy="400110"/>
          </a:xfrm>
          <a:prstGeom prst="rect">
            <a:avLst/>
          </a:prstGeom>
          <a:solidFill>
            <a:schemeClr val="accent6">
              <a:lumMod val="75000"/>
            </a:schemeClr>
          </a:solidFill>
        </p:spPr>
        <p:txBody>
          <a:bodyPr wrap="square" rtlCol="0">
            <a:spAutoFit/>
          </a:bodyPr>
          <a:lstStyle/>
          <a:p>
            <a:r>
              <a:rPr lang="en-US" sz="2000" b="1" dirty="0" smtClean="0"/>
              <a:t>6</a:t>
            </a:r>
            <a:endParaRPr lang="en-US" sz="2000" b="1" dirty="0"/>
          </a:p>
        </p:txBody>
      </p:sp>
      <p:sp>
        <p:nvSpPr>
          <p:cNvPr id="7" name="TextBox 6"/>
          <p:cNvSpPr txBox="1"/>
          <p:nvPr/>
        </p:nvSpPr>
        <p:spPr>
          <a:xfrm>
            <a:off x="2490354" y="2080038"/>
            <a:ext cx="1066800" cy="400110"/>
          </a:xfrm>
          <a:prstGeom prst="rect">
            <a:avLst/>
          </a:prstGeom>
          <a:solidFill>
            <a:schemeClr val="accent6">
              <a:lumMod val="75000"/>
            </a:schemeClr>
          </a:solidFill>
        </p:spPr>
        <p:txBody>
          <a:bodyPr wrap="square" rtlCol="0">
            <a:spAutoFit/>
          </a:bodyPr>
          <a:lstStyle/>
          <a:p>
            <a:r>
              <a:rPr lang="en-US" sz="2000" b="1" dirty="0" smtClean="0"/>
              <a:t>60</a:t>
            </a:r>
            <a:endParaRPr lang="en-US" sz="2000" b="1" dirty="0"/>
          </a:p>
        </p:txBody>
      </p:sp>
      <p:sp>
        <p:nvSpPr>
          <p:cNvPr id="8" name="TextBox 7"/>
          <p:cNvSpPr txBox="1"/>
          <p:nvPr/>
        </p:nvSpPr>
        <p:spPr>
          <a:xfrm>
            <a:off x="2490354" y="2587418"/>
            <a:ext cx="1066800" cy="400110"/>
          </a:xfrm>
          <a:prstGeom prst="rect">
            <a:avLst/>
          </a:prstGeom>
          <a:solidFill>
            <a:schemeClr val="accent6">
              <a:lumMod val="75000"/>
            </a:schemeClr>
          </a:solidFill>
        </p:spPr>
        <p:txBody>
          <a:bodyPr wrap="square" rtlCol="0">
            <a:spAutoFit/>
          </a:bodyPr>
          <a:lstStyle/>
          <a:p>
            <a:r>
              <a:rPr lang="en-US" sz="2000" b="1" dirty="0" smtClean="0"/>
              <a:t>600</a:t>
            </a:r>
            <a:endParaRPr lang="en-US" sz="2000" b="1" dirty="0"/>
          </a:p>
        </p:txBody>
      </p:sp>
      <p:sp>
        <p:nvSpPr>
          <p:cNvPr id="9" name="TextBox 8"/>
          <p:cNvSpPr txBox="1"/>
          <p:nvPr/>
        </p:nvSpPr>
        <p:spPr>
          <a:xfrm>
            <a:off x="2490354" y="3099204"/>
            <a:ext cx="1066800" cy="400110"/>
          </a:xfrm>
          <a:prstGeom prst="rect">
            <a:avLst/>
          </a:prstGeom>
          <a:solidFill>
            <a:schemeClr val="accent6">
              <a:lumMod val="75000"/>
            </a:schemeClr>
          </a:solidFill>
        </p:spPr>
        <p:txBody>
          <a:bodyPr wrap="square" rtlCol="0">
            <a:spAutoFit/>
          </a:bodyPr>
          <a:lstStyle/>
          <a:p>
            <a:r>
              <a:rPr lang="en-US" sz="2000" b="1" dirty="0" smtClean="0"/>
              <a:t>6</a:t>
            </a:r>
            <a:endParaRPr lang="en-US" sz="2000" b="1" dirty="0"/>
          </a:p>
        </p:txBody>
      </p:sp>
      <p:sp>
        <p:nvSpPr>
          <p:cNvPr id="10" name="TextBox 9"/>
          <p:cNvSpPr txBox="1"/>
          <p:nvPr/>
        </p:nvSpPr>
        <p:spPr>
          <a:xfrm>
            <a:off x="2490354" y="3612993"/>
            <a:ext cx="1066800" cy="400110"/>
          </a:xfrm>
          <a:prstGeom prst="rect">
            <a:avLst/>
          </a:prstGeom>
          <a:solidFill>
            <a:schemeClr val="accent6">
              <a:lumMod val="75000"/>
            </a:schemeClr>
          </a:solidFill>
        </p:spPr>
        <p:txBody>
          <a:bodyPr wrap="square" rtlCol="0">
            <a:spAutoFit/>
          </a:bodyPr>
          <a:lstStyle/>
          <a:p>
            <a:r>
              <a:rPr lang="en-US" sz="2000" b="1" dirty="0" smtClean="0"/>
              <a:t>.6</a:t>
            </a:r>
            <a:endParaRPr lang="en-US" sz="2000" b="1" dirty="0"/>
          </a:p>
        </p:txBody>
      </p:sp>
      <p:sp>
        <p:nvSpPr>
          <p:cNvPr id="11" name="TextBox 10"/>
          <p:cNvSpPr txBox="1"/>
          <p:nvPr/>
        </p:nvSpPr>
        <p:spPr>
          <a:xfrm>
            <a:off x="301753" y="4507774"/>
            <a:ext cx="623038" cy="400110"/>
          </a:xfrm>
          <a:prstGeom prst="rect">
            <a:avLst/>
          </a:prstGeom>
          <a:solidFill>
            <a:schemeClr val="accent6">
              <a:lumMod val="75000"/>
            </a:schemeClr>
          </a:solidFill>
        </p:spPr>
        <p:txBody>
          <a:bodyPr wrap="square" rtlCol="0">
            <a:spAutoFit/>
          </a:bodyPr>
          <a:lstStyle/>
          <a:p>
            <a:r>
              <a:rPr lang="en-US" sz="2000" b="1" dirty="0" smtClean="0"/>
              <a:t>.06</a:t>
            </a:r>
            <a:endParaRPr lang="en-US" sz="2000" b="1" dirty="0"/>
          </a:p>
        </p:txBody>
      </p:sp>
      <p:sp>
        <p:nvSpPr>
          <p:cNvPr id="12" name="TextBox 11"/>
          <p:cNvSpPr txBox="1"/>
          <p:nvPr/>
        </p:nvSpPr>
        <p:spPr>
          <a:xfrm>
            <a:off x="301752" y="5047270"/>
            <a:ext cx="623039" cy="400110"/>
          </a:xfrm>
          <a:prstGeom prst="rect">
            <a:avLst/>
          </a:prstGeom>
          <a:solidFill>
            <a:schemeClr val="accent6">
              <a:lumMod val="75000"/>
            </a:schemeClr>
          </a:solidFill>
        </p:spPr>
        <p:txBody>
          <a:bodyPr wrap="square" rtlCol="0">
            <a:spAutoFit/>
          </a:bodyPr>
          <a:lstStyle/>
          <a:p>
            <a:r>
              <a:rPr lang="en-US" sz="2000" b="1" dirty="0" smtClean="0"/>
              <a:t>.06</a:t>
            </a:r>
            <a:endParaRPr lang="en-US" sz="2000" b="1" dirty="0"/>
          </a:p>
        </p:txBody>
      </p:sp>
      <p:sp>
        <p:nvSpPr>
          <p:cNvPr id="13"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14" name="Footer Placeholder 5"/>
          <p:cNvSpPr>
            <a:spLocks noGrp="1"/>
          </p:cNvSpPr>
          <p:nvPr>
            <p:ph type="ftr" sz="quarter" idx="11"/>
          </p:nvPr>
        </p:nvSpPr>
        <p:spPr>
          <a:xfrm>
            <a:off x="195425" y="6368316"/>
            <a:ext cx="3584448" cy="365760"/>
          </a:xfrm>
        </p:spPr>
        <p:txBody>
          <a:bodyPr/>
          <a:lstStyle/>
          <a:p>
            <a:pPr algn="l"/>
            <a:r>
              <a:rPr lang="en-US" dirty="0" smtClean="0"/>
              <a:t>http://earthref.org/SCC</a:t>
            </a:r>
          </a:p>
        </p:txBody>
      </p:sp>
    </p:spTree>
    <p:extLst>
      <p:ext uri="{BB962C8B-B14F-4D97-AF65-F5344CB8AC3E}">
        <p14:creationId xmlns:p14="http://schemas.microsoft.com/office/powerpoint/2010/main" val="1227527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Cycle Diagrams</a:t>
            </a:r>
            <a:endParaRPr lang="en-US" dirty="0"/>
          </a:p>
        </p:txBody>
      </p:sp>
      <p:sp>
        <p:nvSpPr>
          <p:cNvPr id="4" name="Content Placeholder 2"/>
          <p:cNvSpPr>
            <a:spLocks noGrp="1"/>
          </p:cNvSpPr>
          <p:nvPr>
            <p:ph idx="1"/>
          </p:nvPr>
        </p:nvSpPr>
        <p:spPr/>
        <p:txBody>
          <a:bodyPr>
            <a:normAutofit/>
          </a:bodyPr>
          <a:lstStyle/>
          <a:p>
            <a:pPr marL="0" indent="0">
              <a:buNone/>
            </a:pPr>
            <a:endParaRPr lang="en-US" dirty="0" smtClean="0"/>
          </a:p>
          <a:p>
            <a:pPr marL="0" indent="0">
              <a:buNone/>
            </a:pPr>
            <a:endParaRPr lang="en-US" dirty="0" smtClean="0"/>
          </a:p>
          <a:p>
            <a:pPr marL="0" indent="0">
              <a:buNone/>
            </a:pPr>
            <a:endParaRPr lang="en-US" dirty="0"/>
          </a:p>
        </p:txBody>
      </p:sp>
      <p:sp>
        <p:nvSpPr>
          <p:cNvPr id="13" name="Date Placeholder 4"/>
          <p:cNvSpPr>
            <a:spLocks noGrp="1"/>
          </p:cNvSpPr>
          <p:nvPr>
            <p:ph type="dt" sz="half" idx="10"/>
          </p:nvPr>
        </p:nvSpPr>
        <p:spPr>
          <a:xfrm>
            <a:off x="5788152" y="6404984"/>
            <a:ext cx="3044952" cy="365760"/>
          </a:xfrm>
        </p:spPr>
        <p:txBody>
          <a:bodyPr/>
          <a:lstStyle/>
          <a:p>
            <a:r>
              <a:rPr lang="en-US" dirty="0" smtClean="0"/>
              <a:t>Scripps Classroom Connection</a:t>
            </a:r>
            <a:endParaRPr lang="en-US" dirty="0"/>
          </a:p>
        </p:txBody>
      </p:sp>
      <p:sp>
        <p:nvSpPr>
          <p:cNvPr id="14" name="Footer Placeholder 5"/>
          <p:cNvSpPr>
            <a:spLocks noGrp="1"/>
          </p:cNvSpPr>
          <p:nvPr>
            <p:ph type="ftr" sz="quarter" idx="11"/>
          </p:nvPr>
        </p:nvSpPr>
        <p:spPr>
          <a:xfrm>
            <a:off x="195425" y="6368316"/>
            <a:ext cx="3584448" cy="365760"/>
          </a:xfrm>
        </p:spPr>
        <p:txBody>
          <a:bodyPr/>
          <a:lstStyle/>
          <a:p>
            <a:pPr algn="l"/>
            <a:r>
              <a:rPr lang="en-US" dirty="0" smtClean="0"/>
              <a:t>http://earthref.org/SCC</a:t>
            </a:r>
          </a:p>
        </p:txBody>
      </p:sp>
      <p:sp>
        <p:nvSpPr>
          <p:cNvPr id="15" name="Content Placeholder 7"/>
          <p:cNvSpPr txBox="1">
            <a:spLocks/>
          </p:cNvSpPr>
          <p:nvPr/>
        </p:nvSpPr>
        <p:spPr>
          <a:xfrm>
            <a:off x="301752" y="1527048"/>
            <a:ext cx="8503920" cy="3987927"/>
          </a:xfrm>
          <a:prstGeom prst="rect">
            <a:avLst/>
          </a:prstGeom>
        </p:spPr>
        <p:txBody>
          <a:bodyPr vert="horz">
            <a:normAutofit/>
          </a:bodyPr>
          <a:lst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defTabSz="914400"/>
            <a:r>
              <a:rPr lang="en-US" dirty="0" smtClean="0"/>
              <a:t>Cycle is a loop</a:t>
            </a:r>
          </a:p>
          <a:p>
            <a:pPr defTabSz="914400"/>
            <a:r>
              <a:rPr lang="en-US" dirty="0" smtClean="0"/>
              <a:t>Grand total of substance </a:t>
            </a:r>
            <a:r>
              <a:rPr lang="en-US" dirty="0" smtClean="0"/>
              <a:t>in </a:t>
            </a:r>
            <a:r>
              <a:rPr lang="en-US" dirty="0" smtClean="0"/>
              <a:t>cycle</a:t>
            </a:r>
          </a:p>
          <a:p>
            <a:pPr defTabSz="914400"/>
            <a:r>
              <a:rPr lang="en-US" dirty="0" smtClean="0"/>
              <a:t>Assume </a:t>
            </a:r>
            <a:r>
              <a:rPr lang="en-US" dirty="0" smtClean="0"/>
              <a:t>no </a:t>
            </a:r>
            <a:r>
              <a:rPr lang="en-US" dirty="0" smtClean="0"/>
              <a:t>loss, no gains</a:t>
            </a:r>
            <a:endParaRPr lang="en-US" dirty="0" smtClean="0"/>
          </a:p>
          <a:p>
            <a:pPr defTabSz="914400"/>
            <a:r>
              <a:rPr lang="en-US" dirty="0" smtClean="0"/>
              <a:t>Steady State</a:t>
            </a:r>
          </a:p>
          <a:p>
            <a:pPr defTabSz="914400"/>
            <a:endParaRPr lang="en-US" dirty="0" smtClean="0"/>
          </a:p>
          <a:p>
            <a:pPr defTabSz="914400"/>
            <a:r>
              <a:rPr lang="en-US" dirty="0" smtClean="0"/>
              <a:t>Example:  </a:t>
            </a:r>
            <a:endParaRPr lang="en-US" dirty="0" smtClean="0"/>
          </a:p>
          <a:p>
            <a:pPr marL="0" indent="0" defTabSz="914400">
              <a:buNone/>
            </a:pPr>
            <a:r>
              <a:rPr lang="en-US" dirty="0"/>
              <a:t>	</a:t>
            </a:r>
            <a:r>
              <a:rPr lang="en-US" dirty="0" smtClean="0"/>
              <a:t>T</a:t>
            </a:r>
            <a:r>
              <a:rPr lang="en-US" dirty="0" smtClean="0"/>
              <a:t>errestrial and atmospheric water cycle</a:t>
            </a:r>
            <a:endParaRPr lang="en-US" dirty="0" smtClean="0"/>
          </a:p>
        </p:txBody>
      </p:sp>
    </p:spTree>
    <p:extLst>
      <p:ext uri="{BB962C8B-B14F-4D97-AF65-F5344CB8AC3E}">
        <p14:creationId xmlns:p14="http://schemas.microsoft.com/office/powerpoint/2010/main" val="3228913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Cycle Diagrams</a:t>
            </a:r>
            <a:endParaRPr lang="en-US" dirty="0"/>
          </a:p>
        </p:txBody>
      </p:sp>
      <p:sp>
        <p:nvSpPr>
          <p:cNvPr id="9" name="Date Placeholder 4"/>
          <p:cNvSpPr txBox="1">
            <a:spLocks/>
          </p:cNvSpPr>
          <p:nvPr/>
        </p:nvSpPr>
        <p:spPr>
          <a:xfrm>
            <a:off x="5816733" y="6433570"/>
            <a:ext cx="3044952" cy="365760"/>
          </a:xfrm>
          <a:prstGeom prst="rect">
            <a:avLst/>
          </a:prstGeom>
        </p:spPr>
        <p:txBody>
          <a:bodyPr vert="horz"/>
          <a:lstStyle>
            <a:defPPr>
              <a:defRPr lang="en-US"/>
            </a:defPPr>
            <a:lvl1pPr marL="0" algn="r" defTabSz="457200" rtl="0" eaLnBrk="1" latinLnBrk="0" hangingPunct="1">
              <a:defRPr kumimoji="0" sz="1400" b="1"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Scripps Classroom Connection</a:t>
            </a:r>
            <a:endParaRPr lang="en-US" dirty="0"/>
          </a:p>
        </p:txBody>
      </p:sp>
      <p:sp>
        <p:nvSpPr>
          <p:cNvPr id="10" name="Footer Placeholder 5"/>
          <p:cNvSpPr txBox="1">
            <a:spLocks/>
          </p:cNvSpPr>
          <p:nvPr/>
        </p:nvSpPr>
        <p:spPr>
          <a:xfrm>
            <a:off x="224006" y="6396902"/>
            <a:ext cx="3584448" cy="365760"/>
          </a:xfrm>
          <a:prstGeom prst="rect">
            <a:avLst/>
          </a:prstGeom>
        </p:spPr>
        <p:txBody>
          <a:bodyPr vert="horz" lIns="45720" rIns="45720" anchor="ctr">
            <a:normAutofit/>
          </a:bodyPr>
          <a:lstStyle>
            <a:defPPr>
              <a:defRPr lang="en-US"/>
            </a:defPPr>
            <a:lvl1pPr marL="0" algn="ctr" defTabSz="457200" rtl="0" eaLnBrk="1" latinLnBrk="0" hangingPunct="1">
              <a:defRPr kumimoji="0" sz="1600" kern="1200" baseline="0">
                <a:solidFill>
                  <a:srgbClr val="8B216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dirty="0" smtClean="0"/>
              <a:t>http://earthref.org/SCC</a:t>
            </a:r>
          </a:p>
        </p:txBody>
      </p:sp>
      <p:sp>
        <p:nvSpPr>
          <p:cNvPr id="15" name="Down Arrow 14"/>
          <p:cNvSpPr/>
          <p:nvPr/>
        </p:nvSpPr>
        <p:spPr>
          <a:xfrm rot="16988968">
            <a:off x="6005303" y="2060063"/>
            <a:ext cx="522168" cy="1955306"/>
          </a:xfrm>
          <a:prstGeom prst="downArrow">
            <a:avLst>
              <a:gd name="adj1" fmla="val 38598"/>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Down Arrow 5"/>
          <p:cNvSpPr/>
          <p:nvPr/>
        </p:nvSpPr>
        <p:spPr>
          <a:xfrm rot="2970282">
            <a:off x="6585969" y="3626583"/>
            <a:ext cx="683026" cy="13877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Down Arrow 15"/>
          <p:cNvSpPr/>
          <p:nvPr/>
        </p:nvSpPr>
        <p:spPr>
          <a:xfrm rot="5400000">
            <a:off x="4219398" y="1808325"/>
            <a:ext cx="683026" cy="400689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wn Arrow 16"/>
          <p:cNvSpPr/>
          <p:nvPr/>
        </p:nvSpPr>
        <p:spPr>
          <a:xfrm rot="10800000">
            <a:off x="961614" y="2623279"/>
            <a:ext cx="381410" cy="849862"/>
          </a:xfrm>
          <a:prstGeom prst="downArrow">
            <a:avLst>
              <a:gd name="adj1" fmla="val 100000"/>
              <a:gd name="adj2" fmla="val 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own Arrow 17"/>
          <p:cNvSpPr/>
          <p:nvPr/>
        </p:nvSpPr>
        <p:spPr>
          <a:xfrm rot="16200000">
            <a:off x="2907675" y="538561"/>
            <a:ext cx="555713" cy="44112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059093" y="1310095"/>
            <a:ext cx="2414587"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Freshwater in System</a:t>
            </a:r>
          </a:p>
          <a:p>
            <a:r>
              <a:rPr lang="en-US" b="1" dirty="0" smtClean="0"/>
              <a:t>9.8 x 10^21 </a:t>
            </a:r>
            <a:r>
              <a:rPr lang="en-US" b="1" dirty="0" smtClean="0"/>
              <a:t>kg</a:t>
            </a:r>
            <a:endParaRPr lang="en-US" b="1" dirty="0"/>
          </a:p>
        </p:txBody>
      </p:sp>
      <p:sp>
        <p:nvSpPr>
          <p:cNvPr id="12" name="TextBox 11"/>
          <p:cNvSpPr txBox="1"/>
          <p:nvPr/>
        </p:nvSpPr>
        <p:spPr>
          <a:xfrm>
            <a:off x="6389287" y="3473141"/>
            <a:ext cx="19255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Precipitation</a:t>
            </a:r>
          </a:p>
          <a:p>
            <a:r>
              <a:rPr lang="en-US" b="1" u="sng" dirty="0" smtClean="0"/>
              <a:t>________ </a:t>
            </a:r>
            <a:r>
              <a:rPr lang="en-US" b="1" u="sng" dirty="0" smtClean="0"/>
              <a:t>kg</a:t>
            </a:r>
            <a:endParaRPr lang="en-US" b="1" u="sng" dirty="0"/>
          </a:p>
        </p:txBody>
      </p:sp>
      <p:sp>
        <p:nvSpPr>
          <p:cNvPr id="4" name="TextBox 3"/>
          <p:cNvSpPr txBox="1"/>
          <p:nvPr/>
        </p:nvSpPr>
        <p:spPr>
          <a:xfrm>
            <a:off x="224006" y="3345615"/>
            <a:ext cx="2414587"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Evaporation</a:t>
            </a:r>
          </a:p>
          <a:p>
            <a:r>
              <a:rPr lang="en-US" b="1" dirty="0" smtClean="0"/>
              <a:t>_______ </a:t>
            </a:r>
            <a:r>
              <a:rPr lang="en-US" b="1" dirty="0" smtClean="0"/>
              <a:t>kg</a:t>
            </a:r>
            <a:endParaRPr lang="en-US" b="1" dirty="0"/>
          </a:p>
        </p:txBody>
      </p:sp>
      <p:sp>
        <p:nvSpPr>
          <p:cNvPr id="21" name="Down Arrow 20"/>
          <p:cNvSpPr/>
          <p:nvPr/>
        </p:nvSpPr>
        <p:spPr>
          <a:xfrm rot="5400000">
            <a:off x="4021341" y="4072088"/>
            <a:ext cx="683026" cy="23546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314982" y="4852714"/>
            <a:ext cx="1979427"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Snow</a:t>
            </a:r>
          </a:p>
          <a:p>
            <a:r>
              <a:rPr lang="en-US" b="1" u="sng" dirty="0" smtClean="0"/>
              <a:t>________ </a:t>
            </a:r>
            <a:r>
              <a:rPr lang="en-US" b="1" u="sng" dirty="0" smtClean="0"/>
              <a:t>kg</a:t>
            </a:r>
            <a:endParaRPr lang="en-US" dirty="0"/>
          </a:p>
        </p:txBody>
      </p:sp>
      <p:sp>
        <p:nvSpPr>
          <p:cNvPr id="22" name="Down Arrow 21"/>
          <p:cNvSpPr/>
          <p:nvPr/>
        </p:nvSpPr>
        <p:spPr>
          <a:xfrm rot="10800000">
            <a:off x="748273" y="4021378"/>
            <a:ext cx="683026" cy="11730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08606" y="4851934"/>
            <a:ext cx="2676925"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Melt</a:t>
            </a:r>
          </a:p>
          <a:p>
            <a:r>
              <a:rPr lang="en-US" b="1" dirty="0" smtClean="0"/>
              <a:t>10.8 x 10^20 </a:t>
            </a:r>
            <a:r>
              <a:rPr lang="en-US" b="1" dirty="0" smtClean="0"/>
              <a:t>kg</a:t>
            </a:r>
            <a:endParaRPr lang="en-US" dirty="0"/>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1519" y="2000015"/>
            <a:ext cx="1527612" cy="1527612"/>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3857" y="5449377"/>
            <a:ext cx="1125830" cy="823942"/>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6848" y="5490063"/>
            <a:ext cx="1125830" cy="823942"/>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9910" y="5490063"/>
            <a:ext cx="1125830" cy="823942"/>
          </a:xfrm>
          <a:prstGeom prst="rect">
            <a:avLst/>
          </a:prstGeom>
        </p:spPr>
      </p:pic>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9608" y="597983"/>
            <a:ext cx="1685531" cy="1685531"/>
          </a:xfrm>
          <a:prstGeom prst="rect">
            <a:avLst/>
          </a:prstGeom>
        </p:spPr>
      </p:pic>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606" y="555177"/>
            <a:ext cx="1685531" cy="1685531"/>
          </a:xfrm>
          <a:prstGeom prst="rect">
            <a:avLst/>
          </a:prstGeom>
        </p:spPr>
      </p:pic>
      <p:sp>
        <p:nvSpPr>
          <p:cNvPr id="31" name="TextBox 30"/>
          <p:cNvSpPr txBox="1"/>
          <p:nvPr/>
        </p:nvSpPr>
        <p:spPr>
          <a:xfrm>
            <a:off x="878017" y="1488271"/>
            <a:ext cx="2808133"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Remains in Atmosphere</a:t>
            </a:r>
          </a:p>
          <a:p>
            <a:r>
              <a:rPr lang="en-US" b="1" dirty="0" smtClean="0"/>
              <a:t>3.6 x 10^21 </a:t>
            </a:r>
            <a:r>
              <a:rPr lang="en-US" b="1" dirty="0" smtClean="0"/>
              <a:t>kg</a:t>
            </a:r>
            <a:endParaRPr lang="en-US" b="1" dirty="0"/>
          </a:p>
        </p:txBody>
      </p:sp>
    </p:spTree>
    <p:extLst>
      <p:ext uri="{BB962C8B-B14F-4D97-AF65-F5344CB8AC3E}">
        <p14:creationId xmlns:p14="http://schemas.microsoft.com/office/powerpoint/2010/main" val="38399032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Cycle Diagrams</a:t>
            </a:r>
            <a:endParaRPr lang="en-US" dirty="0"/>
          </a:p>
        </p:txBody>
      </p:sp>
      <p:sp>
        <p:nvSpPr>
          <p:cNvPr id="9" name="Date Placeholder 4"/>
          <p:cNvSpPr txBox="1">
            <a:spLocks/>
          </p:cNvSpPr>
          <p:nvPr/>
        </p:nvSpPr>
        <p:spPr>
          <a:xfrm>
            <a:off x="5816733" y="6433570"/>
            <a:ext cx="3044952" cy="365760"/>
          </a:xfrm>
          <a:prstGeom prst="rect">
            <a:avLst/>
          </a:prstGeom>
        </p:spPr>
        <p:txBody>
          <a:bodyPr vert="horz"/>
          <a:lstStyle>
            <a:defPPr>
              <a:defRPr lang="en-US"/>
            </a:defPPr>
            <a:lvl1pPr marL="0" algn="r" defTabSz="457200" rtl="0" eaLnBrk="1" latinLnBrk="0" hangingPunct="1">
              <a:defRPr kumimoji="0" sz="1400" b="1"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Scripps Classroom Connection</a:t>
            </a:r>
            <a:endParaRPr lang="en-US" dirty="0"/>
          </a:p>
        </p:txBody>
      </p:sp>
      <p:sp>
        <p:nvSpPr>
          <p:cNvPr id="10" name="Footer Placeholder 5"/>
          <p:cNvSpPr txBox="1">
            <a:spLocks/>
          </p:cNvSpPr>
          <p:nvPr/>
        </p:nvSpPr>
        <p:spPr>
          <a:xfrm>
            <a:off x="224006" y="6396902"/>
            <a:ext cx="3584448" cy="365760"/>
          </a:xfrm>
          <a:prstGeom prst="rect">
            <a:avLst/>
          </a:prstGeom>
        </p:spPr>
        <p:txBody>
          <a:bodyPr vert="horz" lIns="45720" rIns="45720" anchor="ctr">
            <a:normAutofit/>
          </a:bodyPr>
          <a:lstStyle>
            <a:defPPr>
              <a:defRPr lang="en-US"/>
            </a:defPPr>
            <a:lvl1pPr marL="0" algn="ctr" defTabSz="457200" rtl="0" eaLnBrk="1" latinLnBrk="0" hangingPunct="1">
              <a:defRPr kumimoji="0" sz="1600" kern="1200" baseline="0">
                <a:solidFill>
                  <a:srgbClr val="8B216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dirty="0" smtClean="0"/>
              <a:t>http://earthref.org/SCC</a:t>
            </a:r>
          </a:p>
        </p:txBody>
      </p:sp>
      <p:sp>
        <p:nvSpPr>
          <p:cNvPr id="15" name="Down Arrow 14"/>
          <p:cNvSpPr/>
          <p:nvPr/>
        </p:nvSpPr>
        <p:spPr>
          <a:xfrm rot="16988968">
            <a:off x="6005303" y="2060063"/>
            <a:ext cx="522168" cy="1955306"/>
          </a:xfrm>
          <a:prstGeom prst="downArrow">
            <a:avLst>
              <a:gd name="adj1" fmla="val 38598"/>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Down Arrow 5"/>
          <p:cNvSpPr/>
          <p:nvPr/>
        </p:nvSpPr>
        <p:spPr>
          <a:xfrm rot="2970282">
            <a:off x="6585969" y="3626583"/>
            <a:ext cx="683026" cy="13877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Down Arrow 15"/>
          <p:cNvSpPr/>
          <p:nvPr/>
        </p:nvSpPr>
        <p:spPr>
          <a:xfrm rot="5400000">
            <a:off x="4219398" y="1808325"/>
            <a:ext cx="683026" cy="400689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wn Arrow 16"/>
          <p:cNvSpPr/>
          <p:nvPr/>
        </p:nvSpPr>
        <p:spPr>
          <a:xfrm rot="10800000">
            <a:off x="961614" y="2623279"/>
            <a:ext cx="381410" cy="849862"/>
          </a:xfrm>
          <a:prstGeom prst="downArrow">
            <a:avLst>
              <a:gd name="adj1" fmla="val 100000"/>
              <a:gd name="adj2" fmla="val 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own Arrow 17"/>
          <p:cNvSpPr/>
          <p:nvPr/>
        </p:nvSpPr>
        <p:spPr>
          <a:xfrm rot="16200000">
            <a:off x="2907675" y="538561"/>
            <a:ext cx="555713" cy="441128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059093" y="1310095"/>
            <a:ext cx="2414587"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smtClean="0"/>
              <a:t>Freshwater in System</a:t>
            </a:r>
          </a:p>
          <a:p>
            <a:r>
              <a:rPr lang="en-US" b="1" dirty="0" smtClean="0"/>
              <a:t>9.8 x 10^21 </a:t>
            </a:r>
            <a:r>
              <a:rPr lang="en-US" b="1" dirty="0" smtClean="0"/>
              <a:t>kg</a:t>
            </a:r>
            <a:endParaRPr lang="en-US" b="1" dirty="0"/>
          </a:p>
        </p:txBody>
      </p:sp>
      <p:sp>
        <p:nvSpPr>
          <p:cNvPr id="12" name="TextBox 11"/>
          <p:cNvSpPr txBox="1"/>
          <p:nvPr/>
        </p:nvSpPr>
        <p:spPr>
          <a:xfrm>
            <a:off x="6389287" y="3473141"/>
            <a:ext cx="192550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Precipitation</a:t>
            </a:r>
          </a:p>
          <a:p>
            <a:r>
              <a:rPr lang="en-US" b="1" u="sng" dirty="0">
                <a:solidFill>
                  <a:srgbClr val="C00000"/>
                </a:solidFill>
              </a:rPr>
              <a:t>6.2 x 10 ^21</a:t>
            </a:r>
            <a:r>
              <a:rPr lang="en-US" b="1" u="sng" dirty="0" smtClean="0"/>
              <a:t> kg</a:t>
            </a:r>
            <a:endParaRPr lang="en-US" b="1" u="sng" dirty="0"/>
          </a:p>
        </p:txBody>
      </p:sp>
      <p:sp>
        <p:nvSpPr>
          <p:cNvPr id="4" name="TextBox 3"/>
          <p:cNvSpPr txBox="1"/>
          <p:nvPr/>
        </p:nvSpPr>
        <p:spPr>
          <a:xfrm>
            <a:off x="224006" y="3345615"/>
            <a:ext cx="2414587"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Evaporation</a:t>
            </a:r>
          </a:p>
          <a:p>
            <a:r>
              <a:rPr lang="en-US" b="1" u="sng" dirty="0">
                <a:solidFill>
                  <a:srgbClr val="C00000"/>
                </a:solidFill>
              </a:rPr>
              <a:t>6.2 x 10^21</a:t>
            </a:r>
            <a:r>
              <a:rPr lang="en-US" b="1" dirty="0" smtClean="0"/>
              <a:t> kg</a:t>
            </a:r>
            <a:endParaRPr lang="en-US" b="1" dirty="0"/>
          </a:p>
        </p:txBody>
      </p:sp>
      <p:sp>
        <p:nvSpPr>
          <p:cNvPr id="21" name="Down Arrow 20"/>
          <p:cNvSpPr/>
          <p:nvPr/>
        </p:nvSpPr>
        <p:spPr>
          <a:xfrm rot="5400000">
            <a:off x="4021341" y="4072088"/>
            <a:ext cx="683026" cy="23546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5314982" y="4852714"/>
            <a:ext cx="1979427"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Snow</a:t>
            </a:r>
          </a:p>
          <a:p>
            <a:r>
              <a:rPr lang="en-US" b="1" u="sng" dirty="0">
                <a:solidFill>
                  <a:srgbClr val="C00000"/>
                </a:solidFill>
              </a:rPr>
              <a:t>6.2 x 10 ^21</a:t>
            </a:r>
            <a:r>
              <a:rPr lang="en-US" b="1" u="sng" dirty="0" smtClean="0"/>
              <a:t> kg</a:t>
            </a:r>
            <a:endParaRPr lang="en-US" dirty="0"/>
          </a:p>
        </p:txBody>
      </p:sp>
      <p:sp>
        <p:nvSpPr>
          <p:cNvPr id="22" name="Down Arrow 21"/>
          <p:cNvSpPr/>
          <p:nvPr/>
        </p:nvSpPr>
        <p:spPr>
          <a:xfrm rot="10800000">
            <a:off x="748273" y="4021378"/>
            <a:ext cx="683026" cy="117304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08606" y="4851934"/>
            <a:ext cx="2676925"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Melt</a:t>
            </a:r>
          </a:p>
          <a:p>
            <a:r>
              <a:rPr lang="en-US" b="1" dirty="0" smtClean="0"/>
              <a:t>10.8 x 10^20 </a:t>
            </a:r>
            <a:r>
              <a:rPr lang="en-US" b="1" dirty="0" smtClean="0"/>
              <a:t>kg</a:t>
            </a:r>
            <a:endParaRPr lang="en-US" dirty="0"/>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1519" y="2000015"/>
            <a:ext cx="1527612" cy="1527612"/>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3857" y="5449377"/>
            <a:ext cx="1125830" cy="823942"/>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6848" y="5490063"/>
            <a:ext cx="1125830" cy="823942"/>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09910" y="5490063"/>
            <a:ext cx="1125830" cy="823942"/>
          </a:xfrm>
          <a:prstGeom prst="rect">
            <a:avLst/>
          </a:prstGeom>
        </p:spPr>
      </p:pic>
      <p:pic>
        <p:nvPicPr>
          <p:cNvPr id="29" name="Picture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9608" y="597983"/>
            <a:ext cx="1685531" cy="1685531"/>
          </a:xfrm>
          <a:prstGeom prst="rect">
            <a:avLst/>
          </a:prstGeom>
        </p:spPr>
      </p:pic>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606" y="555177"/>
            <a:ext cx="1685531" cy="1685531"/>
          </a:xfrm>
          <a:prstGeom prst="rect">
            <a:avLst/>
          </a:prstGeom>
        </p:spPr>
      </p:pic>
      <p:sp>
        <p:nvSpPr>
          <p:cNvPr id="31" name="TextBox 30"/>
          <p:cNvSpPr txBox="1"/>
          <p:nvPr/>
        </p:nvSpPr>
        <p:spPr>
          <a:xfrm>
            <a:off x="878017" y="1488271"/>
            <a:ext cx="2808133"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dirty="0" smtClean="0"/>
              <a:t>Remains in Atmosphere</a:t>
            </a:r>
          </a:p>
          <a:p>
            <a:r>
              <a:rPr lang="en-US" b="1" dirty="0" smtClean="0"/>
              <a:t>3.6 x 10^21 </a:t>
            </a:r>
            <a:r>
              <a:rPr lang="en-US" b="1" dirty="0" smtClean="0"/>
              <a:t>kg</a:t>
            </a:r>
            <a:endParaRPr lang="en-US" b="1" dirty="0"/>
          </a:p>
        </p:txBody>
      </p:sp>
    </p:spTree>
    <p:extLst>
      <p:ext uri="{BB962C8B-B14F-4D97-AF65-F5344CB8AC3E}">
        <p14:creationId xmlns:p14="http://schemas.microsoft.com/office/powerpoint/2010/main" val="25224839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a:stretch>
        </a:blipFill>
        <a:effectLst/>
      </p:bgPr>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3359277"/>
          </a:xfrm>
        </p:spPr>
        <p:txBody>
          <a:bodyPr>
            <a:normAutofit lnSpcReduction="10000"/>
          </a:bodyPr>
          <a:lstStyle/>
          <a:p>
            <a:r>
              <a:rPr lang="en-US" dirty="0" smtClean="0"/>
              <a:t>Transfer of substance from one state to another</a:t>
            </a:r>
          </a:p>
          <a:p>
            <a:r>
              <a:rPr lang="en-US" dirty="0" smtClean="0"/>
              <a:t>No longer need to be a cycle (can be a one way trip)</a:t>
            </a:r>
          </a:p>
          <a:p>
            <a:pPr marL="0" indent="0">
              <a:buNone/>
            </a:pPr>
            <a:endParaRPr lang="en-US" dirty="0" smtClean="0"/>
          </a:p>
          <a:p>
            <a:r>
              <a:rPr lang="en-US" dirty="0" smtClean="0"/>
              <a:t>Value at one state per chain</a:t>
            </a:r>
            <a:endParaRPr lang="en-US" dirty="0" smtClean="0"/>
          </a:p>
          <a:p>
            <a:r>
              <a:rPr lang="en-US" dirty="0"/>
              <a:t>R</a:t>
            </a:r>
            <a:r>
              <a:rPr lang="en-US" dirty="0" smtClean="0"/>
              <a:t>ate </a:t>
            </a:r>
            <a:r>
              <a:rPr lang="en-US" dirty="0" smtClean="0"/>
              <a:t>of decrease (or rate of retention)</a:t>
            </a:r>
          </a:p>
          <a:p>
            <a:endParaRPr lang="en-US" dirty="0"/>
          </a:p>
          <a:p>
            <a:r>
              <a:rPr lang="en-US" dirty="0" smtClean="0"/>
              <a:t>Example: energy transfer between trophic levels</a:t>
            </a:r>
            <a:endParaRPr lang="en-US" dirty="0"/>
          </a:p>
        </p:txBody>
      </p:sp>
      <p:sp>
        <p:nvSpPr>
          <p:cNvPr id="7" name="Title 6"/>
          <p:cNvSpPr>
            <a:spLocks noGrp="1"/>
          </p:cNvSpPr>
          <p:nvPr>
            <p:ph type="title"/>
          </p:nvPr>
        </p:nvSpPr>
        <p:spPr/>
        <p:txBody>
          <a:bodyPr/>
          <a:lstStyle/>
          <a:p>
            <a:r>
              <a:rPr lang="en-US" dirty="0" smtClean="0"/>
              <a:t>Flow Diagrams</a:t>
            </a:r>
            <a:endParaRPr lang="en-US" dirty="0"/>
          </a:p>
        </p:txBody>
      </p:sp>
      <p:sp>
        <p:nvSpPr>
          <p:cNvPr id="9" name="Date Placeholder 4"/>
          <p:cNvSpPr txBox="1">
            <a:spLocks/>
          </p:cNvSpPr>
          <p:nvPr/>
        </p:nvSpPr>
        <p:spPr>
          <a:xfrm>
            <a:off x="5816733" y="6433570"/>
            <a:ext cx="3044952" cy="365760"/>
          </a:xfrm>
          <a:prstGeom prst="rect">
            <a:avLst/>
          </a:prstGeom>
        </p:spPr>
        <p:txBody>
          <a:bodyPr vert="horz"/>
          <a:lstStyle>
            <a:defPPr>
              <a:defRPr lang="en-US"/>
            </a:defPPr>
            <a:lvl1pPr marL="0" algn="r" defTabSz="457200" rtl="0" eaLnBrk="1" latinLnBrk="0" hangingPunct="1">
              <a:defRPr kumimoji="0" sz="1400" b="1"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Scripps Classroom Connection</a:t>
            </a:r>
            <a:endParaRPr lang="en-US" dirty="0"/>
          </a:p>
        </p:txBody>
      </p:sp>
      <p:sp>
        <p:nvSpPr>
          <p:cNvPr id="10" name="Footer Placeholder 5"/>
          <p:cNvSpPr txBox="1">
            <a:spLocks/>
          </p:cNvSpPr>
          <p:nvPr/>
        </p:nvSpPr>
        <p:spPr>
          <a:xfrm>
            <a:off x="224006" y="6396902"/>
            <a:ext cx="3584448" cy="365760"/>
          </a:xfrm>
          <a:prstGeom prst="rect">
            <a:avLst/>
          </a:prstGeom>
        </p:spPr>
        <p:txBody>
          <a:bodyPr vert="horz" lIns="45720" rIns="45720" anchor="ctr">
            <a:normAutofit/>
          </a:bodyPr>
          <a:lstStyle>
            <a:defPPr>
              <a:defRPr lang="en-US"/>
            </a:defPPr>
            <a:lvl1pPr marL="0" algn="ctr" defTabSz="457200" rtl="0" eaLnBrk="1" latinLnBrk="0" hangingPunct="1">
              <a:defRPr kumimoji="0" sz="1600" kern="1200" baseline="0">
                <a:solidFill>
                  <a:srgbClr val="8B216A"/>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dirty="0" smtClean="0"/>
              <a:t>http://earthref.org/SCC</a:t>
            </a:r>
          </a:p>
        </p:txBody>
      </p:sp>
    </p:spTree>
    <p:extLst>
      <p:ext uri="{BB962C8B-B14F-4D97-AF65-F5344CB8AC3E}">
        <p14:creationId xmlns:p14="http://schemas.microsoft.com/office/powerpoint/2010/main" val="5479083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380810" y="6338551"/>
            <a:ext cx="8650974" cy="432854"/>
          </a:xfrm>
          <a:prstGeom prst="rect">
            <a:avLst/>
          </a:prstGeom>
        </p:spPr>
      </p:pic>
      <p:sp>
        <p:nvSpPr>
          <p:cNvPr id="2060" name="Rectangle 2059"/>
          <p:cNvSpPr/>
          <p:nvPr/>
        </p:nvSpPr>
        <p:spPr>
          <a:xfrm>
            <a:off x="5582050" y="4947722"/>
            <a:ext cx="3388514" cy="16679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www.oceanoasis.org/teachersguide/images/a10-phytoplankt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444" y="533399"/>
            <a:ext cx="2714625" cy="20955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77970" y="1287830"/>
            <a:ext cx="5583865" cy="523220"/>
          </a:xfrm>
          <a:prstGeom prst="rect">
            <a:avLst/>
          </a:prstGeom>
          <a:noFill/>
        </p:spPr>
        <p:txBody>
          <a:bodyPr wrap="square" rtlCol="0">
            <a:spAutoFit/>
          </a:bodyPr>
          <a:lstStyle/>
          <a:p>
            <a:r>
              <a:rPr lang="en-US" sz="2800" b="1" dirty="0" smtClean="0"/>
              <a:t>Plankton 1.9 x 10</a:t>
            </a:r>
            <a:r>
              <a:rPr lang="en-US" sz="2800" b="1" baseline="30000" dirty="0" smtClean="0"/>
              <a:t>16</a:t>
            </a:r>
            <a:r>
              <a:rPr lang="en-US" sz="2800" b="1" dirty="0" smtClean="0"/>
              <a:t>  g Carbon</a:t>
            </a:r>
            <a:endParaRPr lang="en-US" sz="2800" b="1" dirty="0"/>
          </a:p>
        </p:txBody>
      </p:sp>
      <p:cxnSp>
        <p:nvCxnSpPr>
          <p:cNvPr id="4" name="Elbow Connector 3"/>
          <p:cNvCxnSpPr/>
          <p:nvPr/>
        </p:nvCxnSpPr>
        <p:spPr>
          <a:xfrm>
            <a:off x="5126466" y="1812962"/>
            <a:ext cx="1080578" cy="639708"/>
          </a:xfrm>
          <a:prstGeom prst="bentConnector3">
            <a:avLst>
              <a:gd name="adj1" fmla="val 50000"/>
            </a:avLst>
          </a:prstGeom>
          <a:ln w="76200">
            <a:solidFill>
              <a:srgbClr val="FF0000"/>
            </a:solidFill>
            <a:tailEnd type="arrow"/>
          </a:ln>
        </p:spPr>
        <p:style>
          <a:lnRef idx="3">
            <a:schemeClr val="accent1"/>
          </a:lnRef>
          <a:fillRef idx="0">
            <a:schemeClr val="accent1"/>
          </a:fillRef>
          <a:effectRef idx="2">
            <a:schemeClr val="accent1"/>
          </a:effectRef>
          <a:fontRef idx="minor">
            <a:schemeClr val="tx1"/>
          </a:fontRef>
        </p:style>
      </p:cxnSp>
      <p:sp>
        <p:nvSpPr>
          <p:cNvPr id="20" name="TextBox 19"/>
          <p:cNvSpPr txBox="1"/>
          <p:nvPr/>
        </p:nvSpPr>
        <p:spPr>
          <a:xfrm>
            <a:off x="6121160" y="2100028"/>
            <a:ext cx="2694294" cy="954107"/>
          </a:xfrm>
          <a:prstGeom prst="rect">
            <a:avLst/>
          </a:prstGeom>
          <a:ln>
            <a:noFill/>
            <a:tailEnd type="arrow"/>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sz="2800" b="1" dirty="0" smtClean="0"/>
              <a:t>Detritus </a:t>
            </a:r>
          </a:p>
          <a:p>
            <a:r>
              <a:rPr lang="en-US" sz="2800" b="1" dirty="0" smtClean="0"/>
              <a:t>0.2 x 10</a:t>
            </a:r>
            <a:r>
              <a:rPr lang="en-US" sz="2800" b="1" baseline="30000" dirty="0" smtClean="0"/>
              <a:t>15</a:t>
            </a:r>
            <a:r>
              <a:rPr lang="en-US" sz="2800" b="1" dirty="0" smtClean="0"/>
              <a:t>  g C</a:t>
            </a:r>
            <a:endParaRPr lang="en-US" sz="2800" b="1" dirty="0"/>
          </a:p>
        </p:txBody>
      </p:sp>
      <p:cxnSp>
        <p:nvCxnSpPr>
          <p:cNvPr id="21" name="Straight Arrow Connector 20"/>
          <p:cNvCxnSpPr/>
          <p:nvPr/>
        </p:nvCxnSpPr>
        <p:spPr>
          <a:xfrm flipH="1">
            <a:off x="1676402" y="1697693"/>
            <a:ext cx="1194876" cy="138331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308428" y="1670418"/>
            <a:ext cx="1" cy="173132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5480" y="3081010"/>
            <a:ext cx="2625189" cy="523220"/>
          </a:xfrm>
          <a:prstGeom prst="rect">
            <a:avLst/>
          </a:prstGeom>
          <a:noFill/>
        </p:spPr>
        <p:txBody>
          <a:bodyPr wrap="square" rtlCol="0">
            <a:spAutoFit/>
          </a:bodyPr>
          <a:lstStyle/>
          <a:p>
            <a:r>
              <a:rPr lang="en-US" sz="2800" b="1" dirty="0" smtClean="0"/>
              <a:t>Zooplankton</a:t>
            </a:r>
            <a:endParaRPr lang="en-US" sz="2800" b="1" dirty="0"/>
          </a:p>
        </p:txBody>
      </p:sp>
      <p:sp>
        <p:nvSpPr>
          <p:cNvPr id="28" name="TextBox 27"/>
          <p:cNvSpPr txBox="1"/>
          <p:nvPr/>
        </p:nvSpPr>
        <p:spPr>
          <a:xfrm>
            <a:off x="3391876" y="3151525"/>
            <a:ext cx="2400300" cy="523220"/>
          </a:xfrm>
          <a:prstGeom prst="rect">
            <a:avLst/>
          </a:prstGeom>
          <a:noFill/>
        </p:spPr>
        <p:txBody>
          <a:bodyPr wrap="square" rtlCol="0">
            <a:spAutoFit/>
          </a:bodyPr>
          <a:lstStyle/>
          <a:p>
            <a:r>
              <a:rPr lang="en-US" sz="2800" b="1" dirty="0" smtClean="0"/>
              <a:t>Fish Larvae</a:t>
            </a:r>
            <a:endParaRPr lang="en-US" sz="2800" b="1" dirty="0"/>
          </a:p>
        </p:txBody>
      </p:sp>
      <p:sp>
        <p:nvSpPr>
          <p:cNvPr id="29" name="TextBox 28"/>
          <p:cNvSpPr txBox="1"/>
          <p:nvPr/>
        </p:nvSpPr>
        <p:spPr>
          <a:xfrm>
            <a:off x="2778410" y="2155359"/>
            <a:ext cx="2400300" cy="707886"/>
          </a:xfrm>
          <a:prstGeom prst="rect">
            <a:avLst/>
          </a:prstGeom>
          <a:noFill/>
        </p:spPr>
        <p:txBody>
          <a:bodyPr wrap="square" rtlCol="0">
            <a:spAutoFit/>
          </a:bodyPr>
          <a:lstStyle/>
          <a:p>
            <a:r>
              <a:rPr lang="en-US" sz="2000" b="1" dirty="0" smtClean="0">
                <a:solidFill>
                  <a:schemeClr val="accent5"/>
                </a:solidFill>
              </a:rPr>
              <a:t>100%</a:t>
            </a:r>
          </a:p>
          <a:p>
            <a:r>
              <a:rPr lang="en-US" sz="2000" b="1" dirty="0" smtClean="0">
                <a:solidFill>
                  <a:schemeClr val="accent5"/>
                </a:solidFill>
              </a:rPr>
              <a:t>Consumed</a:t>
            </a:r>
            <a:endParaRPr lang="en-US" sz="2000" b="1" dirty="0">
              <a:solidFill>
                <a:schemeClr val="accent5"/>
              </a:solidFill>
            </a:endParaRPr>
          </a:p>
        </p:txBody>
      </p:sp>
      <p:cxnSp>
        <p:nvCxnSpPr>
          <p:cNvPr id="34" name="Straight Arrow Connector 33"/>
          <p:cNvCxnSpPr/>
          <p:nvPr/>
        </p:nvCxnSpPr>
        <p:spPr>
          <a:xfrm>
            <a:off x="1023129" y="3530007"/>
            <a:ext cx="857967" cy="526333"/>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2711639" y="3588168"/>
            <a:ext cx="1266921" cy="519489"/>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826406" y="3896546"/>
            <a:ext cx="3494238" cy="954107"/>
          </a:xfrm>
          <a:prstGeom prst="rect">
            <a:avLst/>
          </a:prstGeom>
          <a:noFill/>
        </p:spPr>
        <p:txBody>
          <a:bodyPr wrap="square" rtlCol="0">
            <a:spAutoFit/>
          </a:bodyPr>
          <a:lstStyle/>
          <a:p>
            <a:r>
              <a:rPr lang="en-US" sz="2800" b="1" dirty="0" smtClean="0"/>
              <a:t>Fish  __________ g C</a:t>
            </a:r>
            <a:endParaRPr lang="en-US" sz="2800" b="1" dirty="0"/>
          </a:p>
        </p:txBody>
      </p:sp>
      <p:cxnSp>
        <p:nvCxnSpPr>
          <p:cNvPr id="45" name="Straight Arrow Connector 44"/>
          <p:cNvCxnSpPr/>
          <p:nvPr/>
        </p:nvCxnSpPr>
        <p:spPr>
          <a:xfrm>
            <a:off x="5876233" y="5929732"/>
            <a:ext cx="0" cy="685915"/>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611789" y="5462112"/>
            <a:ext cx="4005766" cy="954107"/>
          </a:xfrm>
          <a:prstGeom prst="rect">
            <a:avLst/>
          </a:prstGeom>
          <a:noFill/>
        </p:spPr>
        <p:txBody>
          <a:bodyPr wrap="square" rtlCol="0">
            <a:spAutoFit/>
          </a:bodyPr>
          <a:lstStyle/>
          <a:p>
            <a:r>
              <a:rPr lang="en-US" sz="2800" b="1" dirty="0" smtClean="0"/>
              <a:t>Top Predators  </a:t>
            </a:r>
          </a:p>
          <a:p>
            <a:r>
              <a:rPr lang="en-US" sz="2800" b="1" dirty="0" smtClean="0"/>
              <a:t>__________ g C</a:t>
            </a:r>
            <a:endParaRPr lang="en-US" sz="2800" b="1" dirty="0"/>
          </a:p>
        </p:txBody>
      </p:sp>
      <p:sp>
        <p:nvSpPr>
          <p:cNvPr id="50" name="TextBox 49"/>
          <p:cNvSpPr txBox="1"/>
          <p:nvPr/>
        </p:nvSpPr>
        <p:spPr>
          <a:xfrm>
            <a:off x="5988286" y="5981321"/>
            <a:ext cx="3262044" cy="523220"/>
          </a:xfrm>
          <a:prstGeom prst="rect">
            <a:avLst/>
          </a:prstGeom>
          <a:noFill/>
        </p:spPr>
        <p:txBody>
          <a:bodyPr wrap="square" rtlCol="0">
            <a:spAutoFit/>
          </a:bodyPr>
          <a:lstStyle/>
          <a:p>
            <a:r>
              <a:rPr lang="en-US" sz="2800" b="1" dirty="0" smtClean="0"/>
              <a:t>10% Transfer</a:t>
            </a:r>
            <a:endParaRPr lang="en-US" sz="2800" b="1" dirty="0"/>
          </a:p>
        </p:txBody>
      </p:sp>
      <p:cxnSp>
        <p:nvCxnSpPr>
          <p:cNvPr id="51" name="Straight Arrow Connector 50"/>
          <p:cNvCxnSpPr/>
          <p:nvPr/>
        </p:nvCxnSpPr>
        <p:spPr>
          <a:xfrm>
            <a:off x="5876233" y="5009318"/>
            <a:ext cx="0" cy="7535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014405" y="5043766"/>
            <a:ext cx="3262044" cy="523220"/>
          </a:xfrm>
          <a:prstGeom prst="rect">
            <a:avLst/>
          </a:prstGeom>
          <a:noFill/>
        </p:spPr>
        <p:txBody>
          <a:bodyPr wrap="square" rtlCol="0">
            <a:spAutoFit/>
          </a:bodyPr>
          <a:lstStyle/>
          <a:p>
            <a:r>
              <a:rPr lang="en-US" sz="2800" b="1" dirty="0" smtClean="0"/>
              <a:t>100% Consumption</a:t>
            </a:r>
            <a:endParaRPr lang="en-US" sz="2800" b="1" dirty="0"/>
          </a:p>
        </p:txBody>
      </p:sp>
      <p:cxnSp>
        <p:nvCxnSpPr>
          <p:cNvPr id="2064" name="Elbow Connector 2063"/>
          <p:cNvCxnSpPr/>
          <p:nvPr/>
        </p:nvCxnSpPr>
        <p:spPr>
          <a:xfrm rot="16200000" flipH="1">
            <a:off x="6592431" y="2853845"/>
            <a:ext cx="340638" cy="723900"/>
          </a:xfrm>
          <a:prstGeom prst="bentConnector2">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077539" y="3118522"/>
            <a:ext cx="2400300" cy="707886"/>
          </a:xfrm>
          <a:prstGeom prst="rect">
            <a:avLst/>
          </a:prstGeom>
          <a:ln>
            <a:noFill/>
            <a:tailEnd type="arrow"/>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sz="2000" b="1" dirty="0" err="1" smtClean="0"/>
              <a:t>Detritovore</a:t>
            </a:r>
            <a:r>
              <a:rPr lang="en-US" sz="2000" b="1" dirty="0" smtClean="0"/>
              <a:t> </a:t>
            </a:r>
          </a:p>
          <a:p>
            <a:r>
              <a:rPr lang="en-US" sz="2000" b="1" dirty="0" smtClean="0"/>
              <a:t>0.1 x 10</a:t>
            </a:r>
            <a:r>
              <a:rPr lang="en-US" sz="2000" b="1" baseline="30000" dirty="0" smtClean="0"/>
              <a:t>14</a:t>
            </a:r>
            <a:r>
              <a:rPr lang="en-US" sz="2000" b="1" dirty="0" smtClean="0"/>
              <a:t>  g C</a:t>
            </a:r>
            <a:endParaRPr lang="en-US" sz="2000" b="1" dirty="0"/>
          </a:p>
        </p:txBody>
      </p:sp>
      <p:cxnSp>
        <p:nvCxnSpPr>
          <p:cNvPr id="66" name="Straight Arrow Connector 65"/>
          <p:cNvCxnSpPr/>
          <p:nvPr/>
        </p:nvCxnSpPr>
        <p:spPr>
          <a:xfrm flipH="1">
            <a:off x="6380491" y="3386114"/>
            <a:ext cx="20309" cy="611699"/>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5524500" y="3919776"/>
            <a:ext cx="3290954" cy="954107"/>
          </a:xfrm>
          <a:prstGeom prst="rect">
            <a:avLst/>
          </a:prstGeom>
          <a:ln>
            <a:noFill/>
            <a:tailEnd type="arrow"/>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sz="2800" b="1" dirty="0" smtClean="0"/>
              <a:t>Sinks</a:t>
            </a:r>
          </a:p>
          <a:p>
            <a:r>
              <a:rPr lang="en-US" sz="2800" b="1" dirty="0" smtClean="0"/>
              <a:t>________ g C</a:t>
            </a:r>
            <a:endParaRPr lang="en-US" sz="2800" b="1" dirty="0"/>
          </a:p>
        </p:txBody>
      </p:sp>
      <p:sp>
        <p:nvSpPr>
          <p:cNvPr id="2074" name="Rectangle 2073"/>
          <p:cNvSpPr/>
          <p:nvPr/>
        </p:nvSpPr>
        <p:spPr>
          <a:xfrm>
            <a:off x="176551" y="180687"/>
            <a:ext cx="8638903" cy="707886"/>
          </a:xfrm>
          <a:prstGeom prst="rect">
            <a:avLst/>
          </a:prstGeom>
          <a:noFill/>
        </p:spPr>
        <p:txBody>
          <a:bodyPr wrap="none" lIns="91440" tIns="45720" rIns="91440" bIns="45720">
            <a:spAutoFit/>
          </a:bodyPr>
          <a:lstStyle/>
          <a:p>
            <a:pPr algn="ctr"/>
            <a:r>
              <a:rPr lang="en-US" sz="4000" b="1" dirty="0" smtClean="0">
                <a:ln w="31550" cmpd="sng">
                  <a:solidFill>
                    <a:schemeClr val="accent5">
                      <a:lumMod val="75000"/>
                    </a:schemeClr>
                  </a:solidFill>
                  <a:prstDash val="solid"/>
                </a:ln>
                <a:solidFill>
                  <a:schemeClr val="accent5">
                    <a:lumMod val="60000"/>
                    <a:lumOff val="40000"/>
                  </a:schemeClr>
                </a:solidFill>
              </a:rPr>
              <a:t>Trophic Flow- Fill in the Blanks.</a:t>
            </a:r>
            <a:endParaRPr lang="en-US" sz="4000" b="1" dirty="0">
              <a:ln w="31550" cmpd="sng">
                <a:solidFill>
                  <a:schemeClr val="accent5">
                    <a:lumMod val="75000"/>
                  </a:schemeClr>
                </a:solidFill>
                <a:prstDash val="solid"/>
              </a:ln>
              <a:solidFill>
                <a:schemeClr val="accent5">
                  <a:lumMod val="60000"/>
                  <a:lumOff val="40000"/>
                </a:schemeClr>
              </a:solidFill>
            </a:endParaRPr>
          </a:p>
        </p:txBody>
      </p:sp>
      <p:cxnSp>
        <p:nvCxnSpPr>
          <p:cNvPr id="70" name="Straight Arrow Connector 69"/>
          <p:cNvCxnSpPr/>
          <p:nvPr/>
        </p:nvCxnSpPr>
        <p:spPr>
          <a:xfrm>
            <a:off x="3156099" y="4881565"/>
            <a:ext cx="0" cy="685915"/>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97484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380810" y="6338551"/>
            <a:ext cx="8650974" cy="432854"/>
          </a:xfrm>
          <a:prstGeom prst="rect">
            <a:avLst/>
          </a:prstGeom>
        </p:spPr>
      </p:pic>
      <p:sp>
        <p:nvSpPr>
          <p:cNvPr id="2060" name="Rectangle 2059"/>
          <p:cNvSpPr/>
          <p:nvPr/>
        </p:nvSpPr>
        <p:spPr>
          <a:xfrm>
            <a:off x="5582050" y="4947722"/>
            <a:ext cx="3388514" cy="166792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www.oceanoasis.org/teachersguide/images/a10-phytoplankt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444" y="533399"/>
            <a:ext cx="2714625" cy="20955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77970" y="1287830"/>
            <a:ext cx="5583865" cy="523220"/>
          </a:xfrm>
          <a:prstGeom prst="rect">
            <a:avLst/>
          </a:prstGeom>
          <a:noFill/>
        </p:spPr>
        <p:txBody>
          <a:bodyPr wrap="square" rtlCol="0">
            <a:spAutoFit/>
          </a:bodyPr>
          <a:lstStyle/>
          <a:p>
            <a:r>
              <a:rPr lang="en-US" sz="2800" b="1" dirty="0" smtClean="0"/>
              <a:t>Plankton 1.9 x 10</a:t>
            </a:r>
            <a:r>
              <a:rPr lang="en-US" sz="2800" b="1" baseline="30000" dirty="0" smtClean="0"/>
              <a:t>16</a:t>
            </a:r>
            <a:r>
              <a:rPr lang="en-US" sz="2800" b="1" dirty="0" smtClean="0"/>
              <a:t>  g Carbon</a:t>
            </a:r>
            <a:endParaRPr lang="en-US" sz="2800" b="1" dirty="0"/>
          </a:p>
        </p:txBody>
      </p:sp>
      <p:cxnSp>
        <p:nvCxnSpPr>
          <p:cNvPr id="4" name="Elbow Connector 3"/>
          <p:cNvCxnSpPr/>
          <p:nvPr/>
        </p:nvCxnSpPr>
        <p:spPr>
          <a:xfrm>
            <a:off x="5126466" y="1812962"/>
            <a:ext cx="1080578" cy="639708"/>
          </a:xfrm>
          <a:prstGeom prst="bentConnector3">
            <a:avLst>
              <a:gd name="adj1" fmla="val 50000"/>
            </a:avLst>
          </a:prstGeom>
          <a:ln w="76200">
            <a:solidFill>
              <a:srgbClr val="FF0000"/>
            </a:solidFill>
            <a:tailEnd type="arrow"/>
          </a:ln>
        </p:spPr>
        <p:style>
          <a:lnRef idx="3">
            <a:schemeClr val="accent1"/>
          </a:lnRef>
          <a:fillRef idx="0">
            <a:schemeClr val="accent1"/>
          </a:fillRef>
          <a:effectRef idx="2">
            <a:schemeClr val="accent1"/>
          </a:effectRef>
          <a:fontRef idx="minor">
            <a:schemeClr val="tx1"/>
          </a:fontRef>
        </p:style>
      </p:cxnSp>
      <p:sp>
        <p:nvSpPr>
          <p:cNvPr id="20" name="TextBox 19"/>
          <p:cNvSpPr txBox="1"/>
          <p:nvPr/>
        </p:nvSpPr>
        <p:spPr>
          <a:xfrm>
            <a:off x="6121160" y="2100028"/>
            <a:ext cx="2694294" cy="954107"/>
          </a:xfrm>
          <a:prstGeom prst="rect">
            <a:avLst/>
          </a:prstGeom>
          <a:ln>
            <a:noFill/>
            <a:tailEnd type="arrow"/>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sz="2800" b="1" dirty="0" smtClean="0"/>
              <a:t>Detritus </a:t>
            </a:r>
          </a:p>
          <a:p>
            <a:r>
              <a:rPr lang="en-US" sz="2800" b="1" dirty="0" smtClean="0"/>
              <a:t>0.2 x 10</a:t>
            </a:r>
            <a:r>
              <a:rPr lang="en-US" sz="2800" b="1" baseline="30000" dirty="0" smtClean="0"/>
              <a:t>15</a:t>
            </a:r>
            <a:r>
              <a:rPr lang="en-US" sz="2800" b="1" dirty="0" smtClean="0"/>
              <a:t>  g C</a:t>
            </a:r>
            <a:endParaRPr lang="en-US" sz="2800" b="1" dirty="0"/>
          </a:p>
        </p:txBody>
      </p:sp>
      <p:cxnSp>
        <p:nvCxnSpPr>
          <p:cNvPr id="21" name="Straight Arrow Connector 20"/>
          <p:cNvCxnSpPr/>
          <p:nvPr/>
        </p:nvCxnSpPr>
        <p:spPr>
          <a:xfrm flipH="1">
            <a:off x="1676402" y="1697693"/>
            <a:ext cx="1194876" cy="138331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308428" y="1670418"/>
            <a:ext cx="1" cy="173132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5480" y="3081010"/>
            <a:ext cx="2625189" cy="523220"/>
          </a:xfrm>
          <a:prstGeom prst="rect">
            <a:avLst/>
          </a:prstGeom>
          <a:noFill/>
        </p:spPr>
        <p:txBody>
          <a:bodyPr wrap="square" rtlCol="0">
            <a:spAutoFit/>
          </a:bodyPr>
          <a:lstStyle/>
          <a:p>
            <a:r>
              <a:rPr lang="en-US" sz="2800" b="1" dirty="0" smtClean="0"/>
              <a:t>Zooplankton</a:t>
            </a:r>
            <a:endParaRPr lang="en-US" sz="2800" b="1" dirty="0"/>
          </a:p>
        </p:txBody>
      </p:sp>
      <p:sp>
        <p:nvSpPr>
          <p:cNvPr id="28" name="TextBox 27"/>
          <p:cNvSpPr txBox="1"/>
          <p:nvPr/>
        </p:nvSpPr>
        <p:spPr>
          <a:xfrm>
            <a:off x="3391876" y="3151525"/>
            <a:ext cx="2400300" cy="523220"/>
          </a:xfrm>
          <a:prstGeom prst="rect">
            <a:avLst/>
          </a:prstGeom>
          <a:noFill/>
        </p:spPr>
        <p:txBody>
          <a:bodyPr wrap="square" rtlCol="0">
            <a:spAutoFit/>
          </a:bodyPr>
          <a:lstStyle/>
          <a:p>
            <a:r>
              <a:rPr lang="en-US" sz="2800" b="1" dirty="0" smtClean="0"/>
              <a:t>Fish Larvae</a:t>
            </a:r>
            <a:endParaRPr lang="en-US" sz="2800" b="1" dirty="0"/>
          </a:p>
        </p:txBody>
      </p:sp>
      <p:sp>
        <p:nvSpPr>
          <p:cNvPr id="29" name="TextBox 28"/>
          <p:cNvSpPr txBox="1"/>
          <p:nvPr/>
        </p:nvSpPr>
        <p:spPr>
          <a:xfrm>
            <a:off x="2778410" y="2155359"/>
            <a:ext cx="2400300" cy="707886"/>
          </a:xfrm>
          <a:prstGeom prst="rect">
            <a:avLst/>
          </a:prstGeom>
          <a:noFill/>
        </p:spPr>
        <p:txBody>
          <a:bodyPr wrap="square" rtlCol="0">
            <a:spAutoFit/>
          </a:bodyPr>
          <a:lstStyle/>
          <a:p>
            <a:r>
              <a:rPr lang="en-US" sz="2000" b="1" dirty="0" smtClean="0">
                <a:solidFill>
                  <a:schemeClr val="accent5"/>
                </a:solidFill>
              </a:rPr>
              <a:t>100%</a:t>
            </a:r>
          </a:p>
          <a:p>
            <a:r>
              <a:rPr lang="en-US" sz="2000" b="1" dirty="0" smtClean="0">
                <a:solidFill>
                  <a:schemeClr val="accent5"/>
                </a:solidFill>
              </a:rPr>
              <a:t>Consumed</a:t>
            </a:r>
            <a:endParaRPr lang="en-US" sz="2000" b="1" dirty="0">
              <a:solidFill>
                <a:schemeClr val="accent5"/>
              </a:solidFill>
            </a:endParaRPr>
          </a:p>
        </p:txBody>
      </p:sp>
      <p:cxnSp>
        <p:nvCxnSpPr>
          <p:cNvPr id="34" name="Straight Arrow Connector 33"/>
          <p:cNvCxnSpPr/>
          <p:nvPr/>
        </p:nvCxnSpPr>
        <p:spPr>
          <a:xfrm>
            <a:off x="1023129" y="3530007"/>
            <a:ext cx="857967" cy="526333"/>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2711639" y="3588168"/>
            <a:ext cx="1266921" cy="519489"/>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826406" y="3896546"/>
            <a:ext cx="3494238" cy="954107"/>
          </a:xfrm>
          <a:prstGeom prst="rect">
            <a:avLst/>
          </a:prstGeom>
          <a:noFill/>
        </p:spPr>
        <p:txBody>
          <a:bodyPr wrap="square" rtlCol="0">
            <a:spAutoFit/>
          </a:bodyPr>
          <a:lstStyle/>
          <a:p>
            <a:r>
              <a:rPr lang="en-US" sz="2800" b="1" dirty="0" smtClean="0"/>
              <a:t>Fish  __________ g C</a:t>
            </a:r>
            <a:endParaRPr lang="en-US" sz="2800" b="1" dirty="0"/>
          </a:p>
        </p:txBody>
      </p:sp>
      <p:cxnSp>
        <p:nvCxnSpPr>
          <p:cNvPr id="45" name="Straight Arrow Connector 44"/>
          <p:cNvCxnSpPr/>
          <p:nvPr/>
        </p:nvCxnSpPr>
        <p:spPr>
          <a:xfrm>
            <a:off x="5876233" y="5929732"/>
            <a:ext cx="0" cy="685915"/>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611789" y="5462112"/>
            <a:ext cx="4005766" cy="954107"/>
          </a:xfrm>
          <a:prstGeom prst="rect">
            <a:avLst/>
          </a:prstGeom>
          <a:noFill/>
        </p:spPr>
        <p:txBody>
          <a:bodyPr wrap="square" rtlCol="0">
            <a:spAutoFit/>
          </a:bodyPr>
          <a:lstStyle/>
          <a:p>
            <a:r>
              <a:rPr lang="en-US" sz="2800" b="1" dirty="0" smtClean="0"/>
              <a:t>Top Predators  </a:t>
            </a:r>
          </a:p>
          <a:p>
            <a:r>
              <a:rPr lang="en-US" sz="2800" b="1" dirty="0" smtClean="0"/>
              <a:t>__________ g C</a:t>
            </a:r>
            <a:endParaRPr lang="en-US" sz="2800" b="1" dirty="0"/>
          </a:p>
        </p:txBody>
      </p:sp>
      <p:sp>
        <p:nvSpPr>
          <p:cNvPr id="50" name="TextBox 49"/>
          <p:cNvSpPr txBox="1"/>
          <p:nvPr/>
        </p:nvSpPr>
        <p:spPr>
          <a:xfrm>
            <a:off x="5988286" y="5981321"/>
            <a:ext cx="3262044" cy="523220"/>
          </a:xfrm>
          <a:prstGeom prst="rect">
            <a:avLst/>
          </a:prstGeom>
          <a:noFill/>
        </p:spPr>
        <p:txBody>
          <a:bodyPr wrap="square" rtlCol="0">
            <a:spAutoFit/>
          </a:bodyPr>
          <a:lstStyle/>
          <a:p>
            <a:r>
              <a:rPr lang="en-US" sz="2800" b="1" dirty="0" smtClean="0"/>
              <a:t>10% Transfer</a:t>
            </a:r>
            <a:endParaRPr lang="en-US" sz="2800" b="1" dirty="0"/>
          </a:p>
        </p:txBody>
      </p:sp>
      <p:cxnSp>
        <p:nvCxnSpPr>
          <p:cNvPr id="51" name="Straight Arrow Connector 50"/>
          <p:cNvCxnSpPr/>
          <p:nvPr/>
        </p:nvCxnSpPr>
        <p:spPr>
          <a:xfrm>
            <a:off x="5876233" y="5009318"/>
            <a:ext cx="0" cy="7535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014405" y="5043766"/>
            <a:ext cx="3262044" cy="523220"/>
          </a:xfrm>
          <a:prstGeom prst="rect">
            <a:avLst/>
          </a:prstGeom>
          <a:noFill/>
        </p:spPr>
        <p:txBody>
          <a:bodyPr wrap="square" rtlCol="0">
            <a:spAutoFit/>
          </a:bodyPr>
          <a:lstStyle/>
          <a:p>
            <a:r>
              <a:rPr lang="en-US" sz="2800" b="1" dirty="0" smtClean="0"/>
              <a:t>100% Consumption</a:t>
            </a:r>
            <a:endParaRPr lang="en-US" sz="2800" b="1" dirty="0"/>
          </a:p>
        </p:txBody>
      </p:sp>
      <p:cxnSp>
        <p:nvCxnSpPr>
          <p:cNvPr id="2064" name="Elbow Connector 2063"/>
          <p:cNvCxnSpPr/>
          <p:nvPr/>
        </p:nvCxnSpPr>
        <p:spPr>
          <a:xfrm rot="16200000" flipH="1">
            <a:off x="6592431" y="2853845"/>
            <a:ext cx="340638" cy="723900"/>
          </a:xfrm>
          <a:prstGeom prst="bentConnector2">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077539" y="3118522"/>
            <a:ext cx="2400300" cy="707886"/>
          </a:xfrm>
          <a:prstGeom prst="rect">
            <a:avLst/>
          </a:prstGeom>
          <a:ln>
            <a:noFill/>
            <a:tailEnd type="arrow"/>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sz="2000" b="1" dirty="0" err="1" smtClean="0"/>
              <a:t>Detritovore</a:t>
            </a:r>
            <a:r>
              <a:rPr lang="en-US" sz="2000" b="1" dirty="0" smtClean="0"/>
              <a:t> </a:t>
            </a:r>
          </a:p>
          <a:p>
            <a:r>
              <a:rPr lang="en-US" sz="2000" b="1" dirty="0" smtClean="0"/>
              <a:t>0.1 x 10</a:t>
            </a:r>
            <a:r>
              <a:rPr lang="en-US" sz="2000" b="1" baseline="30000" dirty="0" smtClean="0"/>
              <a:t>14</a:t>
            </a:r>
            <a:r>
              <a:rPr lang="en-US" sz="2000" b="1" dirty="0" smtClean="0"/>
              <a:t>  g C</a:t>
            </a:r>
            <a:endParaRPr lang="en-US" sz="2000" b="1" dirty="0"/>
          </a:p>
        </p:txBody>
      </p:sp>
      <p:cxnSp>
        <p:nvCxnSpPr>
          <p:cNvPr id="66" name="Straight Arrow Connector 65"/>
          <p:cNvCxnSpPr/>
          <p:nvPr/>
        </p:nvCxnSpPr>
        <p:spPr>
          <a:xfrm flipH="1">
            <a:off x="6380491" y="3386114"/>
            <a:ext cx="20309" cy="611699"/>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5524500" y="3919776"/>
            <a:ext cx="3290954" cy="954107"/>
          </a:xfrm>
          <a:prstGeom prst="rect">
            <a:avLst/>
          </a:prstGeom>
          <a:ln>
            <a:noFill/>
            <a:tailEnd type="arrow"/>
          </a:ln>
        </p:spPr>
        <p:style>
          <a:lnRef idx="1">
            <a:schemeClr val="accent1"/>
          </a:lnRef>
          <a:fillRef idx="0">
            <a:schemeClr val="accent1"/>
          </a:fillRef>
          <a:effectRef idx="0">
            <a:schemeClr val="accent1"/>
          </a:effectRef>
          <a:fontRef idx="minor">
            <a:schemeClr val="tx1"/>
          </a:fontRef>
        </p:style>
        <p:txBody>
          <a:bodyPr wrap="square" rtlCol="0">
            <a:spAutoFit/>
          </a:bodyPr>
          <a:lstStyle/>
          <a:p>
            <a:r>
              <a:rPr lang="en-US" sz="2800" b="1" dirty="0" smtClean="0"/>
              <a:t>Sinks</a:t>
            </a:r>
          </a:p>
          <a:p>
            <a:r>
              <a:rPr lang="en-US" sz="2800" b="1" dirty="0" smtClean="0"/>
              <a:t>________ g C</a:t>
            </a:r>
            <a:endParaRPr lang="en-US" sz="2800" b="1" dirty="0"/>
          </a:p>
        </p:txBody>
      </p:sp>
      <p:sp>
        <p:nvSpPr>
          <p:cNvPr id="2074" name="Rectangle 2073"/>
          <p:cNvSpPr/>
          <p:nvPr/>
        </p:nvSpPr>
        <p:spPr>
          <a:xfrm>
            <a:off x="176551" y="180687"/>
            <a:ext cx="8638903" cy="707886"/>
          </a:xfrm>
          <a:prstGeom prst="rect">
            <a:avLst/>
          </a:prstGeom>
          <a:noFill/>
        </p:spPr>
        <p:txBody>
          <a:bodyPr wrap="none" lIns="91440" tIns="45720" rIns="91440" bIns="45720">
            <a:spAutoFit/>
          </a:bodyPr>
          <a:lstStyle/>
          <a:p>
            <a:pPr algn="ctr"/>
            <a:r>
              <a:rPr lang="en-US" sz="4000" b="1" dirty="0" smtClean="0">
                <a:ln w="31550" cmpd="sng">
                  <a:solidFill>
                    <a:schemeClr val="accent5">
                      <a:lumMod val="75000"/>
                    </a:schemeClr>
                  </a:solidFill>
                  <a:prstDash val="solid"/>
                </a:ln>
                <a:solidFill>
                  <a:schemeClr val="accent5">
                    <a:lumMod val="60000"/>
                    <a:lumOff val="40000"/>
                  </a:schemeClr>
                </a:solidFill>
              </a:rPr>
              <a:t>Trophic Flow- Fill in the Blanks.</a:t>
            </a:r>
            <a:endParaRPr lang="en-US" sz="4000" b="1" dirty="0">
              <a:ln w="31550" cmpd="sng">
                <a:solidFill>
                  <a:schemeClr val="accent5">
                    <a:lumMod val="75000"/>
                  </a:schemeClr>
                </a:solidFill>
                <a:prstDash val="solid"/>
              </a:ln>
              <a:solidFill>
                <a:schemeClr val="accent5">
                  <a:lumMod val="60000"/>
                  <a:lumOff val="40000"/>
                </a:schemeClr>
              </a:solidFill>
            </a:endParaRPr>
          </a:p>
        </p:txBody>
      </p:sp>
      <p:cxnSp>
        <p:nvCxnSpPr>
          <p:cNvPr id="70" name="Straight Arrow Connector 69"/>
          <p:cNvCxnSpPr/>
          <p:nvPr/>
        </p:nvCxnSpPr>
        <p:spPr>
          <a:xfrm>
            <a:off x="3156099" y="4881565"/>
            <a:ext cx="0" cy="685915"/>
          </a:xfrm>
          <a:prstGeom prst="straightConnector1">
            <a:avLst/>
          </a:prstGeom>
          <a:ln w="762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84584" y="801064"/>
            <a:ext cx="4299256" cy="166199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cap="none" spc="50" dirty="0" smtClean="0">
                <a:ln w="11430">
                  <a:solidFill>
                    <a:schemeClr val="accent2"/>
                  </a:solidFill>
                </a:ln>
                <a:solidFill>
                  <a:schemeClr val="accent2"/>
                </a:solidFill>
                <a:latin typeface="Arial Black" panose="020B0A04020102020204" pitchFamily="34" charset="0"/>
              </a:rPr>
              <a:t>ANSWER</a:t>
            </a:r>
            <a:r>
              <a:rPr lang="en-US" sz="5400" b="1" cap="none" spc="50" dirty="0" smtClean="0">
                <a:ln w="11430">
                  <a:solidFill>
                    <a:schemeClr val="accent2"/>
                  </a:solidFill>
                </a:ln>
                <a:solidFill>
                  <a:schemeClr val="accent2"/>
                </a:solidFill>
                <a:latin typeface="Arial Black" panose="020B0A04020102020204" pitchFamily="34" charset="0"/>
              </a:rPr>
              <a:t> </a:t>
            </a:r>
          </a:p>
          <a:p>
            <a:pPr algn="ctr"/>
            <a:r>
              <a:rPr lang="en-US" sz="4400" b="1" cap="none" spc="50" dirty="0" smtClean="0">
                <a:ln w="11430">
                  <a:solidFill>
                    <a:schemeClr val="accent2"/>
                  </a:solidFill>
                </a:ln>
                <a:solidFill>
                  <a:schemeClr val="accent2"/>
                </a:solidFill>
                <a:latin typeface="Arial Black" panose="020B0A04020102020204" pitchFamily="34" charset="0"/>
              </a:rPr>
              <a:t>KEY</a:t>
            </a:r>
            <a:endParaRPr lang="en-US" sz="5400" b="1" cap="none" spc="50" dirty="0">
              <a:ln w="11430">
                <a:solidFill>
                  <a:schemeClr val="accent2"/>
                </a:solidFill>
              </a:ln>
              <a:solidFill>
                <a:schemeClr val="accent2"/>
              </a:solidFill>
              <a:latin typeface="Arial Black" panose="020B0A04020102020204" pitchFamily="34" charset="0"/>
            </a:endParaRPr>
          </a:p>
        </p:txBody>
      </p:sp>
      <p:sp>
        <p:nvSpPr>
          <p:cNvPr id="31" name="Rectangle 30"/>
          <p:cNvSpPr/>
          <p:nvPr/>
        </p:nvSpPr>
        <p:spPr>
          <a:xfrm>
            <a:off x="1509264" y="4295546"/>
            <a:ext cx="2799164" cy="461665"/>
          </a:xfrm>
          <a:prstGeom prst="rect">
            <a:avLst/>
          </a:prstGeom>
        </p:spPr>
        <p:txBody>
          <a:bodyPr wrap="none">
            <a:spAutoFit/>
          </a:bodyPr>
          <a:lstStyle/>
          <a:p>
            <a:pPr marL="685800" lvl="1" indent="-228600">
              <a:buFontTx/>
              <a:buAutoNum type="arabicPeriod"/>
              <a:defRPr/>
            </a:pPr>
            <a:r>
              <a:rPr lang="en-US" sz="2400" b="1" dirty="0" smtClean="0">
                <a:solidFill>
                  <a:srgbClr val="C00000"/>
                </a:solidFill>
                <a:latin typeface="Arial Black" panose="020B0A04020102020204" pitchFamily="34" charset="0"/>
              </a:rPr>
              <a:t>88 </a:t>
            </a:r>
            <a:r>
              <a:rPr lang="en-US" sz="2400" b="1" dirty="0">
                <a:solidFill>
                  <a:srgbClr val="C00000"/>
                </a:solidFill>
                <a:latin typeface="Arial Black" panose="020B0A04020102020204" pitchFamily="34" charset="0"/>
              </a:rPr>
              <a:t>x </a:t>
            </a:r>
            <a:r>
              <a:rPr lang="en-US" sz="2400" b="1" dirty="0" smtClean="0">
                <a:solidFill>
                  <a:srgbClr val="C00000"/>
                </a:solidFill>
                <a:latin typeface="Arial Black" panose="020B0A04020102020204" pitchFamily="34" charset="0"/>
              </a:rPr>
              <a:t>10^15</a:t>
            </a:r>
            <a:endParaRPr lang="en-US" sz="2400" b="1" dirty="0">
              <a:solidFill>
                <a:srgbClr val="C00000"/>
              </a:solidFill>
              <a:latin typeface="Arial Black" panose="020B0A04020102020204" pitchFamily="34" charset="0"/>
            </a:endParaRPr>
          </a:p>
        </p:txBody>
      </p:sp>
      <p:sp>
        <p:nvSpPr>
          <p:cNvPr id="32" name="Rectangle 31"/>
          <p:cNvSpPr/>
          <p:nvPr/>
        </p:nvSpPr>
        <p:spPr>
          <a:xfrm>
            <a:off x="4980909" y="4325343"/>
            <a:ext cx="2799164" cy="461665"/>
          </a:xfrm>
          <a:prstGeom prst="rect">
            <a:avLst/>
          </a:prstGeom>
        </p:spPr>
        <p:txBody>
          <a:bodyPr wrap="none">
            <a:spAutoFit/>
          </a:bodyPr>
          <a:lstStyle/>
          <a:p>
            <a:pPr lvl="1">
              <a:defRPr/>
            </a:pPr>
            <a:r>
              <a:rPr lang="en-US" sz="2400" b="1" dirty="0" smtClean="0">
                <a:solidFill>
                  <a:srgbClr val="C00000"/>
                </a:solidFill>
                <a:latin typeface="Arial Black" panose="020B0A04020102020204" pitchFamily="34" charset="0"/>
              </a:rPr>
              <a:t>0.19 </a:t>
            </a:r>
            <a:r>
              <a:rPr lang="en-US" sz="2400" b="1" dirty="0">
                <a:solidFill>
                  <a:srgbClr val="C00000"/>
                </a:solidFill>
                <a:latin typeface="Arial Black" panose="020B0A04020102020204" pitchFamily="34" charset="0"/>
              </a:rPr>
              <a:t>x </a:t>
            </a:r>
            <a:r>
              <a:rPr lang="en-US" sz="2400" b="1" dirty="0" smtClean="0">
                <a:solidFill>
                  <a:srgbClr val="C00000"/>
                </a:solidFill>
                <a:latin typeface="Arial Black" panose="020B0A04020102020204" pitchFamily="34" charset="0"/>
              </a:rPr>
              <a:t>10^15</a:t>
            </a:r>
            <a:endParaRPr lang="en-US" sz="2400" b="1" dirty="0">
              <a:solidFill>
                <a:srgbClr val="C00000"/>
              </a:solidFill>
              <a:latin typeface="Arial Black" panose="020B0A04020102020204" pitchFamily="34" charset="0"/>
            </a:endParaRPr>
          </a:p>
        </p:txBody>
      </p:sp>
      <p:sp>
        <p:nvSpPr>
          <p:cNvPr id="33" name="Rectangle 32"/>
          <p:cNvSpPr/>
          <p:nvPr/>
        </p:nvSpPr>
        <p:spPr>
          <a:xfrm>
            <a:off x="1333913" y="5939165"/>
            <a:ext cx="2799164" cy="461665"/>
          </a:xfrm>
          <a:prstGeom prst="rect">
            <a:avLst/>
          </a:prstGeom>
        </p:spPr>
        <p:txBody>
          <a:bodyPr wrap="none">
            <a:spAutoFit/>
          </a:bodyPr>
          <a:lstStyle/>
          <a:p>
            <a:pPr marL="685800" lvl="1" indent="-228600">
              <a:buFontTx/>
              <a:buAutoNum type="arabicPeriod"/>
              <a:defRPr/>
            </a:pPr>
            <a:r>
              <a:rPr lang="en-US" sz="2400" b="1" dirty="0" smtClean="0">
                <a:solidFill>
                  <a:srgbClr val="C00000"/>
                </a:solidFill>
                <a:latin typeface="Arial Black" panose="020B0A04020102020204" pitchFamily="34" charset="0"/>
              </a:rPr>
              <a:t>88 </a:t>
            </a:r>
            <a:r>
              <a:rPr lang="en-US" sz="2400" b="1" dirty="0">
                <a:solidFill>
                  <a:srgbClr val="C00000"/>
                </a:solidFill>
                <a:latin typeface="Arial Black" panose="020B0A04020102020204" pitchFamily="34" charset="0"/>
              </a:rPr>
              <a:t>x </a:t>
            </a:r>
            <a:r>
              <a:rPr lang="en-US" sz="2400" b="1" dirty="0" smtClean="0">
                <a:solidFill>
                  <a:srgbClr val="C00000"/>
                </a:solidFill>
                <a:latin typeface="Arial Black" panose="020B0A04020102020204" pitchFamily="34" charset="0"/>
              </a:rPr>
              <a:t>10^14</a:t>
            </a:r>
            <a:endParaRPr lang="en-US" sz="2400" b="1" dirty="0">
              <a:solidFill>
                <a:srgbClr val="C00000"/>
              </a:solidFill>
              <a:latin typeface="Arial Black" panose="020B0A04020102020204" pitchFamily="34" charset="0"/>
            </a:endParaRPr>
          </a:p>
        </p:txBody>
      </p:sp>
    </p:spTree>
    <p:extLst>
      <p:ext uri="{BB962C8B-B14F-4D97-AF65-F5344CB8AC3E}">
        <p14:creationId xmlns:p14="http://schemas.microsoft.com/office/powerpoint/2010/main" val="2385965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a:stretch>
        </a:blip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0" indent="0">
              <a:buNone/>
            </a:pPr>
            <a:r>
              <a:rPr lang="en-US" sz="2800" dirty="0" smtClean="0"/>
              <a:t>You are now familiar with:</a:t>
            </a:r>
          </a:p>
          <a:p>
            <a:r>
              <a:rPr lang="en-US" sz="2800" dirty="0" smtClean="0"/>
              <a:t>Scientific notation</a:t>
            </a:r>
            <a:endParaRPr lang="en-US" sz="2800" dirty="0" smtClean="0"/>
          </a:p>
          <a:p>
            <a:r>
              <a:rPr lang="en-US" sz="2800" dirty="0" smtClean="0"/>
              <a:t>Flow </a:t>
            </a:r>
            <a:r>
              <a:rPr lang="en-US" sz="2800" dirty="0" smtClean="0"/>
              <a:t>diagrams</a:t>
            </a:r>
          </a:p>
          <a:p>
            <a:r>
              <a:rPr lang="en-US" sz="2800" dirty="0" smtClean="0"/>
              <a:t>Cycles</a:t>
            </a:r>
            <a:endParaRPr lang="en-US" sz="2800" dirty="0"/>
          </a:p>
          <a:p>
            <a:r>
              <a:rPr lang="en-US" sz="2800" dirty="0" smtClean="0"/>
              <a:t>How to balance and find missing values</a:t>
            </a:r>
            <a:endParaRPr lang="en-US" sz="2800"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Summary</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11096</TotalTime>
  <Words>3109</Words>
  <Application>Microsoft Office PowerPoint</Application>
  <PresentationFormat>On-screen Show (4:3)</PresentationFormat>
  <Paragraphs>446</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Black</vt:lpstr>
      <vt:lpstr>Calibri</vt:lpstr>
      <vt:lpstr>Cambria Math</vt:lpstr>
      <vt:lpstr>Georgia</vt:lpstr>
      <vt:lpstr>Wingdings</vt:lpstr>
      <vt:lpstr>Wingdings 2</vt:lpstr>
      <vt:lpstr>SCC</vt:lpstr>
      <vt:lpstr>Balancing Cycles and Flow Diagrams</vt:lpstr>
      <vt:lpstr>Quick Review of Exponents</vt:lpstr>
      <vt:lpstr>Quick Review of Exponents</vt:lpstr>
      <vt:lpstr>Quick Review of Exponents</vt:lpstr>
      <vt:lpstr>Quick Review of Exponents</vt:lpstr>
      <vt:lpstr>Quick Review of Exponents</vt:lpstr>
      <vt:lpstr>Quick Review of Exponents</vt:lpstr>
      <vt:lpstr>Further Exploration of Exponents</vt:lpstr>
      <vt:lpstr>Further Exploration of Exponents</vt:lpstr>
      <vt:lpstr>Cycle Diagrams</vt:lpstr>
      <vt:lpstr>Cycle Diagrams</vt:lpstr>
      <vt:lpstr>Cycle Diagrams</vt:lpstr>
      <vt:lpstr>Flow Diagrams</vt:lpstr>
      <vt:lpstr>PowerPoint Presentation</vt:lpstr>
      <vt:lpstr>PowerPoint Presentation</vt:lpstr>
      <vt:lpstr>Summary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Lynn Waterhouse</cp:lastModifiedBy>
  <cp:revision>126</cp:revision>
  <cp:lastPrinted>2011-07-11T02:33:14Z</cp:lastPrinted>
  <dcterms:created xsi:type="dcterms:W3CDTF">2011-06-23T20:06:11Z</dcterms:created>
  <dcterms:modified xsi:type="dcterms:W3CDTF">2014-11-23T05:14:00Z</dcterms:modified>
</cp:coreProperties>
</file>